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47"/>
  </p:notesMasterIdLst>
  <p:sldIdLst>
    <p:sldId id="256" r:id="rId2"/>
    <p:sldId id="258" r:id="rId3"/>
    <p:sldId id="259" r:id="rId4"/>
    <p:sldId id="261" r:id="rId5"/>
    <p:sldId id="263" r:id="rId6"/>
    <p:sldId id="264" r:id="rId7"/>
    <p:sldId id="265" r:id="rId8"/>
    <p:sldId id="289" r:id="rId9"/>
    <p:sldId id="295" r:id="rId10"/>
    <p:sldId id="297" r:id="rId11"/>
    <p:sldId id="304" r:id="rId12"/>
    <p:sldId id="294" r:id="rId13"/>
    <p:sldId id="266" r:id="rId14"/>
    <p:sldId id="267" r:id="rId15"/>
    <p:sldId id="300" r:id="rId16"/>
    <p:sldId id="268" r:id="rId17"/>
    <p:sldId id="270" r:id="rId18"/>
    <p:sldId id="271" r:id="rId19"/>
    <p:sldId id="272" r:id="rId20"/>
    <p:sldId id="301" r:id="rId21"/>
    <p:sldId id="302" r:id="rId22"/>
    <p:sldId id="290" r:id="rId23"/>
    <p:sldId id="303" r:id="rId24"/>
    <p:sldId id="281" r:id="rId25"/>
    <p:sldId id="282" r:id="rId26"/>
    <p:sldId id="273" r:id="rId27"/>
    <p:sldId id="274" r:id="rId28"/>
    <p:sldId id="277" r:id="rId29"/>
    <p:sldId id="275" r:id="rId30"/>
    <p:sldId id="291" r:id="rId31"/>
    <p:sldId id="296" r:id="rId32"/>
    <p:sldId id="278" r:id="rId33"/>
    <p:sldId id="279" r:id="rId34"/>
    <p:sldId id="298" r:id="rId35"/>
    <p:sldId id="280" r:id="rId36"/>
    <p:sldId id="276" r:id="rId37"/>
    <p:sldId id="287" r:id="rId38"/>
    <p:sldId id="283" r:id="rId39"/>
    <p:sldId id="284" r:id="rId40"/>
    <p:sldId id="285" r:id="rId41"/>
    <p:sldId id="292" r:id="rId42"/>
    <p:sldId id="288" r:id="rId43"/>
    <p:sldId id="286" r:id="rId44"/>
    <p:sldId id="293" r:id="rId45"/>
    <p:sldId id="305"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7D0001"/>
    <a:srgbClr val="D9D9D9"/>
    <a:srgbClr val="FE5050"/>
    <a:srgbClr val="F5AFA3"/>
    <a:srgbClr val="E9D4AF"/>
    <a:srgbClr val="2C2C2C"/>
    <a:srgbClr val="FF0000"/>
    <a:srgbClr val="6C4F00"/>
    <a:srgbClr val="C65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8" autoAdjust="0"/>
    <p:restoredTop sz="94660"/>
  </p:normalViewPr>
  <p:slideViewPr>
    <p:cSldViewPr snapToGrid="0">
      <p:cViewPr varScale="1">
        <p:scale>
          <a:sx n="106" d="100"/>
          <a:sy n="106"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9B050-3F30-491B-A5B4-28CDD01F118D}"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B58DDF6A-681D-4E29-8855-2B6AE6AEC878}">
      <dgm:prSet custT="1"/>
      <dgm:spPr/>
      <dgm:t>
        <a:bodyPr/>
        <a:lstStyle/>
        <a:p>
          <a:r>
            <a:rPr lang="en-US" sz="1600" dirty="0"/>
            <a:t>What constitutes driving? </a:t>
          </a:r>
        </a:p>
      </dgm:t>
    </dgm:pt>
    <dgm:pt modelId="{35C00F92-D736-42BD-B2D5-211956B433A9}" type="parTrans" cxnId="{9368ADBC-3857-4C10-BB4B-64CB929C8B60}">
      <dgm:prSet/>
      <dgm:spPr/>
      <dgm:t>
        <a:bodyPr/>
        <a:lstStyle/>
        <a:p>
          <a:endParaRPr lang="en-US"/>
        </a:p>
      </dgm:t>
    </dgm:pt>
    <dgm:pt modelId="{11527E54-B312-45FC-A7FE-425EE5D5836F}" type="sibTrans" cxnId="{9368ADBC-3857-4C10-BB4B-64CB929C8B60}">
      <dgm:prSet phldrT="01" phldr="0"/>
      <dgm:spPr/>
      <dgm:t>
        <a:bodyPr/>
        <a:lstStyle/>
        <a:p>
          <a:r>
            <a:rPr lang="en-US"/>
            <a:t>01</a:t>
          </a:r>
          <a:endParaRPr lang="en-US" dirty="0"/>
        </a:p>
      </dgm:t>
    </dgm:pt>
    <dgm:pt modelId="{3885E403-2E99-4EDE-9D13-42090600918E}">
      <dgm:prSet custT="1"/>
      <dgm:spPr/>
      <dgm:t>
        <a:bodyPr/>
        <a:lstStyle/>
        <a:p>
          <a:r>
            <a:rPr lang="en-US" sz="1600" dirty="0"/>
            <a:t>What penalty applies? </a:t>
          </a:r>
        </a:p>
      </dgm:t>
    </dgm:pt>
    <dgm:pt modelId="{60A60C4B-D22D-4479-804E-B36DD9512729}" type="parTrans" cxnId="{02536AAE-D021-44CD-9211-86DC6F81A6C4}">
      <dgm:prSet/>
      <dgm:spPr/>
      <dgm:t>
        <a:bodyPr/>
        <a:lstStyle/>
        <a:p>
          <a:endParaRPr lang="en-US"/>
        </a:p>
      </dgm:t>
    </dgm:pt>
    <dgm:pt modelId="{0245568E-6C94-45E0-A264-5F99279A9F63}" type="sibTrans" cxnId="{02536AAE-D021-44CD-9211-86DC6F81A6C4}">
      <dgm:prSet phldrT="02" phldr="0"/>
      <dgm:spPr/>
      <dgm:t>
        <a:bodyPr/>
        <a:lstStyle/>
        <a:p>
          <a:r>
            <a:rPr lang="en-US"/>
            <a:t>02</a:t>
          </a:r>
        </a:p>
      </dgm:t>
    </dgm:pt>
    <dgm:pt modelId="{D08A3D82-E1B0-4783-A998-3789C7DF1F58}">
      <dgm:prSet custT="1"/>
      <dgm:spPr/>
      <dgm:t>
        <a:bodyPr/>
        <a:lstStyle/>
        <a:p>
          <a:r>
            <a:rPr lang="en-US" sz="1600" dirty="0"/>
            <a:t>Will I get points? Yes. </a:t>
          </a:r>
        </a:p>
      </dgm:t>
    </dgm:pt>
    <dgm:pt modelId="{539D72F9-5167-415C-9FDD-3551D09D0770}" type="parTrans" cxnId="{4819F599-0095-4654-BC39-E0C7DF69862C}">
      <dgm:prSet/>
      <dgm:spPr/>
      <dgm:t>
        <a:bodyPr/>
        <a:lstStyle/>
        <a:p>
          <a:endParaRPr lang="en-US"/>
        </a:p>
      </dgm:t>
    </dgm:pt>
    <dgm:pt modelId="{990100ED-4F14-4879-9897-E09BE3986946}" type="sibTrans" cxnId="{4819F599-0095-4654-BC39-E0C7DF69862C}">
      <dgm:prSet phldrT="03" phldr="0"/>
      <dgm:spPr/>
      <dgm:t>
        <a:bodyPr/>
        <a:lstStyle/>
        <a:p>
          <a:r>
            <a:rPr lang="en-US"/>
            <a:t>03</a:t>
          </a:r>
        </a:p>
      </dgm:t>
    </dgm:pt>
    <dgm:pt modelId="{9EBF7C93-46CF-4577-9638-717F407E5AED}">
      <dgm:prSet custT="1"/>
      <dgm:spPr/>
      <dgm:t>
        <a:bodyPr/>
        <a:lstStyle/>
        <a:p>
          <a:r>
            <a:rPr lang="en-US" sz="1600" dirty="0"/>
            <a:t>What Rules of Evidence Apply?</a:t>
          </a:r>
        </a:p>
      </dgm:t>
    </dgm:pt>
    <dgm:pt modelId="{8F60EB0C-B682-4395-9CFB-84D39C488A72}" type="parTrans" cxnId="{CCD58048-C737-419D-8F32-175450D270B0}">
      <dgm:prSet/>
      <dgm:spPr/>
      <dgm:t>
        <a:bodyPr/>
        <a:lstStyle/>
        <a:p>
          <a:endParaRPr lang="en-US"/>
        </a:p>
      </dgm:t>
    </dgm:pt>
    <dgm:pt modelId="{54FF903F-F569-4D60-A1A8-DA7DCDF78270}" type="sibTrans" cxnId="{CCD58048-C737-419D-8F32-175450D270B0}">
      <dgm:prSet phldrT="04" phldr="0"/>
      <dgm:spPr/>
      <dgm:t>
        <a:bodyPr/>
        <a:lstStyle/>
        <a:p>
          <a:r>
            <a:rPr lang="en-US"/>
            <a:t>04</a:t>
          </a:r>
          <a:endParaRPr lang="en-US" dirty="0"/>
        </a:p>
      </dgm:t>
    </dgm:pt>
    <dgm:pt modelId="{936D2F4D-149B-4D79-A5DF-F1E1BB06F518}">
      <dgm:prSet custT="1"/>
      <dgm:spPr/>
      <dgm:t>
        <a:bodyPr/>
        <a:lstStyle/>
        <a:p>
          <a:r>
            <a:rPr lang="en-US" sz="1600" dirty="0"/>
            <a:t>How much time to I have to file an appeal? </a:t>
          </a:r>
        </a:p>
      </dgm:t>
    </dgm:pt>
    <dgm:pt modelId="{65693A40-3040-473F-B3B5-795A399AEBD6}" type="parTrans" cxnId="{80F01CA2-247D-460C-B6E6-1387D37BE833}">
      <dgm:prSet/>
      <dgm:spPr/>
      <dgm:t>
        <a:bodyPr/>
        <a:lstStyle/>
        <a:p>
          <a:endParaRPr lang="en-US"/>
        </a:p>
      </dgm:t>
    </dgm:pt>
    <dgm:pt modelId="{B9F70EEF-4CD9-488E-B8A8-AEBF300569A2}" type="sibTrans" cxnId="{80F01CA2-247D-460C-B6E6-1387D37BE833}">
      <dgm:prSet phldrT="05" phldr="0"/>
      <dgm:spPr/>
      <dgm:t>
        <a:bodyPr/>
        <a:lstStyle/>
        <a:p>
          <a:r>
            <a:rPr lang="en-US"/>
            <a:t>05</a:t>
          </a:r>
        </a:p>
      </dgm:t>
    </dgm:pt>
    <dgm:pt modelId="{420C8023-DAF8-4986-AC01-E55FCC618516}" type="pres">
      <dgm:prSet presAssocID="{73C9B050-3F30-491B-A5B4-28CDD01F118D}" presName="Name0" presStyleCnt="0">
        <dgm:presLayoutVars>
          <dgm:animLvl val="lvl"/>
          <dgm:resizeHandles val="exact"/>
        </dgm:presLayoutVars>
      </dgm:prSet>
      <dgm:spPr/>
    </dgm:pt>
    <dgm:pt modelId="{A295266B-4EBE-401E-9C36-BAABD878801D}" type="pres">
      <dgm:prSet presAssocID="{B58DDF6A-681D-4E29-8855-2B6AE6AEC878}" presName="compositeNode" presStyleCnt="0">
        <dgm:presLayoutVars>
          <dgm:bulletEnabled val="1"/>
        </dgm:presLayoutVars>
      </dgm:prSet>
      <dgm:spPr/>
    </dgm:pt>
    <dgm:pt modelId="{A2DAD2B9-4D2F-427D-97DD-DE0B971BBCD8}" type="pres">
      <dgm:prSet presAssocID="{B58DDF6A-681D-4E29-8855-2B6AE6AEC878}" presName="bgRect" presStyleLbl="alignNode1" presStyleIdx="0" presStyleCnt="5"/>
      <dgm:spPr/>
    </dgm:pt>
    <dgm:pt modelId="{E9319967-16D8-4457-8E33-7D49FD643B96}" type="pres">
      <dgm:prSet presAssocID="{11527E54-B312-45FC-A7FE-425EE5D5836F}" presName="sibTransNodeRect" presStyleLbl="alignNode1" presStyleIdx="0" presStyleCnt="5">
        <dgm:presLayoutVars>
          <dgm:chMax val="0"/>
          <dgm:bulletEnabled val="1"/>
        </dgm:presLayoutVars>
      </dgm:prSet>
      <dgm:spPr/>
    </dgm:pt>
    <dgm:pt modelId="{A18E5377-19C7-44E3-BB6F-B50C0E9C83E2}" type="pres">
      <dgm:prSet presAssocID="{B58DDF6A-681D-4E29-8855-2B6AE6AEC878}" presName="nodeRect" presStyleLbl="alignNode1" presStyleIdx="0" presStyleCnt="5">
        <dgm:presLayoutVars>
          <dgm:bulletEnabled val="1"/>
        </dgm:presLayoutVars>
      </dgm:prSet>
      <dgm:spPr/>
    </dgm:pt>
    <dgm:pt modelId="{2C7F84BE-4C0E-4DF4-AABC-5D43478CD66B}" type="pres">
      <dgm:prSet presAssocID="{11527E54-B312-45FC-A7FE-425EE5D5836F}" presName="sibTrans" presStyleCnt="0"/>
      <dgm:spPr/>
    </dgm:pt>
    <dgm:pt modelId="{760665D6-1CA4-42C8-8578-7B30CD1D5389}" type="pres">
      <dgm:prSet presAssocID="{3885E403-2E99-4EDE-9D13-42090600918E}" presName="compositeNode" presStyleCnt="0">
        <dgm:presLayoutVars>
          <dgm:bulletEnabled val="1"/>
        </dgm:presLayoutVars>
      </dgm:prSet>
      <dgm:spPr/>
    </dgm:pt>
    <dgm:pt modelId="{378CB2FC-C571-4927-9D5C-B545E7C9E36C}" type="pres">
      <dgm:prSet presAssocID="{3885E403-2E99-4EDE-9D13-42090600918E}" presName="bgRect" presStyleLbl="alignNode1" presStyleIdx="1" presStyleCnt="5"/>
      <dgm:spPr/>
    </dgm:pt>
    <dgm:pt modelId="{6DD46C89-6087-4C64-85FF-DA4D9FDD3C68}" type="pres">
      <dgm:prSet presAssocID="{0245568E-6C94-45E0-A264-5F99279A9F63}" presName="sibTransNodeRect" presStyleLbl="alignNode1" presStyleIdx="1" presStyleCnt="5">
        <dgm:presLayoutVars>
          <dgm:chMax val="0"/>
          <dgm:bulletEnabled val="1"/>
        </dgm:presLayoutVars>
      </dgm:prSet>
      <dgm:spPr/>
    </dgm:pt>
    <dgm:pt modelId="{A35552ED-F77A-4AB9-AA39-C3D52CB4C800}" type="pres">
      <dgm:prSet presAssocID="{3885E403-2E99-4EDE-9D13-42090600918E}" presName="nodeRect" presStyleLbl="alignNode1" presStyleIdx="1" presStyleCnt="5">
        <dgm:presLayoutVars>
          <dgm:bulletEnabled val="1"/>
        </dgm:presLayoutVars>
      </dgm:prSet>
      <dgm:spPr/>
    </dgm:pt>
    <dgm:pt modelId="{2BCA5DE6-F114-4041-89A1-549D1DFC6EB7}" type="pres">
      <dgm:prSet presAssocID="{0245568E-6C94-45E0-A264-5F99279A9F63}" presName="sibTrans" presStyleCnt="0"/>
      <dgm:spPr/>
    </dgm:pt>
    <dgm:pt modelId="{A29FC7D7-40B0-4B4F-884A-F3FC76C6D6B8}" type="pres">
      <dgm:prSet presAssocID="{D08A3D82-E1B0-4783-A998-3789C7DF1F58}" presName="compositeNode" presStyleCnt="0">
        <dgm:presLayoutVars>
          <dgm:bulletEnabled val="1"/>
        </dgm:presLayoutVars>
      </dgm:prSet>
      <dgm:spPr/>
    </dgm:pt>
    <dgm:pt modelId="{D7A177D2-9392-44C5-A746-C400E4F2CA30}" type="pres">
      <dgm:prSet presAssocID="{D08A3D82-E1B0-4783-A998-3789C7DF1F58}" presName="bgRect" presStyleLbl="alignNode1" presStyleIdx="2" presStyleCnt="5"/>
      <dgm:spPr/>
    </dgm:pt>
    <dgm:pt modelId="{7814368C-9038-4B3D-BD81-ED2E49642057}" type="pres">
      <dgm:prSet presAssocID="{990100ED-4F14-4879-9897-E09BE3986946}" presName="sibTransNodeRect" presStyleLbl="alignNode1" presStyleIdx="2" presStyleCnt="5">
        <dgm:presLayoutVars>
          <dgm:chMax val="0"/>
          <dgm:bulletEnabled val="1"/>
        </dgm:presLayoutVars>
      </dgm:prSet>
      <dgm:spPr/>
    </dgm:pt>
    <dgm:pt modelId="{988E4C41-02D7-469C-A8D0-4884E2FE5C63}" type="pres">
      <dgm:prSet presAssocID="{D08A3D82-E1B0-4783-A998-3789C7DF1F58}" presName="nodeRect" presStyleLbl="alignNode1" presStyleIdx="2" presStyleCnt="5">
        <dgm:presLayoutVars>
          <dgm:bulletEnabled val="1"/>
        </dgm:presLayoutVars>
      </dgm:prSet>
      <dgm:spPr/>
    </dgm:pt>
    <dgm:pt modelId="{8C59DC99-5311-4C98-A8BB-5D4643CC4C8F}" type="pres">
      <dgm:prSet presAssocID="{990100ED-4F14-4879-9897-E09BE3986946}" presName="sibTrans" presStyleCnt="0"/>
      <dgm:spPr/>
    </dgm:pt>
    <dgm:pt modelId="{84244CC1-3714-4C40-83AD-6E771B860EE1}" type="pres">
      <dgm:prSet presAssocID="{9EBF7C93-46CF-4577-9638-717F407E5AED}" presName="compositeNode" presStyleCnt="0">
        <dgm:presLayoutVars>
          <dgm:bulletEnabled val="1"/>
        </dgm:presLayoutVars>
      </dgm:prSet>
      <dgm:spPr/>
    </dgm:pt>
    <dgm:pt modelId="{A40757FE-48B2-48BF-8D8F-1E75AF17CA95}" type="pres">
      <dgm:prSet presAssocID="{9EBF7C93-46CF-4577-9638-717F407E5AED}" presName="bgRect" presStyleLbl="alignNode1" presStyleIdx="3" presStyleCnt="5"/>
      <dgm:spPr/>
    </dgm:pt>
    <dgm:pt modelId="{0B23ADA3-BAE1-45DF-86B8-7EDFABEBB0B7}" type="pres">
      <dgm:prSet presAssocID="{54FF903F-F569-4D60-A1A8-DA7DCDF78270}" presName="sibTransNodeRect" presStyleLbl="alignNode1" presStyleIdx="3" presStyleCnt="5">
        <dgm:presLayoutVars>
          <dgm:chMax val="0"/>
          <dgm:bulletEnabled val="1"/>
        </dgm:presLayoutVars>
      </dgm:prSet>
      <dgm:spPr/>
    </dgm:pt>
    <dgm:pt modelId="{031837B6-D991-4FDC-9F65-FDE0E55929CE}" type="pres">
      <dgm:prSet presAssocID="{9EBF7C93-46CF-4577-9638-717F407E5AED}" presName="nodeRect" presStyleLbl="alignNode1" presStyleIdx="3" presStyleCnt="5">
        <dgm:presLayoutVars>
          <dgm:bulletEnabled val="1"/>
        </dgm:presLayoutVars>
      </dgm:prSet>
      <dgm:spPr/>
    </dgm:pt>
    <dgm:pt modelId="{6DEE5B4B-C238-40EB-BFA2-612BCC46672A}" type="pres">
      <dgm:prSet presAssocID="{54FF903F-F569-4D60-A1A8-DA7DCDF78270}" presName="sibTrans" presStyleCnt="0"/>
      <dgm:spPr/>
    </dgm:pt>
    <dgm:pt modelId="{BA58D94A-5005-4E9D-BA77-FF8D6DC78045}" type="pres">
      <dgm:prSet presAssocID="{936D2F4D-149B-4D79-A5DF-F1E1BB06F518}" presName="compositeNode" presStyleCnt="0">
        <dgm:presLayoutVars>
          <dgm:bulletEnabled val="1"/>
        </dgm:presLayoutVars>
      </dgm:prSet>
      <dgm:spPr/>
    </dgm:pt>
    <dgm:pt modelId="{4841F020-3DC5-4851-99A6-EEFA2D6A30EE}" type="pres">
      <dgm:prSet presAssocID="{936D2F4D-149B-4D79-A5DF-F1E1BB06F518}" presName="bgRect" presStyleLbl="alignNode1" presStyleIdx="4" presStyleCnt="5" custLinFactNeighborX="320"/>
      <dgm:spPr/>
    </dgm:pt>
    <dgm:pt modelId="{28E3C02C-5FFA-4EB3-9207-6832F9673A92}" type="pres">
      <dgm:prSet presAssocID="{B9F70EEF-4CD9-488E-B8A8-AEBF300569A2}" presName="sibTransNodeRect" presStyleLbl="alignNode1" presStyleIdx="4" presStyleCnt="5">
        <dgm:presLayoutVars>
          <dgm:chMax val="0"/>
          <dgm:bulletEnabled val="1"/>
        </dgm:presLayoutVars>
      </dgm:prSet>
      <dgm:spPr/>
    </dgm:pt>
    <dgm:pt modelId="{8A4147CA-3CD8-47BD-8C89-4F83F3F4AE37}" type="pres">
      <dgm:prSet presAssocID="{936D2F4D-149B-4D79-A5DF-F1E1BB06F518}" presName="nodeRect" presStyleLbl="alignNode1" presStyleIdx="4" presStyleCnt="5">
        <dgm:presLayoutVars>
          <dgm:bulletEnabled val="1"/>
        </dgm:presLayoutVars>
      </dgm:prSet>
      <dgm:spPr/>
    </dgm:pt>
  </dgm:ptLst>
  <dgm:cxnLst>
    <dgm:cxn modelId="{2880BD14-2270-4E3A-9B2E-F56A7C2486C4}" type="presOf" srcId="{9EBF7C93-46CF-4577-9638-717F407E5AED}" destId="{031837B6-D991-4FDC-9F65-FDE0E55929CE}" srcOrd="1" destOrd="0" presId="urn:microsoft.com/office/officeart/2016/7/layout/LinearBlockProcessNumbered"/>
    <dgm:cxn modelId="{E4E46B22-E8C9-419D-ABC4-6BE71C47FF83}" type="presOf" srcId="{3885E403-2E99-4EDE-9D13-42090600918E}" destId="{378CB2FC-C571-4927-9D5C-B545E7C9E36C}" srcOrd="0" destOrd="0" presId="urn:microsoft.com/office/officeart/2016/7/layout/LinearBlockProcessNumbered"/>
    <dgm:cxn modelId="{08901D67-7681-49A4-BFEC-DD7BCB3DF4A3}" type="presOf" srcId="{B58DDF6A-681D-4E29-8855-2B6AE6AEC878}" destId="{A2DAD2B9-4D2F-427D-97DD-DE0B971BBCD8}" srcOrd="0" destOrd="0" presId="urn:microsoft.com/office/officeart/2016/7/layout/LinearBlockProcessNumbered"/>
    <dgm:cxn modelId="{CCD58048-C737-419D-8F32-175450D270B0}" srcId="{73C9B050-3F30-491B-A5B4-28CDD01F118D}" destId="{9EBF7C93-46CF-4577-9638-717F407E5AED}" srcOrd="3" destOrd="0" parTransId="{8F60EB0C-B682-4395-9CFB-84D39C488A72}" sibTransId="{54FF903F-F569-4D60-A1A8-DA7DCDF78270}"/>
    <dgm:cxn modelId="{F0B57855-74FD-4123-A0C1-A6728FA61136}" type="presOf" srcId="{3885E403-2E99-4EDE-9D13-42090600918E}" destId="{A35552ED-F77A-4AB9-AA39-C3D52CB4C800}" srcOrd="1" destOrd="0" presId="urn:microsoft.com/office/officeart/2016/7/layout/LinearBlockProcessNumbered"/>
    <dgm:cxn modelId="{A1F9B179-3AF9-4574-9E85-33A38CC91185}" type="presOf" srcId="{B58DDF6A-681D-4E29-8855-2B6AE6AEC878}" destId="{A18E5377-19C7-44E3-BB6F-B50C0E9C83E2}" srcOrd="1" destOrd="0" presId="urn:microsoft.com/office/officeart/2016/7/layout/LinearBlockProcessNumbered"/>
    <dgm:cxn modelId="{4EFA167B-4681-4D18-80E2-99E7B4A2ADE8}" type="presOf" srcId="{D08A3D82-E1B0-4783-A998-3789C7DF1F58}" destId="{988E4C41-02D7-469C-A8D0-4884E2FE5C63}" srcOrd="1" destOrd="0" presId="urn:microsoft.com/office/officeart/2016/7/layout/LinearBlockProcessNumbered"/>
    <dgm:cxn modelId="{67B2E084-87EB-429A-B5FE-0F4555D07F64}" type="presOf" srcId="{B9F70EEF-4CD9-488E-B8A8-AEBF300569A2}" destId="{28E3C02C-5FFA-4EB3-9207-6832F9673A92}" srcOrd="0" destOrd="0" presId="urn:microsoft.com/office/officeart/2016/7/layout/LinearBlockProcessNumbered"/>
    <dgm:cxn modelId="{8B0E4D86-E73B-45A0-8671-61E2DEB7C945}" type="presOf" srcId="{936D2F4D-149B-4D79-A5DF-F1E1BB06F518}" destId="{4841F020-3DC5-4851-99A6-EEFA2D6A30EE}" srcOrd="0" destOrd="0" presId="urn:microsoft.com/office/officeart/2016/7/layout/LinearBlockProcessNumbered"/>
    <dgm:cxn modelId="{CD82E08C-73E4-4EEA-8B16-096071806105}" type="presOf" srcId="{936D2F4D-149B-4D79-A5DF-F1E1BB06F518}" destId="{8A4147CA-3CD8-47BD-8C89-4F83F3F4AE37}" srcOrd="1" destOrd="0" presId="urn:microsoft.com/office/officeart/2016/7/layout/LinearBlockProcessNumbered"/>
    <dgm:cxn modelId="{4819F599-0095-4654-BC39-E0C7DF69862C}" srcId="{73C9B050-3F30-491B-A5B4-28CDD01F118D}" destId="{D08A3D82-E1B0-4783-A998-3789C7DF1F58}" srcOrd="2" destOrd="0" parTransId="{539D72F9-5167-415C-9FDD-3551D09D0770}" sibTransId="{990100ED-4F14-4879-9897-E09BE3986946}"/>
    <dgm:cxn modelId="{80F01CA2-247D-460C-B6E6-1387D37BE833}" srcId="{73C9B050-3F30-491B-A5B4-28CDD01F118D}" destId="{936D2F4D-149B-4D79-A5DF-F1E1BB06F518}" srcOrd="4" destOrd="0" parTransId="{65693A40-3040-473F-B3B5-795A399AEBD6}" sibTransId="{B9F70EEF-4CD9-488E-B8A8-AEBF300569A2}"/>
    <dgm:cxn modelId="{AE6B59AC-0F89-41F9-832C-EAC60ED2FC85}" type="presOf" srcId="{54FF903F-F569-4D60-A1A8-DA7DCDF78270}" destId="{0B23ADA3-BAE1-45DF-86B8-7EDFABEBB0B7}" srcOrd="0" destOrd="0" presId="urn:microsoft.com/office/officeart/2016/7/layout/LinearBlockProcessNumbered"/>
    <dgm:cxn modelId="{02536AAE-D021-44CD-9211-86DC6F81A6C4}" srcId="{73C9B050-3F30-491B-A5B4-28CDD01F118D}" destId="{3885E403-2E99-4EDE-9D13-42090600918E}" srcOrd="1" destOrd="0" parTransId="{60A60C4B-D22D-4479-804E-B36DD9512729}" sibTransId="{0245568E-6C94-45E0-A264-5F99279A9F63}"/>
    <dgm:cxn modelId="{5F79CDB1-8B66-4CC6-94AA-78B1DFF450B9}" type="presOf" srcId="{11527E54-B312-45FC-A7FE-425EE5D5836F}" destId="{E9319967-16D8-4457-8E33-7D49FD643B96}" srcOrd="0" destOrd="0" presId="urn:microsoft.com/office/officeart/2016/7/layout/LinearBlockProcessNumbered"/>
    <dgm:cxn modelId="{9368ADBC-3857-4C10-BB4B-64CB929C8B60}" srcId="{73C9B050-3F30-491B-A5B4-28CDD01F118D}" destId="{B58DDF6A-681D-4E29-8855-2B6AE6AEC878}" srcOrd="0" destOrd="0" parTransId="{35C00F92-D736-42BD-B2D5-211956B433A9}" sibTransId="{11527E54-B312-45FC-A7FE-425EE5D5836F}"/>
    <dgm:cxn modelId="{D632F2D3-4A69-4666-A448-17F19E81F7C7}" type="presOf" srcId="{990100ED-4F14-4879-9897-E09BE3986946}" destId="{7814368C-9038-4B3D-BD81-ED2E49642057}" srcOrd="0" destOrd="0" presId="urn:microsoft.com/office/officeart/2016/7/layout/LinearBlockProcessNumbered"/>
    <dgm:cxn modelId="{08D621DB-D583-4511-9A79-E731A5090373}" type="presOf" srcId="{9EBF7C93-46CF-4577-9638-717F407E5AED}" destId="{A40757FE-48B2-48BF-8D8F-1E75AF17CA95}" srcOrd="0" destOrd="0" presId="urn:microsoft.com/office/officeart/2016/7/layout/LinearBlockProcessNumbered"/>
    <dgm:cxn modelId="{5F9F9EED-36E1-43AB-A2C3-991EBC1E4E16}" type="presOf" srcId="{D08A3D82-E1B0-4783-A998-3789C7DF1F58}" destId="{D7A177D2-9392-44C5-A746-C400E4F2CA30}" srcOrd="0" destOrd="0" presId="urn:microsoft.com/office/officeart/2016/7/layout/LinearBlockProcessNumbered"/>
    <dgm:cxn modelId="{CD9035F9-83DF-4EF5-8495-9314B56D2089}" type="presOf" srcId="{0245568E-6C94-45E0-A264-5F99279A9F63}" destId="{6DD46C89-6087-4C64-85FF-DA4D9FDD3C68}" srcOrd="0" destOrd="0" presId="urn:microsoft.com/office/officeart/2016/7/layout/LinearBlockProcessNumbered"/>
    <dgm:cxn modelId="{8C379EFB-E268-4373-86A4-74038DD38522}" type="presOf" srcId="{73C9B050-3F30-491B-A5B4-28CDD01F118D}" destId="{420C8023-DAF8-4986-AC01-E55FCC618516}" srcOrd="0" destOrd="0" presId="urn:microsoft.com/office/officeart/2016/7/layout/LinearBlockProcessNumbered"/>
    <dgm:cxn modelId="{A8120215-A9C9-4E9A-BA4F-D386B2DEA68B}" type="presParOf" srcId="{420C8023-DAF8-4986-AC01-E55FCC618516}" destId="{A295266B-4EBE-401E-9C36-BAABD878801D}" srcOrd="0" destOrd="0" presId="urn:microsoft.com/office/officeart/2016/7/layout/LinearBlockProcessNumbered"/>
    <dgm:cxn modelId="{F9C04729-95FD-4F77-BDE8-BA0E351CEDF8}" type="presParOf" srcId="{A295266B-4EBE-401E-9C36-BAABD878801D}" destId="{A2DAD2B9-4D2F-427D-97DD-DE0B971BBCD8}" srcOrd="0" destOrd="0" presId="urn:microsoft.com/office/officeart/2016/7/layout/LinearBlockProcessNumbered"/>
    <dgm:cxn modelId="{60C8EF6D-8379-4D77-863B-F1FFCEF4BAF0}" type="presParOf" srcId="{A295266B-4EBE-401E-9C36-BAABD878801D}" destId="{E9319967-16D8-4457-8E33-7D49FD643B96}" srcOrd="1" destOrd="0" presId="urn:microsoft.com/office/officeart/2016/7/layout/LinearBlockProcessNumbered"/>
    <dgm:cxn modelId="{25BD02F1-8D18-4C4C-9B77-E0077C888476}" type="presParOf" srcId="{A295266B-4EBE-401E-9C36-BAABD878801D}" destId="{A18E5377-19C7-44E3-BB6F-B50C0E9C83E2}" srcOrd="2" destOrd="0" presId="urn:microsoft.com/office/officeart/2016/7/layout/LinearBlockProcessNumbered"/>
    <dgm:cxn modelId="{F81BE697-3B6F-493B-B4EC-44186C3DCFA4}" type="presParOf" srcId="{420C8023-DAF8-4986-AC01-E55FCC618516}" destId="{2C7F84BE-4C0E-4DF4-AABC-5D43478CD66B}" srcOrd="1" destOrd="0" presId="urn:microsoft.com/office/officeart/2016/7/layout/LinearBlockProcessNumbered"/>
    <dgm:cxn modelId="{E73BFEF6-4C44-4F0D-ABC2-AB6EFDE10BBF}" type="presParOf" srcId="{420C8023-DAF8-4986-AC01-E55FCC618516}" destId="{760665D6-1CA4-42C8-8578-7B30CD1D5389}" srcOrd="2" destOrd="0" presId="urn:microsoft.com/office/officeart/2016/7/layout/LinearBlockProcessNumbered"/>
    <dgm:cxn modelId="{207B4B44-A6F2-45B9-8BA1-424A9ADCDA3A}" type="presParOf" srcId="{760665D6-1CA4-42C8-8578-7B30CD1D5389}" destId="{378CB2FC-C571-4927-9D5C-B545E7C9E36C}" srcOrd="0" destOrd="0" presId="urn:microsoft.com/office/officeart/2016/7/layout/LinearBlockProcessNumbered"/>
    <dgm:cxn modelId="{31C88DE3-2670-4988-8EED-FDEC8261FB68}" type="presParOf" srcId="{760665D6-1CA4-42C8-8578-7B30CD1D5389}" destId="{6DD46C89-6087-4C64-85FF-DA4D9FDD3C68}" srcOrd="1" destOrd="0" presId="urn:microsoft.com/office/officeart/2016/7/layout/LinearBlockProcessNumbered"/>
    <dgm:cxn modelId="{C9E6A888-917D-460C-9090-10BE72DEA4AB}" type="presParOf" srcId="{760665D6-1CA4-42C8-8578-7B30CD1D5389}" destId="{A35552ED-F77A-4AB9-AA39-C3D52CB4C800}" srcOrd="2" destOrd="0" presId="urn:microsoft.com/office/officeart/2016/7/layout/LinearBlockProcessNumbered"/>
    <dgm:cxn modelId="{7025C5A7-3A00-492C-A774-82B7D0B28BC9}" type="presParOf" srcId="{420C8023-DAF8-4986-AC01-E55FCC618516}" destId="{2BCA5DE6-F114-4041-89A1-549D1DFC6EB7}" srcOrd="3" destOrd="0" presId="urn:microsoft.com/office/officeart/2016/7/layout/LinearBlockProcessNumbered"/>
    <dgm:cxn modelId="{6124813B-91E5-4CF3-A75F-635CABC6EE4C}" type="presParOf" srcId="{420C8023-DAF8-4986-AC01-E55FCC618516}" destId="{A29FC7D7-40B0-4B4F-884A-F3FC76C6D6B8}" srcOrd="4" destOrd="0" presId="urn:microsoft.com/office/officeart/2016/7/layout/LinearBlockProcessNumbered"/>
    <dgm:cxn modelId="{60B63904-E743-4B30-9D99-240148F7316F}" type="presParOf" srcId="{A29FC7D7-40B0-4B4F-884A-F3FC76C6D6B8}" destId="{D7A177D2-9392-44C5-A746-C400E4F2CA30}" srcOrd="0" destOrd="0" presId="urn:microsoft.com/office/officeart/2016/7/layout/LinearBlockProcessNumbered"/>
    <dgm:cxn modelId="{94159EE6-8346-4273-8551-02E119296B80}" type="presParOf" srcId="{A29FC7D7-40B0-4B4F-884A-F3FC76C6D6B8}" destId="{7814368C-9038-4B3D-BD81-ED2E49642057}" srcOrd="1" destOrd="0" presId="urn:microsoft.com/office/officeart/2016/7/layout/LinearBlockProcessNumbered"/>
    <dgm:cxn modelId="{A65AFAA2-D2C5-44EE-857C-377F27F4C850}" type="presParOf" srcId="{A29FC7D7-40B0-4B4F-884A-F3FC76C6D6B8}" destId="{988E4C41-02D7-469C-A8D0-4884E2FE5C63}" srcOrd="2" destOrd="0" presId="urn:microsoft.com/office/officeart/2016/7/layout/LinearBlockProcessNumbered"/>
    <dgm:cxn modelId="{A6A96BB9-C547-4A3B-B22D-4CA2F5C24B31}" type="presParOf" srcId="{420C8023-DAF8-4986-AC01-E55FCC618516}" destId="{8C59DC99-5311-4C98-A8BB-5D4643CC4C8F}" srcOrd="5" destOrd="0" presId="urn:microsoft.com/office/officeart/2016/7/layout/LinearBlockProcessNumbered"/>
    <dgm:cxn modelId="{3847E2FC-D3BE-4F0B-9C20-B92E7F813470}" type="presParOf" srcId="{420C8023-DAF8-4986-AC01-E55FCC618516}" destId="{84244CC1-3714-4C40-83AD-6E771B860EE1}" srcOrd="6" destOrd="0" presId="urn:microsoft.com/office/officeart/2016/7/layout/LinearBlockProcessNumbered"/>
    <dgm:cxn modelId="{D76B0566-5ABD-4B09-A353-007667798F24}" type="presParOf" srcId="{84244CC1-3714-4C40-83AD-6E771B860EE1}" destId="{A40757FE-48B2-48BF-8D8F-1E75AF17CA95}" srcOrd="0" destOrd="0" presId="urn:microsoft.com/office/officeart/2016/7/layout/LinearBlockProcessNumbered"/>
    <dgm:cxn modelId="{DC81145A-062F-4771-8B1A-E6AE58AA06CB}" type="presParOf" srcId="{84244CC1-3714-4C40-83AD-6E771B860EE1}" destId="{0B23ADA3-BAE1-45DF-86B8-7EDFABEBB0B7}" srcOrd="1" destOrd="0" presId="urn:microsoft.com/office/officeart/2016/7/layout/LinearBlockProcessNumbered"/>
    <dgm:cxn modelId="{62BEEA9A-BDBA-4A6B-9F5C-306AD99A3A3A}" type="presParOf" srcId="{84244CC1-3714-4C40-83AD-6E771B860EE1}" destId="{031837B6-D991-4FDC-9F65-FDE0E55929CE}" srcOrd="2" destOrd="0" presId="urn:microsoft.com/office/officeart/2016/7/layout/LinearBlockProcessNumbered"/>
    <dgm:cxn modelId="{9D67558D-EA57-49D4-92CE-24F14E29E56D}" type="presParOf" srcId="{420C8023-DAF8-4986-AC01-E55FCC618516}" destId="{6DEE5B4B-C238-40EB-BFA2-612BCC46672A}" srcOrd="7" destOrd="0" presId="urn:microsoft.com/office/officeart/2016/7/layout/LinearBlockProcessNumbered"/>
    <dgm:cxn modelId="{8C6ECC99-5021-4B5E-8586-D2E75BB761A9}" type="presParOf" srcId="{420C8023-DAF8-4986-AC01-E55FCC618516}" destId="{BA58D94A-5005-4E9D-BA77-FF8D6DC78045}" srcOrd="8" destOrd="0" presId="urn:microsoft.com/office/officeart/2016/7/layout/LinearBlockProcessNumbered"/>
    <dgm:cxn modelId="{4BDCABF2-B84F-4922-974B-B492606FAE98}" type="presParOf" srcId="{BA58D94A-5005-4E9D-BA77-FF8D6DC78045}" destId="{4841F020-3DC5-4851-99A6-EEFA2D6A30EE}" srcOrd="0" destOrd="0" presId="urn:microsoft.com/office/officeart/2016/7/layout/LinearBlockProcessNumbered"/>
    <dgm:cxn modelId="{3F39E68A-53B7-4D3E-8372-07510A39AA13}" type="presParOf" srcId="{BA58D94A-5005-4E9D-BA77-FF8D6DC78045}" destId="{28E3C02C-5FFA-4EB3-9207-6832F9673A92}" srcOrd="1" destOrd="0" presId="urn:microsoft.com/office/officeart/2016/7/layout/LinearBlockProcessNumbered"/>
    <dgm:cxn modelId="{D41F4F56-E09E-4206-9D38-B49C33378A92}" type="presParOf" srcId="{BA58D94A-5005-4E9D-BA77-FF8D6DC78045}" destId="{8A4147CA-3CD8-47BD-8C89-4F83F3F4AE3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AD2B9-4D2F-427D-97DD-DE0B971BBCD8}">
      <dsp:nvSpPr>
        <dsp:cNvPr id="0" name=""/>
        <dsp:cNvSpPr/>
      </dsp:nvSpPr>
      <dsp:spPr>
        <a:xfrm>
          <a:off x="6112" y="749302"/>
          <a:ext cx="1910691" cy="2292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734" tIns="0" rIns="188734" bIns="330200" numCol="1" spcCol="1270" anchor="t" anchorCtr="0">
          <a:noAutofit/>
        </a:bodyPr>
        <a:lstStyle/>
        <a:p>
          <a:pPr marL="0" lvl="0" indent="0" algn="l" defTabSz="711200">
            <a:lnSpc>
              <a:spcPct val="90000"/>
            </a:lnSpc>
            <a:spcBef>
              <a:spcPct val="0"/>
            </a:spcBef>
            <a:spcAft>
              <a:spcPct val="35000"/>
            </a:spcAft>
            <a:buNone/>
          </a:pPr>
          <a:r>
            <a:rPr lang="en-US" sz="1600" kern="1200" dirty="0"/>
            <a:t>What constitutes driving? </a:t>
          </a:r>
        </a:p>
      </dsp:txBody>
      <dsp:txXfrm>
        <a:off x="6112" y="1666434"/>
        <a:ext cx="1910691" cy="1375697"/>
      </dsp:txXfrm>
    </dsp:sp>
    <dsp:sp modelId="{E9319967-16D8-4457-8E33-7D49FD643B96}">
      <dsp:nvSpPr>
        <dsp:cNvPr id="0" name=""/>
        <dsp:cNvSpPr/>
      </dsp:nvSpPr>
      <dsp:spPr>
        <a:xfrm>
          <a:off x="6112" y="749302"/>
          <a:ext cx="1910691" cy="91713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8734" tIns="165100" rIns="188734" bIns="165100" numCol="1" spcCol="1270" anchor="ctr" anchorCtr="0">
          <a:noAutofit/>
        </a:bodyPr>
        <a:lstStyle/>
        <a:p>
          <a:pPr marL="0" lvl="0" indent="0" algn="l" defTabSz="1866900">
            <a:lnSpc>
              <a:spcPct val="90000"/>
            </a:lnSpc>
            <a:spcBef>
              <a:spcPct val="0"/>
            </a:spcBef>
            <a:spcAft>
              <a:spcPct val="35000"/>
            </a:spcAft>
            <a:buNone/>
          </a:pPr>
          <a:r>
            <a:rPr lang="en-US" sz="4200" kern="1200"/>
            <a:t>01</a:t>
          </a:r>
          <a:endParaRPr lang="en-US" sz="4200" kern="1200" dirty="0"/>
        </a:p>
      </dsp:txBody>
      <dsp:txXfrm>
        <a:off x="6112" y="749302"/>
        <a:ext cx="1910691" cy="917131"/>
      </dsp:txXfrm>
    </dsp:sp>
    <dsp:sp modelId="{378CB2FC-C571-4927-9D5C-B545E7C9E36C}">
      <dsp:nvSpPr>
        <dsp:cNvPr id="0" name=""/>
        <dsp:cNvSpPr/>
      </dsp:nvSpPr>
      <dsp:spPr>
        <a:xfrm>
          <a:off x="2069658" y="749302"/>
          <a:ext cx="1910691" cy="2292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734" tIns="0" rIns="188734" bIns="330200" numCol="1" spcCol="1270" anchor="t" anchorCtr="0">
          <a:noAutofit/>
        </a:bodyPr>
        <a:lstStyle/>
        <a:p>
          <a:pPr marL="0" lvl="0" indent="0" algn="l" defTabSz="711200">
            <a:lnSpc>
              <a:spcPct val="90000"/>
            </a:lnSpc>
            <a:spcBef>
              <a:spcPct val="0"/>
            </a:spcBef>
            <a:spcAft>
              <a:spcPct val="35000"/>
            </a:spcAft>
            <a:buNone/>
          </a:pPr>
          <a:r>
            <a:rPr lang="en-US" sz="1600" kern="1200" dirty="0"/>
            <a:t>What penalty applies? </a:t>
          </a:r>
        </a:p>
      </dsp:txBody>
      <dsp:txXfrm>
        <a:off x="2069658" y="1666434"/>
        <a:ext cx="1910691" cy="1375697"/>
      </dsp:txXfrm>
    </dsp:sp>
    <dsp:sp modelId="{6DD46C89-6087-4C64-85FF-DA4D9FDD3C68}">
      <dsp:nvSpPr>
        <dsp:cNvPr id="0" name=""/>
        <dsp:cNvSpPr/>
      </dsp:nvSpPr>
      <dsp:spPr>
        <a:xfrm>
          <a:off x="2069658" y="749302"/>
          <a:ext cx="1910691" cy="91713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8734" tIns="165100" rIns="188734" bIns="165100" numCol="1" spcCol="1270" anchor="ctr" anchorCtr="0">
          <a:noAutofit/>
        </a:bodyPr>
        <a:lstStyle/>
        <a:p>
          <a:pPr marL="0" lvl="0" indent="0" algn="l" defTabSz="1866900">
            <a:lnSpc>
              <a:spcPct val="90000"/>
            </a:lnSpc>
            <a:spcBef>
              <a:spcPct val="0"/>
            </a:spcBef>
            <a:spcAft>
              <a:spcPct val="35000"/>
            </a:spcAft>
            <a:buNone/>
          </a:pPr>
          <a:r>
            <a:rPr lang="en-US" sz="4200" kern="1200"/>
            <a:t>02</a:t>
          </a:r>
        </a:p>
      </dsp:txBody>
      <dsp:txXfrm>
        <a:off x="2069658" y="749302"/>
        <a:ext cx="1910691" cy="917131"/>
      </dsp:txXfrm>
    </dsp:sp>
    <dsp:sp modelId="{D7A177D2-9392-44C5-A746-C400E4F2CA30}">
      <dsp:nvSpPr>
        <dsp:cNvPr id="0" name=""/>
        <dsp:cNvSpPr/>
      </dsp:nvSpPr>
      <dsp:spPr>
        <a:xfrm>
          <a:off x="4133204" y="749302"/>
          <a:ext cx="1910691" cy="2292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734" tIns="0" rIns="188734" bIns="330200" numCol="1" spcCol="1270" anchor="t" anchorCtr="0">
          <a:noAutofit/>
        </a:bodyPr>
        <a:lstStyle/>
        <a:p>
          <a:pPr marL="0" lvl="0" indent="0" algn="l" defTabSz="711200">
            <a:lnSpc>
              <a:spcPct val="90000"/>
            </a:lnSpc>
            <a:spcBef>
              <a:spcPct val="0"/>
            </a:spcBef>
            <a:spcAft>
              <a:spcPct val="35000"/>
            </a:spcAft>
            <a:buNone/>
          </a:pPr>
          <a:r>
            <a:rPr lang="en-US" sz="1600" kern="1200" dirty="0"/>
            <a:t>Will I get points? Yes. </a:t>
          </a:r>
        </a:p>
      </dsp:txBody>
      <dsp:txXfrm>
        <a:off x="4133204" y="1666434"/>
        <a:ext cx="1910691" cy="1375697"/>
      </dsp:txXfrm>
    </dsp:sp>
    <dsp:sp modelId="{7814368C-9038-4B3D-BD81-ED2E49642057}">
      <dsp:nvSpPr>
        <dsp:cNvPr id="0" name=""/>
        <dsp:cNvSpPr/>
      </dsp:nvSpPr>
      <dsp:spPr>
        <a:xfrm>
          <a:off x="4133204" y="749302"/>
          <a:ext cx="1910691" cy="91713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8734" tIns="165100" rIns="188734" bIns="165100" numCol="1" spcCol="1270" anchor="ctr" anchorCtr="0">
          <a:noAutofit/>
        </a:bodyPr>
        <a:lstStyle/>
        <a:p>
          <a:pPr marL="0" lvl="0" indent="0" algn="l" defTabSz="1866900">
            <a:lnSpc>
              <a:spcPct val="90000"/>
            </a:lnSpc>
            <a:spcBef>
              <a:spcPct val="0"/>
            </a:spcBef>
            <a:spcAft>
              <a:spcPct val="35000"/>
            </a:spcAft>
            <a:buNone/>
          </a:pPr>
          <a:r>
            <a:rPr lang="en-US" sz="4200" kern="1200"/>
            <a:t>03</a:t>
          </a:r>
        </a:p>
      </dsp:txBody>
      <dsp:txXfrm>
        <a:off x="4133204" y="749302"/>
        <a:ext cx="1910691" cy="917131"/>
      </dsp:txXfrm>
    </dsp:sp>
    <dsp:sp modelId="{A40757FE-48B2-48BF-8D8F-1E75AF17CA95}">
      <dsp:nvSpPr>
        <dsp:cNvPr id="0" name=""/>
        <dsp:cNvSpPr/>
      </dsp:nvSpPr>
      <dsp:spPr>
        <a:xfrm>
          <a:off x="6196751" y="749302"/>
          <a:ext cx="1910691" cy="2292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734" tIns="0" rIns="188734" bIns="330200" numCol="1" spcCol="1270" anchor="t" anchorCtr="0">
          <a:noAutofit/>
        </a:bodyPr>
        <a:lstStyle/>
        <a:p>
          <a:pPr marL="0" lvl="0" indent="0" algn="l" defTabSz="711200">
            <a:lnSpc>
              <a:spcPct val="90000"/>
            </a:lnSpc>
            <a:spcBef>
              <a:spcPct val="0"/>
            </a:spcBef>
            <a:spcAft>
              <a:spcPct val="35000"/>
            </a:spcAft>
            <a:buNone/>
          </a:pPr>
          <a:r>
            <a:rPr lang="en-US" sz="1600" kern="1200" dirty="0"/>
            <a:t>What Rules of Evidence Apply?</a:t>
          </a:r>
        </a:p>
      </dsp:txBody>
      <dsp:txXfrm>
        <a:off x="6196751" y="1666434"/>
        <a:ext cx="1910691" cy="1375697"/>
      </dsp:txXfrm>
    </dsp:sp>
    <dsp:sp modelId="{0B23ADA3-BAE1-45DF-86B8-7EDFABEBB0B7}">
      <dsp:nvSpPr>
        <dsp:cNvPr id="0" name=""/>
        <dsp:cNvSpPr/>
      </dsp:nvSpPr>
      <dsp:spPr>
        <a:xfrm>
          <a:off x="6196751" y="749302"/>
          <a:ext cx="1910691" cy="91713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8734" tIns="165100" rIns="188734" bIns="165100" numCol="1" spcCol="1270" anchor="ctr" anchorCtr="0">
          <a:noAutofit/>
        </a:bodyPr>
        <a:lstStyle/>
        <a:p>
          <a:pPr marL="0" lvl="0" indent="0" algn="l" defTabSz="1866900">
            <a:lnSpc>
              <a:spcPct val="90000"/>
            </a:lnSpc>
            <a:spcBef>
              <a:spcPct val="0"/>
            </a:spcBef>
            <a:spcAft>
              <a:spcPct val="35000"/>
            </a:spcAft>
            <a:buNone/>
          </a:pPr>
          <a:r>
            <a:rPr lang="en-US" sz="4200" kern="1200"/>
            <a:t>04</a:t>
          </a:r>
          <a:endParaRPr lang="en-US" sz="4200" kern="1200" dirty="0"/>
        </a:p>
      </dsp:txBody>
      <dsp:txXfrm>
        <a:off x="6196751" y="749302"/>
        <a:ext cx="1910691" cy="917131"/>
      </dsp:txXfrm>
    </dsp:sp>
    <dsp:sp modelId="{4841F020-3DC5-4851-99A6-EEFA2D6A30EE}">
      <dsp:nvSpPr>
        <dsp:cNvPr id="0" name=""/>
        <dsp:cNvSpPr/>
      </dsp:nvSpPr>
      <dsp:spPr>
        <a:xfrm>
          <a:off x="8266409" y="749302"/>
          <a:ext cx="1910691" cy="2292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734" tIns="0" rIns="188734" bIns="330200" numCol="1" spcCol="1270" anchor="t" anchorCtr="0">
          <a:noAutofit/>
        </a:bodyPr>
        <a:lstStyle/>
        <a:p>
          <a:pPr marL="0" lvl="0" indent="0" algn="l" defTabSz="711200">
            <a:lnSpc>
              <a:spcPct val="90000"/>
            </a:lnSpc>
            <a:spcBef>
              <a:spcPct val="0"/>
            </a:spcBef>
            <a:spcAft>
              <a:spcPct val="35000"/>
            </a:spcAft>
            <a:buNone/>
          </a:pPr>
          <a:r>
            <a:rPr lang="en-US" sz="1600" kern="1200" dirty="0"/>
            <a:t>How much time to I have to file an appeal? </a:t>
          </a:r>
        </a:p>
      </dsp:txBody>
      <dsp:txXfrm>
        <a:off x="8266409" y="1666434"/>
        <a:ext cx="1910691" cy="1375697"/>
      </dsp:txXfrm>
    </dsp:sp>
    <dsp:sp modelId="{28E3C02C-5FFA-4EB3-9207-6832F9673A92}">
      <dsp:nvSpPr>
        <dsp:cNvPr id="0" name=""/>
        <dsp:cNvSpPr/>
      </dsp:nvSpPr>
      <dsp:spPr>
        <a:xfrm>
          <a:off x="8260297" y="749302"/>
          <a:ext cx="1910691" cy="91713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8734" tIns="165100" rIns="188734" bIns="165100" numCol="1" spcCol="1270" anchor="ctr" anchorCtr="0">
          <a:noAutofit/>
        </a:bodyPr>
        <a:lstStyle/>
        <a:p>
          <a:pPr marL="0" lvl="0" indent="0" algn="l" defTabSz="1866900">
            <a:lnSpc>
              <a:spcPct val="90000"/>
            </a:lnSpc>
            <a:spcBef>
              <a:spcPct val="0"/>
            </a:spcBef>
            <a:spcAft>
              <a:spcPct val="35000"/>
            </a:spcAft>
            <a:buNone/>
          </a:pPr>
          <a:r>
            <a:rPr lang="en-US" sz="4200" kern="1200"/>
            <a:t>05</a:t>
          </a:r>
        </a:p>
      </dsp:txBody>
      <dsp:txXfrm>
        <a:off x="8260297" y="749302"/>
        <a:ext cx="1910691" cy="91713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C7D284-2A66-4D63-9AF0-435DA3F3A197}" type="datetimeFigureOut">
              <a:rPr lang="en-US" smtClean="0"/>
              <a:t>5/8/2025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896AD8-A703-4B03-A687-F4AA12BF5F09}" type="slidenum">
              <a:rPr lang="en-US" smtClean="0"/>
              <a:t>‹#›</a:t>
            </a:fld>
            <a:endParaRPr lang="en-US"/>
          </a:p>
        </p:txBody>
      </p:sp>
    </p:spTree>
    <p:extLst>
      <p:ext uri="{BB962C8B-B14F-4D97-AF65-F5344CB8AC3E}">
        <p14:creationId xmlns:p14="http://schemas.microsoft.com/office/powerpoint/2010/main" val="187657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96AD8-A703-4B03-A687-F4AA12BF5F09}" type="slidenum">
              <a:rPr lang="en-US" smtClean="0"/>
              <a:t>1</a:t>
            </a:fld>
            <a:endParaRPr lang="en-US"/>
          </a:p>
        </p:txBody>
      </p:sp>
    </p:spTree>
    <p:extLst>
      <p:ext uri="{BB962C8B-B14F-4D97-AF65-F5344CB8AC3E}">
        <p14:creationId xmlns:p14="http://schemas.microsoft.com/office/powerpoint/2010/main" val="206239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603B-2F8C-C2F7-1C83-2B1EE94DF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BCCB5-0F05-4B46-9C73-243679640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44175-C193-B58E-4685-A1FAFE692F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CC8E43-344B-3D1E-4186-B56BCBD60102}"/>
              </a:ext>
            </a:extLst>
          </p:cNvPr>
          <p:cNvSpPr>
            <a:spLocks noGrp="1"/>
          </p:cNvSpPr>
          <p:nvPr>
            <p:ph type="sldNum" sz="quarter" idx="5"/>
          </p:nvPr>
        </p:nvSpPr>
        <p:spPr/>
        <p:txBody>
          <a:bodyPr/>
          <a:lstStyle/>
          <a:p>
            <a:fld id="{A6896AD8-A703-4B03-A687-F4AA12BF5F09}" type="slidenum">
              <a:rPr lang="en-US" smtClean="0"/>
              <a:t>45</a:t>
            </a:fld>
            <a:endParaRPr lang="en-US"/>
          </a:p>
        </p:txBody>
      </p:sp>
    </p:spTree>
    <p:extLst>
      <p:ext uri="{BB962C8B-B14F-4D97-AF65-F5344CB8AC3E}">
        <p14:creationId xmlns:p14="http://schemas.microsoft.com/office/powerpoint/2010/main" val="310622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5172A7-146B-4B4F-8282-5C1AEBF97BE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10655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172A7-146B-4B4F-8282-5C1AEBF97BE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35370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C5172A7-146B-4B4F-8282-5C1AEBF97BE1}" type="datetimeFigureOut">
              <a:rPr lang="en-US" smtClean="0"/>
              <a:t>5/8/2025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312026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cap="none"/>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6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5172A7-146B-4B4F-8282-5C1AEBF97BE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18308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C5172A7-146B-4B4F-8282-5C1AEBF97BE1}" type="datetimeFigureOut">
              <a:rPr lang="en-US" smtClean="0"/>
              <a:t>5/8/2025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F00C592-54C0-49E2-A3D9-A4DF056F38F5}" type="slidenum">
              <a:rPr lang="en-US" smtClean="0"/>
              <a:t>‹#›</a:t>
            </a:fld>
            <a:endParaRPr lang="en-US"/>
          </a:p>
        </p:txBody>
      </p:sp>
    </p:spTree>
    <p:extLst>
      <p:ext uri="{BB962C8B-B14F-4D97-AF65-F5344CB8AC3E}">
        <p14:creationId xmlns:p14="http://schemas.microsoft.com/office/powerpoint/2010/main" val="30847125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5172A7-146B-4B4F-8282-5C1AEBF97BE1}"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138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5172A7-146B-4B4F-8282-5C1AEBF97BE1}"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36741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5172A7-146B-4B4F-8282-5C1AEBF97BE1}"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321199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172A7-146B-4B4F-8282-5C1AEBF97BE1}"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378358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172A7-146B-4B4F-8282-5C1AEBF97BE1}"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103967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172A7-146B-4B4F-8282-5C1AEBF97BE1}"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0C592-54C0-49E2-A3D9-A4DF056F38F5}" type="slidenum">
              <a:rPr lang="en-US" smtClean="0"/>
              <a:t>‹#›</a:t>
            </a:fld>
            <a:endParaRPr lang="en-US"/>
          </a:p>
        </p:txBody>
      </p:sp>
    </p:spTree>
    <p:extLst>
      <p:ext uri="{BB962C8B-B14F-4D97-AF65-F5344CB8AC3E}">
        <p14:creationId xmlns:p14="http://schemas.microsoft.com/office/powerpoint/2010/main" val="21186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C5172A7-146B-4B4F-8282-5C1AEBF97BE1}" type="datetimeFigureOut">
              <a:rPr lang="en-US" smtClean="0"/>
              <a:t>5/8/2025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F00C592-54C0-49E2-A3D9-A4DF056F38F5}" type="slidenum">
              <a:rPr lang="en-US" smtClean="0"/>
              <a:t>‹#›</a:t>
            </a:fld>
            <a:endParaRPr lang="en-US"/>
          </a:p>
        </p:txBody>
      </p:sp>
    </p:spTree>
    <p:extLst>
      <p:ext uri="{BB962C8B-B14F-4D97-AF65-F5344CB8AC3E}">
        <p14:creationId xmlns:p14="http://schemas.microsoft.com/office/powerpoint/2010/main" val="1251001000"/>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rie_Corcoran@f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nps.gov/orgs/1863/upload/GO-80-00-Body-Worn-Camera-Program-09-30-2022.pdf" TargetMode="External"/><Relationship Id="rId2" Type="http://schemas.openxmlformats.org/officeDocument/2006/relationships/hyperlink" Target="https://www.nps.gov/orgs/1863/upload/RM9-Chapter-44-Law-Enforcement-Recording-Devices-September-2022.pdf"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7.wdp"/></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Carrie_Corcoran@fd.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9186C-62C1-730E-DB49-2D42405B29BD}"/>
              </a:ext>
            </a:extLst>
          </p:cNvPr>
          <p:cNvSpPr>
            <a:spLocks noGrp="1"/>
          </p:cNvSpPr>
          <p:nvPr>
            <p:ph type="ctrTitle"/>
          </p:nvPr>
        </p:nvSpPr>
        <p:spPr>
          <a:xfrm>
            <a:off x="1" y="1325880"/>
            <a:ext cx="3860798" cy="4206240"/>
          </a:xfrm>
        </p:spPr>
        <p:txBody>
          <a:bodyPr vert="horz" lIns="91440" tIns="45720" rIns="91440" bIns="45720" rtlCol="0" anchor="ctr">
            <a:normAutofit/>
          </a:bodyPr>
          <a:lstStyle/>
          <a:p>
            <a:pPr algn="r">
              <a:lnSpc>
                <a:spcPct val="85000"/>
              </a:lnSpc>
            </a:pPr>
            <a:r>
              <a:rPr lang="en-US" sz="8000" b="1" cap="none" dirty="0">
                <a:solidFill>
                  <a:srgbClr val="C00000"/>
                </a:solidFill>
              </a:rPr>
              <a:t>Federal DUIs</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49639D9F-FE01-7F71-FA26-CC7B3049F14F}"/>
              </a:ext>
            </a:extLst>
          </p:cNvPr>
          <p:cNvSpPr>
            <a:spLocks noGrp="1"/>
          </p:cNvSpPr>
          <p:nvPr>
            <p:ph type="subTitle" idx="1"/>
          </p:nvPr>
        </p:nvSpPr>
        <p:spPr>
          <a:xfrm>
            <a:off x="4381668" y="1126067"/>
            <a:ext cx="6605331" cy="4605866"/>
          </a:xfrm>
        </p:spPr>
        <p:txBody>
          <a:bodyPr vert="horz" lIns="91440" tIns="45720" rIns="91440" bIns="45720" rtlCol="0" anchor="ctr">
            <a:normAutofit lnSpcReduction="10000"/>
          </a:bodyPr>
          <a:lstStyle/>
          <a:p>
            <a:pPr algn="l">
              <a:spcBef>
                <a:spcPts val="200"/>
              </a:spcBef>
            </a:pPr>
            <a:endParaRPr lang="en-US" sz="2400" b="1" dirty="0">
              <a:solidFill>
                <a:srgbClr val="0070C0"/>
              </a:solidFill>
            </a:endParaRPr>
          </a:p>
          <a:p>
            <a:pPr algn="l">
              <a:spcBef>
                <a:spcPts val="200"/>
              </a:spcBef>
            </a:pPr>
            <a:r>
              <a:rPr lang="en-US" sz="3200" b="1" dirty="0">
                <a:solidFill>
                  <a:srgbClr val="0070C0"/>
                </a:solidFill>
              </a:rPr>
              <a:t>Carrie Corcoran</a:t>
            </a:r>
          </a:p>
          <a:p>
            <a:pPr algn="l">
              <a:spcBef>
                <a:spcPts val="200"/>
              </a:spcBef>
            </a:pPr>
            <a:r>
              <a:rPr lang="en-US" sz="3200" dirty="0">
                <a:solidFill>
                  <a:srgbClr val="0070C0"/>
                </a:solidFill>
              </a:rPr>
              <a:t>AFPD/Misdemeanor Supervisor</a:t>
            </a:r>
          </a:p>
          <a:p>
            <a:pPr algn="l"/>
            <a:endParaRPr lang="en-US" sz="2400" dirty="0">
              <a:solidFill>
                <a:schemeClr val="tx2"/>
              </a:solidFill>
            </a:endParaRPr>
          </a:p>
          <a:p>
            <a:pPr algn="l">
              <a:lnSpc>
                <a:spcPct val="100000"/>
              </a:lnSpc>
              <a:spcBef>
                <a:spcPts val="0"/>
              </a:spcBef>
            </a:pPr>
            <a:r>
              <a:rPr lang="en-US" sz="2400" dirty="0">
                <a:solidFill>
                  <a:schemeClr val="tx2"/>
                </a:solidFill>
              </a:rPr>
              <a:t>Office of the Federal Public Defender</a:t>
            </a:r>
          </a:p>
          <a:p>
            <a:pPr algn="l">
              <a:lnSpc>
                <a:spcPct val="100000"/>
              </a:lnSpc>
              <a:spcBef>
                <a:spcPts val="0"/>
              </a:spcBef>
            </a:pPr>
            <a:r>
              <a:rPr lang="en-US" sz="2400" dirty="0">
                <a:solidFill>
                  <a:schemeClr val="tx2"/>
                </a:solidFill>
              </a:rPr>
              <a:t>100 South Charles Street</a:t>
            </a:r>
          </a:p>
          <a:p>
            <a:pPr algn="l">
              <a:lnSpc>
                <a:spcPct val="100000"/>
              </a:lnSpc>
              <a:spcBef>
                <a:spcPts val="0"/>
              </a:spcBef>
            </a:pPr>
            <a:r>
              <a:rPr lang="en-US" sz="2400" dirty="0">
                <a:solidFill>
                  <a:schemeClr val="tx2"/>
                </a:solidFill>
              </a:rPr>
              <a:t>Tower 2, 9</a:t>
            </a:r>
            <a:r>
              <a:rPr lang="en-US" sz="2400" baseline="30000" dirty="0">
                <a:solidFill>
                  <a:schemeClr val="tx2"/>
                </a:solidFill>
              </a:rPr>
              <a:t>th</a:t>
            </a:r>
            <a:r>
              <a:rPr lang="en-US" sz="2400" dirty="0">
                <a:solidFill>
                  <a:schemeClr val="tx2"/>
                </a:solidFill>
              </a:rPr>
              <a:t> Floor</a:t>
            </a:r>
          </a:p>
          <a:p>
            <a:pPr algn="l">
              <a:lnSpc>
                <a:spcPct val="100000"/>
              </a:lnSpc>
              <a:spcBef>
                <a:spcPts val="0"/>
              </a:spcBef>
            </a:pPr>
            <a:r>
              <a:rPr lang="en-US" sz="2400" dirty="0">
                <a:solidFill>
                  <a:schemeClr val="tx2"/>
                </a:solidFill>
              </a:rPr>
              <a:t>Baltimore, MD 21201</a:t>
            </a:r>
          </a:p>
          <a:p>
            <a:pPr algn="l">
              <a:lnSpc>
                <a:spcPct val="100000"/>
              </a:lnSpc>
              <a:spcBef>
                <a:spcPts val="0"/>
              </a:spcBef>
            </a:pPr>
            <a:endParaRPr lang="en-US" sz="2400" dirty="0">
              <a:solidFill>
                <a:schemeClr val="tx2"/>
              </a:solidFill>
            </a:endParaRPr>
          </a:p>
          <a:p>
            <a:pPr algn="l">
              <a:lnSpc>
                <a:spcPct val="100000"/>
              </a:lnSpc>
              <a:spcBef>
                <a:spcPts val="0"/>
              </a:spcBef>
            </a:pPr>
            <a:r>
              <a:rPr lang="en-US" sz="2400" dirty="0">
                <a:solidFill>
                  <a:schemeClr val="tx2"/>
                </a:solidFill>
                <a:hlinkClick r:id="rId3"/>
              </a:rPr>
              <a:t>Carrie_Corcoran@fd.org</a:t>
            </a:r>
            <a:endParaRPr lang="en-US" sz="2400" dirty="0">
              <a:solidFill>
                <a:schemeClr val="tx2"/>
              </a:solidFill>
            </a:endParaRPr>
          </a:p>
          <a:p>
            <a:pPr algn="l">
              <a:lnSpc>
                <a:spcPct val="100000"/>
              </a:lnSpc>
              <a:spcBef>
                <a:spcPts val="0"/>
              </a:spcBef>
            </a:pPr>
            <a:r>
              <a:rPr lang="en-US" sz="2400" dirty="0">
                <a:solidFill>
                  <a:srgbClr val="0070C0"/>
                </a:solidFill>
              </a:rPr>
              <a:t>c (410) 207-4219</a:t>
            </a:r>
          </a:p>
          <a:p>
            <a:pPr algn="l"/>
            <a:endParaRPr lang="en-US" dirty="0">
              <a:solidFill>
                <a:schemeClr val="tx2"/>
              </a:solidFill>
            </a:endParaRP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0" name="Picture 2" descr="DUI BAC refusal in Virginia | Winslow, McCurry &amp; MacCormac, PLLC">
            <a:extLst>
              <a:ext uri="{FF2B5EF4-FFF2-40B4-BE49-F238E27FC236}">
                <a16:creationId xmlns:a16="http://schemas.microsoft.com/office/drawing/2014/main" id="{8CF31B53-0386-3E34-B392-984B4621A95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750" l="9167" r="90000">
                        <a14:foregroundMark x1="9167" y1="37750" x2="11333" y2="52750"/>
                        <a14:foregroundMark x1="14167" y1="71750" x2="20833" y2="82500"/>
                        <a14:foregroundMark x1="33000" y1="89500" x2="34833" y2="96750"/>
                      </a14:backgroundRemoval>
                    </a14:imgEffect>
                  </a14:imgLayer>
                </a14:imgProps>
              </a:ext>
              <a:ext uri="{28A0092B-C50C-407E-A947-70E740481C1C}">
                <a14:useLocalDpi xmlns:a14="http://schemas.microsoft.com/office/drawing/2010/main" val="0"/>
              </a:ext>
            </a:extLst>
          </a:blip>
          <a:srcRect/>
          <a:stretch>
            <a:fillRect/>
          </a:stretch>
        </p:blipFill>
        <p:spPr bwMode="auto">
          <a:xfrm>
            <a:off x="8420047" y="4175064"/>
            <a:ext cx="4032387" cy="268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913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CA31A-5FFF-3614-0996-826822BCB6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4C1029-42C4-E836-C315-2DB57A2F361F}"/>
              </a:ext>
            </a:extLst>
          </p:cNvPr>
          <p:cNvSpPr/>
          <p:nvPr/>
        </p:nvSpPr>
        <p:spPr>
          <a:xfrm>
            <a:off x="0" y="0"/>
            <a:ext cx="121920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F4F00-DBFD-C645-C8E5-6F471CA3EA0E}"/>
              </a:ext>
            </a:extLst>
          </p:cNvPr>
          <p:cNvSpPr>
            <a:spLocks noGrp="1"/>
          </p:cNvSpPr>
          <p:nvPr>
            <p:ph type="title"/>
          </p:nvPr>
        </p:nvSpPr>
        <p:spPr/>
        <p:txBody>
          <a:bodyPr/>
          <a:lstStyle/>
          <a:p>
            <a:endParaRPr lang="en-US"/>
          </a:p>
        </p:txBody>
      </p:sp>
      <p:pic>
        <p:nvPicPr>
          <p:cNvPr id="8" name="Content Placeholder 7" descr="Text, table&#10;&#10;AI-generated content may be incorrect.">
            <a:extLst>
              <a:ext uri="{FF2B5EF4-FFF2-40B4-BE49-F238E27FC236}">
                <a16:creationId xmlns:a16="http://schemas.microsoft.com/office/drawing/2014/main" id="{DB8D4B9E-21DF-F040-6B1F-5AFE9D0386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860" y="0"/>
            <a:ext cx="5324279" cy="6880075"/>
          </a:xfrm>
        </p:spPr>
      </p:pic>
      <p:pic>
        <p:nvPicPr>
          <p:cNvPr id="4" name="Picture 3" descr="A picture containing table&#10;&#10;AI-generated content may be incorrect.">
            <a:extLst>
              <a:ext uri="{FF2B5EF4-FFF2-40B4-BE49-F238E27FC236}">
                <a16:creationId xmlns:a16="http://schemas.microsoft.com/office/drawing/2014/main" id="{9B810E64-3D89-88A9-B052-7C9F5FCBD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55" y="0"/>
            <a:ext cx="5292689" cy="6858000"/>
          </a:xfrm>
          <a:prstGeom prst="rect">
            <a:avLst/>
          </a:prstGeom>
        </p:spPr>
      </p:pic>
      <p:pic>
        <p:nvPicPr>
          <p:cNvPr id="3" name="Picture 2">
            <a:extLst>
              <a:ext uri="{FF2B5EF4-FFF2-40B4-BE49-F238E27FC236}">
                <a16:creationId xmlns:a16="http://schemas.microsoft.com/office/drawing/2014/main" id="{C110249B-45C6-EA20-B511-9BE16246968C}"/>
              </a:ext>
            </a:extLst>
          </p:cNvPr>
          <p:cNvPicPr>
            <a:picLocks noChangeAspect="1"/>
          </p:cNvPicPr>
          <p:nvPr/>
        </p:nvPicPr>
        <p:blipFill>
          <a:blip r:embed="rId4">
            <a:clrChange>
              <a:clrFrom>
                <a:srgbClr val="34464D"/>
              </a:clrFrom>
              <a:clrTo>
                <a:srgbClr val="34464D">
                  <a:alpha val="0"/>
                </a:srgbClr>
              </a:clrTo>
            </a:clrChange>
            <a:extLst>
              <a:ext uri="{BEBA8EAE-BF5A-486C-A8C5-ECC9F3942E4B}">
                <a14:imgProps xmlns:a14="http://schemas.microsoft.com/office/drawing/2010/main">
                  <a14:imgLayer r:embed="rId5">
                    <a14:imgEffect>
                      <a14:backgroundRemoval t="10000" b="90000" l="5106" r="89787">
                        <a14:foregroundMark x1="5106" y1="45833" x2="5957" y2="50417"/>
                      </a14:backgroundRemoval>
                    </a14:imgEffect>
                  </a14:imgLayer>
                </a14:imgProps>
              </a:ext>
            </a:extLst>
          </a:blip>
          <a:stretch>
            <a:fillRect/>
          </a:stretch>
        </p:blipFill>
        <p:spPr>
          <a:xfrm>
            <a:off x="9381462" y="2338250"/>
            <a:ext cx="2421393" cy="1894115"/>
          </a:xfrm>
          <a:prstGeom prst="rect">
            <a:avLst/>
          </a:prstGeom>
        </p:spPr>
      </p:pic>
    </p:spTree>
    <p:extLst>
      <p:ext uri="{BB962C8B-B14F-4D97-AF65-F5344CB8AC3E}">
        <p14:creationId xmlns:p14="http://schemas.microsoft.com/office/powerpoint/2010/main" val="286555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3BCD-4918-CDCB-F79B-81F0BF8882D8}"/>
              </a:ext>
            </a:extLst>
          </p:cNvPr>
          <p:cNvSpPr>
            <a:spLocks noGrp="1"/>
          </p:cNvSpPr>
          <p:nvPr>
            <p:ph type="title"/>
          </p:nvPr>
        </p:nvSpPr>
        <p:spPr>
          <a:xfrm>
            <a:off x="548640" y="284176"/>
            <a:ext cx="11430000" cy="1508760"/>
          </a:xfrm>
        </p:spPr>
        <p:txBody>
          <a:bodyPr/>
          <a:lstStyle/>
          <a:p>
            <a:r>
              <a:rPr lang="en-US" dirty="0"/>
              <a:t>Civil Offenses Cannot be Assimilated</a:t>
            </a:r>
          </a:p>
        </p:txBody>
      </p:sp>
      <p:sp>
        <p:nvSpPr>
          <p:cNvPr id="3" name="Content Placeholder 2">
            <a:extLst>
              <a:ext uri="{FF2B5EF4-FFF2-40B4-BE49-F238E27FC236}">
                <a16:creationId xmlns:a16="http://schemas.microsoft.com/office/drawing/2014/main" id="{D6B92DEE-D18F-A298-E573-1AA2555FF4E8}"/>
              </a:ext>
            </a:extLst>
          </p:cNvPr>
          <p:cNvSpPr>
            <a:spLocks noGrp="1"/>
          </p:cNvSpPr>
          <p:nvPr>
            <p:ph idx="1"/>
          </p:nvPr>
        </p:nvSpPr>
        <p:spPr>
          <a:xfrm>
            <a:off x="1202919" y="2259874"/>
            <a:ext cx="9784080" cy="3958046"/>
          </a:xfrm>
        </p:spPr>
        <p:txBody>
          <a:bodyPr>
            <a:normAutofit lnSpcReduction="10000"/>
          </a:bodyPr>
          <a:lstStyle/>
          <a:p>
            <a:pPr>
              <a:spcBef>
                <a:spcPts val="600"/>
              </a:spcBef>
            </a:pPr>
            <a:r>
              <a:rPr lang="en-US" i="1" dirty="0"/>
              <a:t>United States v. Rowe</a:t>
            </a:r>
            <a:r>
              <a:rPr lang="en-US" dirty="0"/>
              <a:t>, 599 F.2d 1319 (4</a:t>
            </a:r>
            <a:r>
              <a:rPr lang="en-US" baseline="30000" dirty="0"/>
              <a:t>th</a:t>
            </a:r>
            <a:r>
              <a:rPr lang="en-US" dirty="0"/>
              <a:t> Cir. 1979) holds that civil offenses cannot be assimilated under the Assimilative Crimes Act. </a:t>
            </a:r>
          </a:p>
          <a:p>
            <a:pPr>
              <a:spcBef>
                <a:spcPts val="600"/>
              </a:spcBef>
            </a:pPr>
            <a:endParaRPr lang="en-US" dirty="0"/>
          </a:p>
          <a:p>
            <a:pPr>
              <a:spcBef>
                <a:spcPts val="600"/>
              </a:spcBef>
            </a:pPr>
            <a:r>
              <a:rPr lang="en-US" dirty="0"/>
              <a:t>This comes up in military base cases charging possession of an open container under Md. Crim Code </a:t>
            </a:r>
            <a:r>
              <a:rPr lang="en-US" sz="3600" dirty="0"/>
              <a:t>§ </a:t>
            </a:r>
            <a:r>
              <a:rPr lang="en-US" dirty="0"/>
              <a:t>10-125, defined as a civil offense at Md. Crim Code </a:t>
            </a:r>
            <a:r>
              <a:rPr lang="en-US" sz="3600" dirty="0"/>
              <a:t>§10-126.</a:t>
            </a:r>
            <a:endParaRPr lang="en-US" dirty="0"/>
          </a:p>
        </p:txBody>
      </p:sp>
      <p:pic>
        <p:nvPicPr>
          <p:cNvPr id="5" name="Picture 4">
            <a:extLst>
              <a:ext uri="{FF2B5EF4-FFF2-40B4-BE49-F238E27FC236}">
                <a16:creationId xmlns:a16="http://schemas.microsoft.com/office/drawing/2014/main" id="{916F83F7-95B8-C198-26B8-2266198FC297}"/>
              </a:ext>
            </a:extLst>
          </p:cNvPr>
          <p:cNvPicPr>
            <a:picLocks noChangeAspect="1"/>
          </p:cNvPicPr>
          <p:nvPr/>
        </p:nvPicPr>
        <p:blipFill>
          <a:blip r:embed="rId2">
            <a:clrChange>
              <a:clrFrom>
                <a:srgbClr val="34464D"/>
              </a:clrFrom>
              <a:clrTo>
                <a:srgbClr val="34464D">
                  <a:alpha val="0"/>
                </a:srgbClr>
              </a:clrTo>
            </a:clrChange>
            <a:extLst>
              <a:ext uri="{BEBA8EAE-BF5A-486C-A8C5-ECC9F3942E4B}">
                <a14:imgProps xmlns:a14="http://schemas.microsoft.com/office/drawing/2010/main">
                  <a14:imgLayer r:embed="rId3">
                    <a14:imgEffect>
                      <a14:backgroundRemoval t="10000" b="90000" l="5106" r="89787">
                        <a14:foregroundMark x1="5106" y1="45833" x2="5957" y2="50417"/>
                      </a14:backgroundRemoval>
                    </a14:imgEffect>
                  </a14:imgLayer>
                </a14:imgProps>
              </a:ext>
            </a:extLst>
          </a:blip>
          <a:stretch>
            <a:fillRect/>
          </a:stretch>
        </p:blipFill>
        <p:spPr>
          <a:xfrm>
            <a:off x="9919767" y="2839941"/>
            <a:ext cx="2134464" cy="1669667"/>
          </a:xfrm>
          <a:prstGeom prst="rect">
            <a:avLst/>
          </a:prstGeom>
        </p:spPr>
      </p:pic>
    </p:spTree>
    <p:extLst>
      <p:ext uri="{BB962C8B-B14F-4D97-AF65-F5344CB8AC3E}">
        <p14:creationId xmlns:p14="http://schemas.microsoft.com/office/powerpoint/2010/main" val="152207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F66A-B7BA-84BD-5AEC-68649715D066}"/>
              </a:ext>
            </a:extLst>
          </p:cNvPr>
          <p:cNvSpPr>
            <a:spLocks noGrp="1"/>
          </p:cNvSpPr>
          <p:nvPr>
            <p:ph type="title"/>
          </p:nvPr>
        </p:nvSpPr>
        <p:spPr/>
        <p:txBody>
          <a:bodyPr/>
          <a:lstStyle/>
          <a:p>
            <a:pPr algn="ctr"/>
            <a:r>
              <a:rPr lang="en-US" dirty="0"/>
              <a:t>Military Base Cases – Quiz  	</a:t>
            </a:r>
          </a:p>
        </p:txBody>
      </p:sp>
      <p:sp>
        <p:nvSpPr>
          <p:cNvPr id="3" name="Content Placeholder 2">
            <a:extLst>
              <a:ext uri="{FF2B5EF4-FFF2-40B4-BE49-F238E27FC236}">
                <a16:creationId xmlns:a16="http://schemas.microsoft.com/office/drawing/2014/main" id="{FD2609DF-C76D-8EFC-9871-46222A71D854}"/>
              </a:ext>
            </a:extLst>
          </p:cNvPr>
          <p:cNvSpPr>
            <a:spLocks noGrp="1"/>
          </p:cNvSpPr>
          <p:nvPr>
            <p:ph idx="1"/>
          </p:nvPr>
        </p:nvSpPr>
        <p:spPr/>
        <p:txBody>
          <a:bodyPr/>
          <a:lstStyle/>
          <a:p>
            <a:pPr marL="0" indent="0" algn="ctr">
              <a:buNone/>
            </a:pPr>
            <a:endParaRPr lang="en-US" sz="1800" dirty="0">
              <a:solidFill>
                <a:schemeClr val="accent1">
                  <a:lumMod val="40000"/>
                  <a:lumOff val="60000"/>
                </a:schemeClr>
              </a:solidFill>
            </a:endParaRPr>
          </a:p>
          <a:p>
            <a:pPr marL="0" indent="0" algn="ctr">
              <a:buNone/>
            </a:pPr>
            <a:r>
              <a:rPr lang="en-US" b="1" dirty="0"/>
              <a:t>Does federal or Maryland law apply?</a:t>
            </a:r>
          </a:p>
        </p:txBody>
      </p:sp>
      <p:pic>
        <p:nvPicPr>
          <p:cNvPr id="6" name="Picture 5">
            <a:extLst>
              <a:ext uri="{FF2B5EF4-FFF2-40B4-BE49-F238E27FC236}">
                <a16:creationId xmlns:a16="http://schemas.microsoft.com/office/drawing/2014/main" id="{4CC72B27-F6B4-A8A2-497A-FD14215DFE8C}"/>
              </a:ext>
            </a:extLst>
          </p:cNvPr>
          <p:cNvPicPr>
            <a:picLocks noChangeAspect="1"/>
          </p:cNvPicPr>
          <p:nvPr/>
        </p:nvPicPr>
        <p:blipFill>
          <a:blip r:embed="rId2"/>
          <a:stretch>
            <a:fillRect/>
          </a:stretch>
        </p:blipFill>
        <p:spPr>
          <a:xfrm>
            <a:off x="10076828" y="284176"/>
            <a:ext cx="1432684" cy="1463167"/>
          </a:xfrm>
          <a:prstGeom prst="rect">
            <a:avLst/>
          </a:prstGeom>
        </p:spPr>
      </p:pic>
      <p:graphicFrame>
        <p:nvGraphicFramePr>
          <p:cNvPr id="10" name="TextBox 4">
            <a:extLst>
              <a:ext uri="{FF2B5EF4-FFF2-40B4-BE49-F238E27FC236}">
                <a16:creationId xmlns:a16="http://schemas.microsoft.com/office/drawing/2014/main" id="{23F42732-5325-0A6E-7D10-6E5B318A8022}"/>
              </a:ext>
            </a:extLst>
          </p:cNvPr>
          <p:cNvGraphicFramePr/>
          <p:nvPr>
            <p:extLst>
              <p:ext uri="{D42A27DB-BD31-4B8C-83A1-F6EECF244321}">
                <p14:modId xmlns:p14="http://schemas.microsoft.com/office/powerpoint/2010/main" val="3081240661"/>
              </p:ext>
            </p:extLst>
          </p:nvPr>
        </p:nvGraphicFramePr>
        <p:xfrm>
          <a:off x="809897" y="2782389"/>
          <a:ext cx="10177101" cy="3791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247BDB8-725C-056A-E8F7-3FD48BFAC987}"/>
              </a:ext>
            </a:extLst>
          </p:cNvPr>
          <p:cNvSpPr txBox="1"/>
          <p:nvPr/>
        </p:nvSpPr>
        <p:spPr>
          <a:xfrm>
            <a:off x="893851" y="5015409"/>
            <a:ext cx="1818526" cy="707886"/>
          </a:xfrm>
          <a:prstGeom prst="rect">
            <a:avLst/>
          </a:prstGeom>
          <a:noFill/>
        </p:spPr>
        <p:txBody>
          <a:bodyPr wrap="square" rtlCol="0">
            <a:spAutoFit/>
          </a:bodyPr>
          <a:lstStyle/>
          <a:p>
            <a:r>
              <a:rPr lang="en-US" sz="2000" dirty="0"/>
              <a:t>Follow </a:t>
            </a:r>
            <a:r>
              <a:rPr lang="en-US" sz="2000" b="1" dirty="0"/>
              <a:t>Maryland</a:t>
            </a:r>
            <a:r>
              <a:rPr lang="en-US" sz="2000" dirty="0"/>
              <a:t> Law</a:t>
            </a:r>
          </a:p>
        </p:txBody>
      </p:sp>
      <p:sp>
        <p:nvSpPr>
          <p:cNvPr id="8" name="TextBox 7">
            <a:extLst>
              <a:ext uri="{FF2B5EF4-FFF2-40B4-BE49-F238E27FC236}">
                <a16:creationId xmlns:a16="http://schemas.microsoft.com/office/drawing/2014/main" id="{C45099EA-2A16-B5A0-D706-E35A465A6C02}"/>
              </a:ext>
            </a:extLst>
          </p:cNvPr>
          <p:cNvSpPr txBox="1"/>
          <p:nvPr/>
        </p:nvSpPr>
        <p:spPr>
          <a:xfrm>
            <a:off x="2939252" y="5016134"/>
            <a:ext cx="1818526" cy="707886"/>
          </a:xfrm>
          <a:prstGeom prst="rect">
            <a:avLst/>
          </a:prstGeom>
          <a:noFill/>
        </p:spPr>
        <p:txBody>
          <a:bodyPr wrap="square" rtlCol="0">
            <a:spAutoFit/>
          </a:bodyPr>
          <a:lstStyle/>
          <a:p>
            <a:r>
              <a:rPr lang="en-US" sz="2000" dirty="0"/>
              <a:t>Follow </a:t>
            </a:r>
            <a:r>
              <a:rPr lang="en-US" sz="2000" b="1" dirty="0"/>
              <a:t>Maryland</a:t>
            </a:r>
            <a:r>
              <a:rPr lang="en-US" sz="2000" dirty="0"/>
              <a:t> Law</a:t>
            </a:r>
          </a:p>
        </p:txBody>
      </p:sp>
      <p:sp>
        <p:nvSpPr>
          <p:cNvPr id="9" name="TextBox 8">
            <a:extLst>
              <a:ext uri="{FF2B5EF4-FFF2-40B4-BE49-F238E27FC236}">
                <a16:creationId xmlns:a16="http://schemas.microsoft.com/office/drawing/2014/main" id="{E528BB09-888D-37F8-8124-83E8EC8604BB}"/>
              </a:ext>
            </a:extLst>
          </p:cNvPr>
          <p:cNvSpPr txBox="1"/>
          <p:nvPr/>
        </p:nvSpPr>
        <p:spPr>
          <a:xfrm>
            <a:off x="4989184" y="5015409"/>
            <a:ext cx="1818526" cy="707886"/>
          </a:xfrm>
          <a:prstGeom prst="rect">
            <a:avLst/>
          </a:prstGeom>
          <a:noFill/>
        </p:spPr>
        <p:txBody>
          <a:bodyPr wrap="square" rtlCol="0">
            <a:spAutoFit/>
          </a:bodyPr>
          <a:lstStyle/>
          <a:p>
            <a:r>
              <a:rPr lang="en-US" sz="2000" dirty="0"/>
              <a:t>Follow </a:t>
            </a:r>
            <a:r>
              <a:rPr lang="en-US" sz="2000" b="1" dirty="0"/>
              <a:t>Maryland</a:t>
            </a:r>
            <a:r>
              <a:rPr lang="en-US" sz="2000" dirty="0"/>
              <a:t> Law</a:t>
            </a:r>
          </a:p>
        </p:txBody>
      </p:sp>
      <p:sp>
        <p:nvSpPr>
          <p:cNvPr id="11" name="TextBox 10">
            <a:extLst>
              <a:ext uri="{FF2B5EF4-FFF2-40B4-BE49-F238E27FC236}">
                <a16:creationId xmlns:a16="http://schemas.microsoft.com/office/drawing/2014/main" id="{8A1B685B-7282-7783-B51E-BE8257C8F03C}"/>
              </a:ext>
            </a:extLst>
          </p:cNvPr>
          <p:cNvSpPr txBox="1"/>
          <p:nvPr/>
        </p:nvSpPr>
        <p:spPr>
          <a:xfrm>
            <a:off x="7153435" y="5067369"/>
            <a:ext cx="1818526" cy="707886"/>
          </a:xfrm>
          <a:prstGeom prst="rect">
            <a:avLst/>
          </a:prstGeom>
          <a:noFill/>
        </p:spPr>
        <p:txBody>
          <a:bodyPr wrap="square" rtlCol="0">
            <a:spAutoFit/>
          </a:bodyPr>
          <a:lstStyle/>
          <a:p>
            <a:r>
              <a:rPr lang="en-US" sz="2000" dirty="0"/>
              <a:t>Follow </a:t>
            </a:r>
          </a:p>
          <a:p>
            <a:r>
              <a:rPr lang="en-US" sz="2000" b="1" dirty="0"/>
              <a:t>Federal Rules</a:t>
            </a:r>
            <a:endParaRPr lang="en-US" sz="2000" dirty="0"/>
          </a:p>
        </p:txBody>
      </p:sp>
      <p:sp>
        <p:nvSpPr>
          <p:cNvPr id="12" name="TextBox 11">
            <a:extLst>
              <a:ext uri="{FF2B5EF4-FFF2-40B4-BE49-F238E27FC236}">
                <a16:creationId xmlns:a16="http://schemas.microsoft.com/office/drawing/2014/main" id="{75BD8FE8-C0F2-D582-8E19-FE2215E0DB29}"/>
              </a:ext>
            </a:extLst>
          </p:cNvPr>
          <p:cNvSpPr txBox="1"/>
          <p:nvPr/>
        </p:nvSpPr>
        <p:spPr>
          <a:xfrm>
            <a:off x="9168472" y="5116438"/>
            <a:ext cx="1818526" cy="707886"/>
          </a:xfrm>
          <a:prstGeom prst="rect">
            <a:avLst/>
          </a:prstGeom>
          <a:noFill/>
        </p:spPr>
        <p:txBody>
          <a:bodyPr wrap="square" rtlCol="0">
            <a:spAutoFit/>
          </a:bodyPr>
          <a:lstStyle/>
          <a:p>
            <a:r>
              <a:rPr lang="en-US" sz="2000" dirty="0"/>
              <a:t>Follow </a:t>
            </a:r>
          </a:p>
          <a:p>
            <a:r>
              <a:rPr lang="en-US" sz="2000" b="1" dirty="0"/>
              <a:t>Federal Rules</a:t>
            </a:r>
            <a:endParaRPr lang="en-US" sz="2000" dirty="0"/>
          </a:p>
        </p:txBody>
      </p:sp>
    </p:spTree>
    <p:extLst>
      <p:ext uri="{BB962C8B-B14F-4D97-AF65-F5344CB8AC3E}">
        <p14:creationId xmlns:p14="http://schemas.microsoft.com/office/powerpoint/2010/main" val="34691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C0C8-4799-49BE-74E1-8CB02502C479}"/>
              </a:ext>
            </a:extLst>
          </p:cNvPr>
          <p:cNvSpPr>
            <a:spLocks noGrp="1"/>
          </p:cNvSpPr>
          <p:nvPr>
            <p:ph type="title"/>
          </p:nvPr>
        </p:nvSpPr>
        <p:spPr>
          <a:xfrm>
            <a:off x="225084" y="284176"/>
            <a:ext cx="11760590" cy="1508760"/>
          </a:xfrm>
        </p:spPr>
        <p:txBody>
          <a:bodyPr>
            <a:normAutofit/>
          </a:bodyPr>
          <a:lstStyle/>
          <a:p>
            <a:pPr algn="ctr"/>
            <a:r>
              <a:rPr lang="en-US" sz="4800" dirty="0">
                <a:solidFill>
                  <a:schemeClr val="accent1"/>
                </a:solidFill>
              </a:rPr>
              <a:t>#2 - Federal Roadways, Parks, and Facilities</a:t>
            </a:r>
          </a:p>
        </p:txBody>
      </p:sp>
      <p:sp>
        <p:nvSpPr>
          <p:cNvPr id="3" name="Content Placeholder 2">
            <a:extLst>
              <a:ext uri="{FF2B5EF4-FFF2-40B4-BE49-F238E27FC236}">
                <a16:creationId xmlns:a16="http://schemas.microsoft.com/office/drawing/2014/main" id="{90B74C1F-1455-865E-3BE3-7124B4DBD045}"/>
              </a:ext>
            </a:extLst>
          </p:cNvPr>
          <p:cNvSpPr>
            <a:spLocks noGrp="1"/>
          </p:cNvSpPr>
          <p:nvPr>
            <p:ph idx="1"/>
          </p:nvPr>
        </p:nvSpPr>
        <p:spPr/>
        <p:txBody>
          <a:bodyPr>
            <a:normAutofit/>
          </a:bodyPr>
          <a:lstStyle/>
          <a:p>
            <a:pPr marL="0" indent="0">
              <a:buNone/>
            </a:pPr>
            <a:r>
              <a:rPr lang="en-US" sz="4000" kern="100" dirty="0">
                <a:effectLst/>
                <a:ea typeface="Aptos" panose="020B0004020202020204" pitchFamily="34" charset="0"/>
                <a:cs typeface="Times New Roman" panose="02020603050405020304" pitchFamily="18" charset="0"/>
              </a:rPr>
              <a:t>Federal cases originating from conduct on </a:t>
            </a:r>
            <a:r>
              <a:rPr lang="en-US" sz="4000" b="1" kern="100" dirty="0">
                <a:effectLst/>
                <a:ea typeface="Aptos" panose="020B0004020202020204" pitchFamily="34" charset="0"/>
                <a:cs typeface="Times New Roman" panose="02020603050405020304" pitchFamily="18" charset="0"/>
              </a:rPr>
              <a:t>federal roadways, parks, and federal facilities</a:t>
            </a:r>
            <a:r>
              <a:rPr lang="en-US" sz="4000" kern="100" dirty="0">
                <a:effectLst/>
                <a:ea typeface="Aptos" panose="020B0004020202020204" pitchFamily="34" charset="0"/>
                <a:cs typeface="Times New Roman" panose="02020603050405020304" pitchFamily="18" charset="0"/>
              </a:rPr>
              <a:t> apply:</a:t>
            </a:r>
          </a:p>
          <a:p>
            <a:pPr marL="0" indent="0">
              <a:buNone/>
            </a:pPr>
            <a:endParaRPr lang="en-US" sz="1200" kern="100" dirty="0">
              <a:effectLst/>
              <a:ea typeface="Aptos" panose="020B0004020202020204" pitchFamily="34" charset="0"/>
              <a:cs typeface="Times New Roman" panose="02020603050405020304" pitchFamily="18" charset="0"/>
            </a:endParaRPr>
          </a:p>
          <a:p>
            <a:pPr lvl="2"/>
            <a:r>
              <a:rPr lang="en-US" sz="4400" i="1" kern="100" dirty="0">
                <a:effectLst/>
                <a:ea typeface="Aptos" panose="020B0004020202020204" pitchFamily="34" charset="0"/>
                <a:cs typeface="Times New Roman" panose="02020603050405020304" pitchFamily="18" charset="0"/>
              </a:rPr>
              <a:t> substantive federal CFR law</a:t>
            </a:r>
            <a:r>
              <a:rPr lang="en-US" sz="4400" kern="100" dirty="0">
                <a:effectLst/>
                <a:ea typeface="Aptos" panose="020B0004020202020204" pitchFamily="34" charset="0"/>
                <a:cs typeface="Times New Roman" panose="02020603050405020304" pitchFamily="18" charset="0"/>
              </a:rPr>
              <a:t> </a:t>
            </a:r>
          </a:p>
          <a:p>
            <a:pPr lvl="2"/>
            <a:r>
              <a:rPr lang="en-US" sz="4400" i="1" kern="100" dirty="0">
                <a:effectLst/>
                <a:ea typeface="Aptos" panose="020B0004020202020204" pitchFamily="34" charset="0"/>
                <a:cs typeface="Times New Roman" panose="02020603050405020304" pitchFamily="18" charset="0"/>
              </a:rPr>
              <a:t> federal</a:t>
            </a:r>
            <a:r>
              <a:rPr lang="en-US" sz="4400" kern="100" dirty="0">
                <a:effectLst/>
                <a:ea typeface="Aptos" panose="020B0004020202020204" pitchFamily="34" charset="0"/>
                <a:cs typeface="Times New Roman" panose="02020603050405020304" pitchFamily="18" charset="0"/>
              </a:rPr>
              <a:t> </a:t>
            </a:r>
            <a:r>
              <a:rPr lang="en-US" sz="4400" i="1" kern="100" dirty="0">
                <a:effectLst/>
                <a:ea typeface="Aptos" panose="020B0004020202020204" pitchFamily="34" charset="0"/>
                <a:cs typeface="Times New Roman" panose="02020603050405020304" pitchFamily="18" charset="0"/>
              </a:rPr>
              <a:t>penalty provisions</a:t>
            </a:r>
            <a:endParaRPr lang="en-US" sz="4400" i="1" kern="100" dirty="0">
              <a:ea typeface="Aptos" panose="020B0004020202020204" pitchFamily="34" charset="0"/>
              <a:cs typeface="Times New Roman" panose="02020603050405020304" pitchFamily="18" charset="0"/>
            </a:endParaRPr>
          </a:p>
          <a:p>
            <a:pPr lvl="2"/>
            <a:r>
              <a:rPr lang="en-US" sz="4400" i="1" kern="100" dirty="0">
                <a:effectLst/>
                <a:ea typeface="Aptos" panose="020B0004020202020204" pitchFamily="34" charset="0"/>
                <a:cs typeface="Times New Roman" panose="02020603050405020304" pitchFamily="18" charset="0"/>
              </a:rPr>
              <a:t> federal procedural law</a:t>
            </a:r>
            <a:r>
              <a:rPr lang="en-US" sz="4400" kern="100" dirty="0">
                <a:effectLst/>
                <a:ea typeface="Aptos" panose="020B0004020202020204" pitchFamily="34" charset="0"/>
                <a:cs typeface="Times New Roman" panose="02020603050405020304" pitchFamily="18" charset="0"/>
              </a:rPr>
              <a:t>  </a:t>
            </a:r>
          </a:p>
        </p:txBody>
      </p:sp>
      <p:pic>
        <p:nvPicPr>
          <p:cNvPr id="4098" name="Picture 2" descr="Smokey Bear - National Association of State Foresters">
            <a:extLst>
              <a:ext uri="{FF2B5EF4-FFF2-40B4-BE49-F238E27FC236}">
                <a16:creationId xmlns:a16="http://schemas.microsoft.com/office/drawing/2014/main" id="{20CAAA71-9061-DC57-AFE6-EE08607D4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547" y="2427372"/>
            <a:ext cx="1943393" cy="400929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0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7B3D-3E8E-E281-221C-F8D5E2A9E43F}"/>
              </a:ext>
            </a:extLst>
          </p:cNvPr>
          <p:cNvSpPr>
            <a:spLocks noGrp="1"/>
          </p:cNvSpPr>
          <p:nvPr>
            <p:ph type="title"/>
          </p:nvPr>
        </p:nvSpPr>
        <p:spPr>
          <a:xfrm>
            <a:off x="0" y="298543"/>
            <a:ext cx="9784080" cy="1508760"/>
          </a:xfrm>
        </p:spPr>
        <p:txBody>
          <a:bodyPr/>
          <a:lstStyle/>
          <a:p>
            <a:pPr algn="ctr"/>
            <a:r>
              <a:rPr lang="en-US" dirty="0"/>
              <a:t>Federal DUI CFR for Parkways</a:t>
            </a:r>
          </a:p>
        </p:txBody>
      </p:sp>
      <p:sp>
        <p:nvSpPr>
          <p:cNvPr id="3" name="Content Placeholder 2">
            <a:extLst>
              <a:ext uri="{FF2B5EF4-FFF2-40B4-BE49-F238E27FC236}">
                <a16:creationId xmlns:a16="http://schemas.microsoft.com/office/drawing/2014/main" id="{D07DF789-0C8A-2C4F-8C9D-569C42B1D9D8}"/>
              </a:ext>
            </a:extLst>
          </p:cNvPr>
          <p:cNvSpPr>
            <a:spLocks noGrp="1"/>
          </p:cNvSpPr>
          <p:nvPr>
            <p:ph idx="1"/>
          </p:nvPr>
        </p:nvSpPr>
        <p:spPr>
          <a:xfrm>
            <a:off x="534572" y="1983544"/>
            <a:ext cx="11099410" cy="4874455"/>
          </a:xfrm>
        </p:spPr>
        <p:txBody>
          <a:bodyPr>
            <a:normAutofit/>
          </a:bodyPr>
          <a:lstStyle/>
          <a:p>
            <a:pPr marL="0" marR="15240" algn="just">
              <a:lnSpc>
                <a:spcPct val="109000"/>
              </a:lnSpc>
              <a:spcBef>
                <a:spcPts val="520"/>
              </a:spcBef>
              <a:spcAft>
                <a:spcPts val="700"/>
              </a:spcAft>
              <a:buNone/>
            </a:pPr>
            <a:r>
              <a:rPr lang="en-US" sz="2800" b="1" kern="100" dirty="0">
                <a:effectLst/>
                <a:ea typeface="Aptos" panose="020B0004020202020204" pitchFamily="34" charset="0"/>
                <a:cs typeface="Times New Roman" panose="02020603050405020304" pitchFamily="18" charset="0"/>
              </a:rPr>
              <a:t>4.23 Operating under the influence of alcohol or drugs.</a:t>
            </a:r>
            <a:endParaRPr lang="en-US" sz="2800" kern="100" dirty="0">
              <a:effectLst/>
              <a:ea typeface="Aptos" panose="020B0004020202020204" pitchFamily="34" charset="0"/>
              <a:cs typeface="Times New Roman" panose="02020603050405020304" pitchFamily="18" charset="0"/>
            </a:endParaRPr>
          </a:p>
          <a:p>
            <a:pPr marL="0" marR="15240" algn="just">
              <a:lnSpc>
                <a:spcPct val="109000"/>
              </a:lnSpc>
              <a:spcBef>
                <a:spcPts val="520"/>
              </a:spcBef>
              <a:spcAft>
                <a:spcPts val="700"/>
              </a:spcAft>
              <a:buNone/>
            </a:pPr>
            <a:r>
              <a:rPr lang="en-US" sz="2000" kern="100" dirty="0">
                <a:effectLst/>
                <a:ea typeface="Aptos" panose="020B0004020202020204" pitchFamily="34" charset="0"/>
                <a:cs typeface="Times New Roman" panose="02020603050405020304" pitchFamily="18" charset="0"/>
              </a:rPr>
              <a:t>(a) Operating or being in actual physical control of a motor vehicle is prohibited while:</a:t>
            </a:r>
          </a:p>
          <a:p>
            <a:pPr marL="0" marR="15240" algn="just">
              <a:lnSpc>
                <a:spcPct val="109000"/>
              </a:lnSpc>
              <a:spcBef>
                <a:spcPts val="520"/>
              </a:spcBef>
              <a:spcAft>
                <a:spcPts val="700"/>
              </a:spcAft>
              <a:buNone/>
            </a:pPr>
            <a:r>
              <a:rPr lang="en-US" sz="2000" kern="100" dirty="0">
                <a:effectLst/>
                <a:ea typeface="Aptos" panose="020B0004020202020204" pitchFamily="34" charset="0"/>
                <a:cs typeface="Times New Roman" panose="02020603050405020304" pitchFamily="18" charset="0"/>
              </a:rPr>
              <a:t>(1) </a:t>
            </a:r>
            <a:r>
              <a:rPr lang="en-US" sz="2000" kern="100" dirty="0">
                <a:solidFill>
                  <a:schemeClr val="accent1">
                    <a:lumMod val="40000"/>
                    <a:lumOff val="60000"/>
                  </a:schemeClr>
                </a:solidFill>
                <a:effectLst/>
                <a:ea typeface="Aptos" panose="020B0004020202020204" pitchFamily="34" charset="0"/>
                <a:cs typeface="Times New Roman" panose="02020603050405020304" pitchFamily="18" charset="0"/>
              </a:rPr>
              <a:t>Under the influence of alcohol, or a drug, or drugs, or any combination thereof</a:t>
            </a:r>
            <a:r>
              <a:rPr lang="en-US" sz="2000" kern="100" dirty="0">
                <a:effectLst/>
                <a:ea typeface="Aptos" panose="020B0004020202020204" pitchFamily="34" charset="0"/>
                <a:cs typeface="Times New Roman" panose="02020603050405020304" pitchFamily="18" charset="0"/>
              </a:rPr>
              <a:t>, </a:t>
            </a:r>
            <a:r>
              <a:rPr lang="en-US" sz="2000" kern="100" dirty="0">
                <a:solidFill>
                  <a:schemeClr val="accent1">
                    <a:lumMod val="40000"/>
                    <a:lumOff val="60000"/>
                  </a:schemeClr>
                </a:solidFill>
                <a:effectLst/>
                <a:ea typeface="Aptos" panose="020B0004020202020204" pitchFamily="34" charset="0"/>
                <a:cs typeface="Times New Roman" panose="02020603050405020304" pitchFamily="18" charset="0"/>
              </a:rPr>
              <a:t>to a degree that renders the operator incapable of safe operation; or</a:t>
            </a:r>
          </a:p>
          <a:p>
            <a:pPr marL="0" marR="15240" algn="just">
              <a:lnSpc>
                <a:spcPct val="109000"/>
              </a:lnSpc>
              <a:spcBef>
                <a:spcPts val="520"/>
              </a:spcBef>
              <a:spcAft>
                <a:spcPts val="700"/>
              </a:spcAft>
              <a:buNone/>
            </a:pPr>
            <a:r>
              <a:rPr lang="en-US" sz="2000" kern="100" dirty="0">
                <a:effectLst/>
                <a:ea typeface="Aptos" panose="020B0004020202020204" pitchFamily="34" charset="0"/>
                <a:cs typeface="Times New Roman" panose="02020603050405020304" pitchFamily="18" charset="0"/>
              </a:rPr>
              <a:t>(2) The alcohol concentration in the operator's blood or breath </a:t>
            </a:r>
            <a:r>
              <a:rPr lang="en-US" sz="2000" kern="100" dirty="0">
                <a:solidFill>
                  <a:schemeClr val="accent1">
                    <a:lumMod val="40000"/>
                    <a:lumOff val="60000"/>
                  </a:schemeClr>
                </a:solidFill>
                <a:effectLst/>
                <a:ea typeface="Aptos" panose="020B0004020202020204" pitchFamily="34" charset="0"/>
                <a:cs typeface="Times New Roman" panose="02020603050405020304" pitchFamily="18" charset="0"/>
              </a:rPr>
              <a:t>is 0.08 grams or more </a:t>
            </a:r>
            <a:r>
              <a:rPr lang="en-US" sz="2000" kern="100" dirty="0">
                <a:effectLst/>
                <a:ea typeface="Aptos" panose="020B0004020202020204" pitchFamily="34" charset="0"/>
                <a:cs typeface="Times New Roman" panose="02020603050405020304" pitchFamily="18" charset="0"/>
              </a:rPr>
              <a:t>of alcohol per 100 milliliters of blood or 0.08 grams or more of alcohol per 210 liters of breath. Provided however, that if State law that applies to operating a motor vehicle while under the influence of alcohol establishes more restrictive limits of alcohol concentration in the operator's blood or breath, those limits supersede the limits specified in this paragraph.</a:t>
            </a:r>
          </a:p>
          <a:p>
            <a:pPr marL="0" marR="15240" algn="just">
              <a:lnSpc>
                <a:spcPct val="109000"/>
              </a:lnSpc>
              <a:spcBef>
                <a:spcPts val="520"/>
              </a:spcBef>
              <a:spcAft>
                <a:spcPts val="700"/>
              </a:spcAft>
              <a:buNone/>
            </a:pPr>
            <a:r>
              <a:rPr lang="en-US" sz="2000" kern="100" dirty="0">
                <a:effectLst/>
                <a:ea typeface="Aptos" panose="020B0004020202020204" pitchFamily="34" charset="0"/>
                <a:cs typeface="Times New Roman" panose="02020603050405020304" pitchFamily="18" charset="0"/>
              </a:rPr>
              <a:t>(b) The provisions of paragraph (a) of this section also apply to an operator who is or has been legally entitled to use alcohol or another drug.</a:t>
            </a:r>
          </a:p>
        </p:txBody>
      </p:sp>
      <p:pic>
        <p:nvPicPr>
          <p:cNvPr id="4" name="Picture 3">
            <a:extLst>
              <a:ext uri="{FF2B5EF4-FFF2-40B4-BE49-F238E27FC236}">
                <a16:creationId xmlns:a16="http://schemas.microsoft.com/office/drawing/2014/main" id="{E2D5DC7F-A3E5-E607-3A28-2BD3431555FF}"/>
              </a:ext>
            </a:extLst>
          </p:cNvPr>
          <p:cNvPicPr>
            <a:picLocks noChangeAspect="1"/>
          </p:cNvPicPr>
          <p:nvPr/>
        </p:nvPicPr>
        <p:blipFill>
          <a:blip r:embed="rId2"/>
          <a:stretch>
            <a:fillRect/>
          </a:stretch>
        </p:blipFill>
        <p:spPr>
          <a:xfrm>
            <a:off x="9219228" y="298543"/>
            <a:ext cx="2322777" cy="2670279"/>
          </a:xfrm>
          <a:prstGeom prst="rect">
            <a:avLst/>
          </a:prstGeom>
        </p:spPr>
      </p:pic>
    </p:spTree>
    <p:extLst>
      <p:ext uri="{BB962C8B-B14F-4D97-AF65-F5344CB8AC3E}">
        <p14:creationId xmlns:p14="http://schemas.microsoft.com/office/powerpoint/2010/main" val="22827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4FA3-8785-ED22-3E07-B6D437794CAB}"/>
              </a:ext>
            </a:extLst>
          </p:cNvPr>
          <p:cNvSpPr>
            <a:spLocks noGrp="1"/>
          </p:cNvSpPr>
          <p:nvPr>
            <p:ph type="title"/>
          </p:nvPr>
        </p:nvSpPr>
        <p:spPr>
          <a:xfrm>
            <a:off x="235131" y="284176"/>
            <a:ext cx="10751868" cy="1508760"/>
          </a:xfrm>
        </p:spPr>
        <p:txBody>
          <a:bodyPr/>
          <a:lstStyle/>
          <a:p>
            <a:pPr algn="ctr"/>
            <a:r>
              <a:rPr lang="en-US" dirty="0"/>
              <a:t>Elements of a CFR DUI</a:t>
            </a:r>
          </a:p>
        </p:txBody>
      </p:sp>
      <p:pic>
        <p:nvPicPr>
          <p:cNvPr id="4" name="Content Placeholder 3">
            <a:extLst>
              <a:ext uri="{FF2B5EF4-FFF2-40B4-BE49-F238E27FC236}">
                <a16:creationId xmlns:a16="http://schemas.microsoft.com/office/drawing/2014/main" id="{157A3F36-AE0D-9798-ADC1-8E44E8BCF6D4}"/>
              </a:ext>
            </a:extLst>
          </p:cNvPr>
          <p:cNvPicPr>
            <a:picLocks noGrp="1" noChangeAspect="1"/>
          </p:cNvPicPr>
          <p:nvPr>
            <p:ph idx="1"/>
          </p:nvPr>
        </p:nvPicPr>
        <p:blipFill>
          <a:blip r:embed="rId2"/>
          <a:stretch>
            <a:fillRect/>
          </a:stretch>
        </p:blipFill>
        <p:spPr>
          <a:xfrm>
            <a:off x="9727886" y="624290"/>
            <a:ext cx="2322777" cy="2670279"/>
          </a:xfrm>
          <a:prstGeom prst="rect">
            <a:avLst/>
          </a:prstGeom>
        </p:spPr>
      </p:pic>
      <p:sp>
        <p:nvSpPr>
          <p:cNvPr id="5" name="TextBox 4">
            <a:extLst>
              <a:ext uri="{FF2B5EF4-FFF2-40B4-BE49-F238E27FC236}">
                <a16:creationId xmlns:a16="http://schemas.microsoft.com/office/drawing/2014/main" id="{CCC3A9B7-A5AC-878D-84BB-646D8BC56658}"/>
              </a:ext>
            </a:extLst>
          </p:cNvPr>
          <p:cNvSpPr txBox="1"/>
          <p:nvPr/>
        </p:nvSpPr>
        <p:spPr>
          <a:xfrm>
            <a:off x="618978" y="2067950"/>
            <a:ext cx="9889588" cy="4247317"/>
          </a:xfrm>
          <a:prstGeom prst="rect">
            <a:avLst/>
          </a:prstGeom>
          <a:noFill/>
        </p:spPr>
        <p:txBody>
          <a:bodyPr wrap="square">
            <a:spAutoFit/>
          </a:bodyPr>
          <a:lstStyle/>
          <a:p>
            <a:r>
              <a:rPr lang="en-US" dirty="0">
                <a:solidFill>
                  <a:schemeClr val="accent1">
                    <a:lumMod val="40000"/>
                    <a:lumOff val="60000"/>
                  </a:schemeClr>
                </a:solidFill>
              </a:rPr>
              <a:t>The elements of § 4.23(a)(1)</a:t>
            </a:r>
            <a:r>
              <a:rPr lang="en-US" dirty="0"/>
              <a:t> are: </a:t>
            </a:r>
          </a:p>
          <a:p>
            <a:pPr marL="342900" indent="-342900">
              <a:buAutoNum type="arabicParenBoth"/>
            </a:pPr>
            <a:r>
              <a:rPr lang="en-US" dirty="0"/>
              <a:t>operating or in actual physical control of a vehicle;</a:t>
            </a:r>
          </a:p>
          <a:p>
            <a:pPr marL="342900" indent="-342900">
              <a:buAutoNum type="arabicParenBoth"/>
            </a:pPr>
            <a:r>
              <a:rPr lang="en-US" dirty="0"/>
              <a:t>while under the influence of alcohol, or a drug, or drugs, or any combination thereof, to a degree  that renders the driver incapable of safe operation; and,</a:t>
            </a:r>
          </a:p>
          <a:p>
            <a:pPr marL="342900" indent="-342900">
              <a:buAutoNum type="arabicParenBoth"/>
            </a:pPr>
            <a:r>
              <a:rPr lang="en-US" dirty="0"/>
              <a:t>within the boundaries National Park Service (NPS) lands. </a:t>
            </a:r>
          </a:p>
          <a:p>
            <a:endParaRPr lang="en-US" i="1" dirty="0"/>
          </a:p>
          <a:p>
            <a:r>
              <a:rPr lang="en-US" i="1" dirty="0"/>
              <a:t>See United States v. Davis</a:t>
            </a:r>
            <a:r>
              <a:rPr lang="en-US" dirty="0"/>
              <a:t>, 261 F.Supp.2d 343, 347 (DMd.2003). </a:t>
            </a:r>
            <a:r>
              <a:rPr lang="en-US" i="1" dirty="0"/>
              <a:t>United States v. Atkinson</a:t>
            </a:r>
            <a:r>
              <a:rPr lang="en-US" dirty="0"/>
              <a:t>, 128 </a:t>
            </a:r>
            <a:r>
              <a:rPr lang="en-US" dirty="0" err="1"/>
              <a:t>Fed.Appx</a:t>
            </a:r>
            <a:r>
              <a:rPr lang="en-US" dirty="0"/>
              <a:t>. 64, 65 (10th Cir.2005); see also </a:t>
            </a:r>
            <a:r>
              <a:rPr lang="en-US" i="1" dirty="0"/>
              <a:t>United States v. Salter</a:t>
            </a:r>
            <a:r>
              <a:rPr lang="en-US" dirty="0"/>
              <a:t>, 28 F.3d 110 (9th Cir.1994).</a:t>
            </a:r>
          </a:p>
          <a:p>
            <a:endParaRPr lang="en-US" dirty="0"/>
          </a:p>
          <a:p>
            <a:r>
              <a:rPr lang="en-US" dirty="0">
                <a:solidFill>
                  <a:schemeClr val="accent1">
                    <a:lumMod val="40000"/>
                    <a:lumOff val="60000"/>
                  </a:schemeClr>
                </a:solidFill>
              </a:rPr>
              <a:t>“Actual Physical Control” </a:t>
            </a:r>
            <a:r>
              <a:rPr lang="en-US" dirty="0"/>
              <a:t>- </a:t>
            </a:r>
            <a:r>
              <a:rPr lang="en-US" i="1" dirty="0"/>
              <a:t>US v. McFarland</a:t>
            </a:r>
            <a:r>
              <a:rPr lang="en-US" dirty="0"/>
              <a:t>, 369 F.Supp.2d 54 (</a:t>
            </a:r>
            <a:r>
              <a:rPr lang="en-US" dirty="0" err="1"/>
              <a:t>DMe</a:t>
            </a:r>
            <a:r>
              <a:rPr lang="en-US" dirty="0"/>
              <a:t>. 2005) (</a:t>
            </a:r>
            <a:r>
              <a:rPr lang="en-US" b="0" i="0" dirty="0">
                <a:effectLst/>
                <a:latin typeface="Source Sans Pro" panose="020B0503030403020204" pitchFamily="34" charset="0"/>
              </a:rPr>
              <a:t>Defendant who was discovered asleep behind wheel of parked vehicle in parking lot was in “actual physical control” of vehicle, for purposes of misdemeanor conviction of driving while intoxicated under 36 CFR </a:t>
            </a:r>
            <a:r>
              <a:rPr lang="en-US" sz="1800" kern="100" dirty="0">
                <a:effectLst/>
                <a:latin typeface="+mj-lt"/>
                <a:ea typeface="Aptos" panose="020B0004020202020204" pitchFamily="34" charset="0"/>
                <a:cs typeface="Times New Roman" panose="02020603050405020304" pitchFamily="18" charset="0"/>
              </a:rPr>
              <a:t>§ </a:t>
            </a:r>
            <a:r>
              <a:rPr lang="en-US" b="0" i="0" dirty="0">
                <a:effectLst/>
                <a:latin typeface="Source Sans Pro" panose="020B0503030403020204" pitchFamily="34" charset="0"/>
              </a:rPr>
              <a:t>4.23(a), where he was owner of vehicle, no other person was near vehicle, keys were in ignition, and hood of vehicle was warm).</a:t>
            </a:r>
            <a:endParaRPr lang="en-US" dirty="0"/>
          </a:p>
          <a:p>
            <a:endParaRPr lang="en-US" dirty="0"/>
          </a:p>
        </p:txBody>
      </p:sp>
    </p:spTree>
    <p:extLst>
      <p:ext uri="{BB962C8B-B14F-4D97-AF65-F5344CB8AC3E}">
        <p14:creationId xmlns:p14="http://schemas.microsoft.com/office/powerpoint/2010/main" val="52747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A0547-824A-8531-88B5-57F6A8E79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EFB57-3C8E-BBA8-B7C5-12C3E5FE8EBA}"/>
              </a:ext>
            </a:extLst>
          </p:cNvPr>
          <p:cNvSpPr>
            <a:spLocks noGrp="1"/>
          </p:cNvSpPr>
          <p:nvPr>
            <p:ph type="title"/>
          </p:nvPr>
        </p:nvSpPr>
        <p:spPr>
          <a:xfrm>
            <a:off x="0" y="284176"/>
            <a:ext cx="10986999" cy="1508760"/>
          </a:xfrm>
        </p:spPr>
        <p:txBody>
          <a:bodyPr/>
          <a:lstStyle/>
          <a:p>
            <a:pPr algn="ctr"/>
            <a:r>
              <a:rPr lang="en-US" dirty="0"/>
              <a:t>Federal Law Regarding Testing </a:t>
            </a:r>
          </a:p>
        </p:txBody>
      </p:sp>
      <p:sp>
        <p:nvSpPr>
          <p:cNvPr id="3" name="Content Placeholder 2">
            <a:extLst>
              <a:ext uri="{FF2B5EF4-FFF2-40B4-BE49-F238E27FC236}">
                <a16:creationId xmlns:a16="http://schemas.microsoft.com/office/drawing/2014/main" id="{A29DFD78-A18C-FEAE-BE43-1CAA54D22FE3}"/>
              </a:ext>
            </a:extLst>
          </p:cNvPr>
          <p:cNvSpPr>
            <a:spLocks noGrp="1"/>
          </p:cNvSpPr>
          <p:nvPr>
            <p:ph idx="1"/>
          </p:nvPr>
        </p:nvSpPr>
        <p:spPr>
          <a:xfrm>
            <a:off x="534572" y="1983544"/>
            <a:ext cx="11099410" cy="4874455"/>
          </a:xfrm>
        </p:spPr>
        <p:txBody>
          <a:bodyPr>
            <a:normAutofit fontScale="32500" lnSpcReduction="20000"/>
          </a:bodyPr>
          <a:lstStyle/>
          <a:p>
            <a:pPr marL="0" marR="15240" algn="just">
              <a:lnSpc>
                <a:spcPct val="109000"/>
              </a:lnSpc>
              <a:spcBef>
                <a:spcPts val="520"/>
              </a:spcBef>
              <a:spcAft>
                <a:spcPts val="700"/>
              </a:spcAft>
              <a:buNone/>
            </a:pPr>
            <a:r>
              <a:rPr lang="en-US" sz="7000" b="1" kern="100" dirty="0">
                <a:effectLst/>
                <a:ea typeface="Aptos" panose="020B0004020202020204" pitchFamily="34" charset="0"/>
                <a:cs typeface="Times New Roman" panose="02020603050405020304" pitchFamily="18" charset="0"/>
              </a:rPr>
              <a:t>§ 4.23 Operating under the influence of alcohol or drugs.</a:t>
            </a:r>
          </a:p>
          <a:p>
            <a:pPr marL="0" marR="15240" algn="just">
              <a:lnSpc>
                <a:spcPct val="109000"/>
              </a:lnSpc>
              <a:spcBef>
                <a:spcPts val="520"/>
              </a:spcBef>
              <a:spcAft>
                <a:spcPts val="700"/>
              </a:spcAft>
              <a:buNone/>
            </a:pPr>
            <a:r>
              <a:rPr lang="en-US" sz="7000" kern="100" dirty="0">
                <a:effectLst/>
                <a:ea typeface="Aptos" panose="020B0004020202020204" pitchFamily="34" charset="0"/>
                <a:cs typeface="Times New Roman" panose="02020603050405020304" pitchFamily="18" charset="0"/>
              </a:rPr>
              <a:t>(c) Tests. </a:t>
            </a:r>
            <a:endParaRPr lang="en-US" sz="7400" kern="100" dirty="0">
              <a:effectLst/>
              <a:ea typeface="Aptos" panose="020B0004020202020204" pitchFamily="34" charset="0"/>
              <a:cs typeface="Times New Roman" panose="02020603050405020304" pitchFamily="18" charset="0"/>
            </a:endParaRPr>
          </a:p>
          <a:p>
            <a:pPr marL="0" marR="15240" algn="just">
              <a:lnSpc>
                <a:spcPct val="109000"/>
              </a:lnSpc>
              <a:spcBef>
                <a:spcPts val="520"/>
              </a:spcBef>
              <a:spcAft>
                <a:spcPts val="700"/>
              </a:spcAft>
              <a:buNone/>
            </a:pPr>
            <a:r>
              <a:rPr lang="en-US" sz="4900" kern="100" dirty="0">
                <a:effectLst/>
                <a:ea typeface="Aptos" panose="020B0004020202020204" pitchFamily="34" charset="0"/>
                <a:cs typeface="Times New Roman" panose="02020603050405020304" pitchFamily="18" charset="0"/>
              </a:rPr>
              <a:t>(1) At the request or direction of an authorized person who has probable cause to believe that an operator of a motor vehicle within a park area has violated a provision of paragraph (a) of this section, the operator </a:t>
            </a:r>
            <a:r>
              <a:rPr lang="en-US" sz="4900" kern="100" dirty="0">
                <a:solidFill>
                  <a:schemeClr val="accent1">
                    <a:lumMod val="40000"/>
                    <a:lumOff val="60000"/>
                  </a:schemeClr>
                </a:solidFill>
                <a:effectLst/>
                <a:ea typeface="Aptos" panose="020B0004020202020204" pitchFamily="34" charset="0"/>
                <a:cs typeface="Times New Roman" panose="02020603050405020304" pitchFamily="18" charset="0"/>
              </a:rPr>
              <a:t>shall submit to one or more tests of the breath, saliva, or urine</a:t>
            </a:r>
            <a:r>
              <a:rPr lang="en-US" sz="4900" kern="100" dirty="0">
                <a:effectLst/>
                <a:ea typeface="Aptos" panose="020B0004020202020204" pitchFamily="34" charset="0"/>
                <a:cs typeface="Times New Roman" panose="02020603050405020304" pitchFamily="18" charset="0"/>
              </a:rPr>
              <a:t> for the purpose of determining blood alcohol and drug content.</a:t>
            </a:r>
          </a:p>
          <a:p>
            <a:pPr marL="0" marR="15240" algn="just">
              <a:lnSpc>
                <a:spcPct val="109000"/>
              </a:lnSpc>
              <a:spcBef>
                <a:spcPts val="520"/>
              </a:spcBef>
              <a:spcAft>
                <a:spcPts val="700"/>
              </a:spcAft>
              <a:buNone/>
            </a:pPr>
            <a:r>
              <a:rPr lang="en-US" sz="4900" kern="100" dirty="0">
                <a:effectLst/>
                <a:ea typeface="Aptos" panose="020B0004020202020204" pitchFamily="34" charset="0"/>
                <a:cs typeface="Times New Roman" panose="02020603050405020304" pitchFamily="18" charset="0"/>
              </a:rPr>
              <a:t>(2) </a:t>
            </a:r>
            <a:r>
              <a:rPr lang="en-US" sz="4900" kern="100" dirty="0">
                <a:solidFill>
                  <a:schemeClr val="accent1">
                    <a:lumMod val="40000"/>
                    <a:lumOff val="60000"/>
                  </a:schemeClr>
                </a:solidFill>
                <a:effectLst/>
                <a:ea typeface="Aptos" panose="020B0004020202020204" pitchFamily="34" charset="0"/>
                <a:cs typeface="Times New Roman" panose="02020603050405020304" pitchFamily="18" charset="0"/>
              </a:rPr>
              <a:t>Refusal</a:t>
            </a:r>
            <a:r>
              <a:rPr lang="en-US" sz="4900" kern="100" dirty="0">
                <a:effectLst/>
                <a:ea typeface="Aptos" panose="020B0004020202020204" pitchFamily="34" charset="0"/>
                <a:cs typeface="Times New Roman" panose="02020603050405020304" pitchFamily="18" charset="0"/>
              </a:rPr>
              <a:t> by an operator to submit to a test under paragraph (c)(1) is prohibited and proof of refusal may be admissible in any related judicial proceeding.</a:t>
            </a:r>
          </a:p>
          <a:p>
            <a:pPr marL="0" marR="15240" algn="just">
              <a:lnSpc>
                <a:spcPct val="109000"/>
              </a:lnSpc>
              <a:spcBef>
                <a:spcPts val="520"/>
              </a:spcBef>
              <a:spcAft>
                <a:spcPts val="700"/>
              </a:spcAft>
              <a:buNone/>
            </a:pPr>
            <a:r>
              <a:rPr lang="en-US" sz="4900" kern="100" dirty="0">
                <a:effectLst/>
                <a:ea typeface="Aptos" panose="020B0004020202020204" pitchFamily="34" charset="0"/>
                <a:cs typeface="Times New Roman" panose="02020603050405020304" pitchFamily="18" charset="0"/>
              </a:rPr>
              <a:t>(3) Absent exigent circumstances, </a:t>
            </a:r>
            <a:r>
              <a:rPr lang="en-US" sz="4900" kern="100" dirty="0">
                <a:solidFill>
                  <a:schemeClr val="accent1">
                    <a:lumMod val="40000"/>
                    <a:lumOff val="60000"/>
                  </a:schemeClr>
                </a:solidFill>
                <a:effectLst/>
                <a:ea typeface="Aptos" panose="020B0004020202020204" pitchFamily="34" charset="0"/>
                <a:cs typeface="Times New Roman" panose="02020603050405020304" pitchFamily="18" charset="0"/>
              </a:rPr>
              <a:t>an operator cannot ordinarily be required to submit blood samples for the purpose of determining blood alcohol and drug content unless it occurs through a search warrant</a:t>
            </a:r>
            <a:r>
              <a:rPr lang="en-US" sz="4900" kern="100" dirty="0">
                <a:effectLst/>
                <a:ea typeface="Aptos" panose="020B0004020202020204" pitchFamily="34" charset="0"/>
                <a:cs typeface="Times New Roman" panose="02020603050405020304" pitchFamily="18" charset="0"/>
              </a:rPr>
              <a:t>. An authorized person who has probable cause to believe that an operator of a motor vehicle within a park area has violated a provision of paragraph (a) of this section shall get a search warrant, except when exigent circumstances exist, to obtain any blood samples from the operator for the purpose of determining blood alcohol and drug content.</a:t>
            </a:r>
          </a:p>
          <a:p>
            <a:pPr marL="0" marR="15240" algn="just">
              <a:lnSpc>
                <a:spcPct val="109000"/>
              </a:lnSpc>
              <a:spcBef>
                <a:spcPts val="520"/>
              </a:spcBef>
              <a:spcAft>
                <a:spcPts val="700"/>
              </a:spcAft>
              <a:buNone/>
            </a:pPr>
            <a:r>
              <a:rPr lang="en-US" sz="4900" kern="100" dirty="0">
                <a:effectLst/>
                <a:ea typeface="Aptos" panose="020B0004020202020204" pitchFamily="34" charset="0"/>
                <a:cs typeface="Times New Roman" panose="02020603050405020304" pitchFamily="18" charset="0"/>
              </a:rPr>
              <a:t>(4) Any test or tests for the presence of alcohol and drugs shall be determined by and administered at the direction of an authorized person.</a:t>
            </a:r>
          </a:p>
          <a:p>
            <a:pPr marL="0" marR="15240" algn="just">
              <a:lnSpc>
                <a:spcPct val="109000"/>
              </a:lnSpc>
              <a:spcBef>
                <a:spcPts val="520"/>
              </a:spcBef>
              <a:spcAft>
                <a:spcPts val="700"/>
              </a:spcAft>
              <a:buNone/>
            </a:pPr>
            <a:r>
              <a:rPr lang="en-US" sz="4900" kern="100" dirty="0">
                <a:effectLst/>
                <a:ea typeface="Aptos" panose="020B0004020202020204" pitchFamily="34" charset="0"/>
                <a:cs typeface="Times New Roman" panose="02020603050405020304" pitchFamily="18" charset="0"/>
              </a:rPr>
              <a:t>(5) Any test shall be conducted by using </a:t>
            </a:r>
            <a:r>
              <a:rPr lang="en-US" sz="4900" kern="100" dirty="0">
                <a:solidFill>
                  <a:schemeClr val="accent1">
                    <a:lumMod val="40000"/>
                    <a:lumOff val="60000"/>
                  </a:schemeClr>
                </a:solidFill>
                <a:effectLst/>
                <a:ea typeface="Aptos" panose="020B0004020202020204" pitchFamily="34" charset="0"/>
                <a:cs typeface="Times New Roman" panose="02020603050405020304" pitchFamily="18" charset="0"/>
              </a:rPr>
              <a:t>accepted scientific methods and equipment of proven accuracy and reliability operated by personnel certified in its use.</a:t>
            </a:r>
          </a:p>
        </p:txBody>
      </p:sp>
      <p:pic>
        <p:nvPicPr>
          <p:cNvPr id="4" name="Picture 3">
            <a:extLst>
              <a:ext uri="{FF2B5EF4-FFF2-40B4-BE49-F238E27FC236}">
                <a16:creationId xmlns:a16="http://schemas.microsoft.com/office/drawing/2014/main" id="{9F68ED80-2CBD-EC56-A479-6D4965659529}"/>
              </a:ext>
            </a:extLst>
          </p:cNvPr>
          <p:cNvPicPr>
            <a:picLocks noChangeAspect="1"/>
          </p:cNvPicPr>
          <p:nvPr/>
        </p:nvPicPr>
        <p:blipFill>
          <a:blip r:embed="rId2"/>
          <a:stretch>
            <a:fillRect/>
          </a:stretch>
        </p:blipFill>
        <p:spPr>
          <a:xfrm>
            <a:off x="9771017" y="217926"/>
            <a:ext cx="2325189" cy="2671579"/>
          </a:xfrm>
          <a:prstGeom prst="rect">
            <a:avLst/>
          </a:prstGeom>
        </p:spPr>
      </p:pic>
    </p:spTree>
    <p:extLst>
      <p:ext uri="{BB962C8B-B14F-4D97-AF65-F5344CB8AC3E}">
        <p14:creationId xmlns:p14="http://schemas.microsoft.com/office/powerpoint/2010/main" val="371972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51B5-7736-B84A-C44D-C0C192E4B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7191B-ADFF-ABBD-5E46-06E2D0E69BA2}"/>
              </a:ext>
            </a:extLst>
          </p:cNvPr>
          <p:cNvSpPr>
            <a:spLocks noGrp="1"/>
          </p:cNvSpPr>
          <p:nvPr>
            <p:ph type="title"/>
          </p:nvPr>
        </p:nvSpPr>
        <p:spPr>
          <a:xfrm>
            <a:off x="-112411" y="284176"/>
            <a:ext cx="11099410" cy="1508760"/>
          </a:xfrm>
        </p:spPr>
        <p:txBody>
          <a:bodyPr/>
          <a:lstStyle/>
          <a:p>
            <a:pPr algn="ctr"/>
            <a:r>
              <a:rPr lang="en-US" dirty="0"/>
              <a:t>No Presumptions</a:t>
            </a:r>
          </a:p>
        </p:txBody>
      </p:sp>
      <p:sp>
        <p:nvSpPr>
          <p:cNvPr id="3" name="Content Placeholder 2">
            <a:extLst>
              <a:ext uri="{FF2B5EF4-FFF2-40B4-BE49-F238E27FC236}">
                <a16:creationId xmlns:a16="http://schemas.microsoft.com/office/drawing/2014/main" id="{24E820B4-951E-A75C-A1D1-4F2831C09680}"/>
              </a:ext>
            </a:extLst>
          </p:cNvPr>
          <p:cNvSpPr>
            <a:spLocks noGrp="1"/>
          </p:cNvSpPr>
          <p:nvPr>
            <p:ph idx="1"/>
          </p:nvPr>
        </p:nvSpPr>
        <p:spPr>
          <a:xfrm>
            <a:off x="534572" y="1983544"/>
            <a:ext cx="11099410" cy="4874455"/>
          </a:xfrm>
        </p:spPr>
        <p:txBody>
          <a:bodyPr>
            <a:normAutofit fontScale="25000" lnSpcReduction="20000"/>
          </a:bodyPr>
          <a:lstStyle/>
          <a:p>
            <a:pPr marL="0" marR="15240" algn="just">
              <a:lnSpc>
                <a:spcPct val="109000"/>
              </a:lnSpc>
              <a:spcBef>
                <a:spcPts val="520"/>
              </a:spcBef>
              <a:spcAft>
                <a:spcPts val="700"/>
              </a:spcAft>
              <a:buNone/>
            </a:pPr>
            <a:r>
              <a:rPr lang="en-US" sz="8600" b="1" kern="100" dirty="0">
                <a:effectLst/>
                <a:latin typeface="+mj-lt"/>
                <a:ea typeface="Aptos" panose="020B0004020202020204" pitchFamily="34" charset="0"/>
                <a:cs typeface="Times New Roman" panose="02020603050405020304" pitchFamily="18" charset="0"/>
              </a:rPr>
              <a:t>§ 4.23 Operating under the influence of alcohol or drugs.</a:t>
            </a:r>
            <a:endParaRPr lang="en-US" sz="8600" kern="100" dirty="0">
              <a:effectLst/>
              <a:latin typeface="+mj-lt"/>
              <a:ea typeface="Aptos" panose="020B0004020202020204" pitchFamily="34" charset="0"/>
              <a:cs typeface="Times New Roman" panose="02020603050405020304" pitchFamily="18" charset="0"/>
            </a:endParaRPr>
          </a:p>
          <a:p>
            <a:pPr marL="0" marR="15240" algn="just">
              <a:lnSpc>
                <a:spcPct val="109000"/>
              </a:lnSpc>
              <a:spcBef>
                <a:spcPts val="520"/>
              </a:spcBef>
              <a:spcAft>
                <a:spcPts val="700"/>
              </a:spcAft>
              <a:buNone/>
            </a:pPr>
            <a:r>
              <a:rPr lang="en-US" sz="8600" b="1" i="1" kern="100" dirty="0">
                <a:effectLst/>
                <a:latin typeface="+mj-lt"/>
                <a:ea typeface="Aptos" panose="020B0004020202020204" pitchFamily="34" charset="0"/>
                <a:cs typeface="Times New Roman" panose="02020603050405020304" pitchFamily="18" charset="0"/>
              </a:rPr>
              <a:t>(d) Presumptive levels. </a:t>
            </a:r>
          </a:p>
          <a:p>
            <a:pPr marL="0" marR="15240" algn="just">
              <a:lnSpc>
                <a:spcPct val="109000"/>
              </a:lnSpc>
              <a:spcBef>
                <a:spcPts val="520"/>
              </a:spcBef>
              <a:spcAft>
                <a:spcPts val="700"/>
              </a:spcAft>
              <a:buNone/>
            </a:pPr>
            <a:r>
              <a:rPr lang="en-US" sz="7400" kern="100" dirty="0">
                <a:effectLst/>
                <a:latin typeface="+mj-lt"/>
                <a:ea typeface="Aptos" panose="020B0004020202020204" pitchFamily="34" charset="0"/>
                <a:cs typeface="Times New Roman" panose="02020603050405020304" pitchFamily="18" charset="0"/>
              </a:rPr>
              <a:t>(1) The results of chemical or other quantitative tests are intended to supplement the elements of probable cause used as the basis for the arrest of an operator charged with a violation of paragraph (a)(1) of this section. If the alcohol concentration in the operator's blood or breath at the time of testing is less than alcohol concentrations specified in paragraph (a)(2) of this section, this fact </a:t>
            </a:r>
            <a:r>
              <a:rPr lang="en-US" sz="74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does not give rise to any presumption that the operator is or is not under the influence of alcohol.</a:t>
            </a:r>
          </a:p>
          <a:p>
            <a:pPr marL="0" marR="15240" algn="just">
              <a:lnSpc>
                <a:spcPct val="109000"/>
              </a:lnSpc>
              <a:spcBef>
                <a:spcPts val="520"/>
              </a:spcBef>
              <a:spcAft>
                <a:spcPts val="700"/>
              </a:spcAft>
              <a:buNone/>
            </a:pPr>
            <a:r>
              <a:rPr lang="en-US" sz="7400" kern="100" dirty="0">
                <a:effectLst/>
                <a:latin typeface="+mj-lt"/>
                <a:ea typeface="Aptos" panose="020B0004020202020204" pitchFamily="34" charset="0"/>
                <a:cs typeface="Times New Roman" panose="02020603050405020304" pitchFamily="18" charset="0"/>
              </a:rPr>
              <a:t>(2) The provisions of paragraph (d)(1) of this section are not intended to limit the introduction of any other competent evidence bearing upon the question of whether the operator, at the time of the alleged violation, was under the influence of alcohol, or a drug, or drugs, or any combination thereof.</a:t>
            </a:r>
          </a:p>
          <a:p>
            <a:pPr marL="0" marR="15240" algn="just">
              <a:lnSpc>
                <a:spcPct val="109000"/>
              </a:lnSpc>
              <a:spcBef>
                <a:spcPts val="520"/>
              </a:spcBef>
              <a:spcAft>
                <a:spcPts val="700"/>
              </a:spcAft>
              <a:buNone/>
            </a:pPr>
            <a:r>
              <a:rPr lang="en-US" sz="7400" i="1" kern="100" dirty="0">
                <a:ea typeface="Aptos" panose="020B0004020202020204" pitchFamily="34" charset="0"/>
                <a:cs typeface="Times New Roman" panose="02020603050405020304" pitchFamily="18" charset="0"/>
              </a:rPr>
              <a:t>See also US v. Sauls</a:t>
            </a:r>
            <a:r>
              <a:rPr lang="en-US" sz="7400" kern="100" dirty="0">
                <a:ea typeface="Aptos" panose="020B0004020202020204" pitchFamily="34" charset="0"/>
                <a:cs typeface="Times New Roman" panose="02020603050405020304" pitchFamily="18" charset="0"/>
              </a:rPr>
              <a:t>, 981 F. Supp 909 (</a:t>
            </a:r>
            <a:r>
              <a:rPr lang="en-US" sz="7400" kern="100" dirty="0" err="1">
                <a:ea typeface="Aptos" panose="020B0004020202020204" pitchFamily="34" charset="0"/>
                <a:cs typeface="Times New Roman" panose="02020603050405020304" pitchFamily="18" charset="0"/>
              </a:rPr>
              <a:t>DMd</a:t>
            </a:r>
            <a:r>
              <a:rPr lang="en-US" sz="7400" kern="100" dirty="0">
                <a:ea typeface="Aptos" panose="020B0004020202020204" pitchFamily="34" charset="0"/>
                <a:cs typeface="Times New Roman" panose="02020603050405020304" pitchFamily="18" charset="0"/>
              </a:rPr>
              <a:t>. 1997) (</a:t>
            </a:r>
            <a:r>
              <a:rPr lang="en-US" sz="7400" kern="100" dirty="0">
                <a:solidFill>
                  <a:schemeClr val="accent1">
                    <a:lumMod val="40000"/>
                    <a:lumOff val="60000"/>
                  </a:schemeClr>
                </a:solidFill>
                <a:ea typeface="Aptos" panose="020B0004020202020204" pitchFamily="34" charset="0"/>
                <a:cs typeface="Times New Roman" panose="02020603050405020304" pitchFamily="18" charset="0"/>
              </a:rPr>
              <a:t>Maryland presumptions do not apply and </a:t>
            </a:r>
            <a:r>
              <a:rPr lang="en-US" sz="8000" kern="100" dirty="0">
                <a:solidFill>
                  <a:schemeClr val="accent1">
                    <a:lumMod val="40000"/>
                    <a:lumOff val="60000"/>
                  </a:schemeClr>
                </a:solidFill>
                <a:ea typeface="Aptos" panose="020B0004020202020204" pitchFamily="34" charset="0"/>
                <a:cs typeface="Times New Roman" panose="02020603050405020304" pitchFamily="18" charset="0"/>
              </a:rPr>
              <a:t>r</a:t>
            </a:r>
            <a:r>
              <a:rPr lang="en-US" sz="8000" b="0" i="0" dirty="0">
                <a:solidFill>
                  <a:schemeClr val="accent1">
                    <a:lumMod val="40000"/>
                    <a:lumOff val="60000"/>
                  </a:schemeClr>
                </a:solidFill>
                <a:effectLst/>
              </a:rPr>
              <a:t>easonable time for administering breath test </a:t>
            </a:r>
            <a:r>
              <a:rPr lang="en-US" sz="8000" b="0" i="0" dirty="0">
                <a:effectLst/>
              </a:rPr>
              <a:t>will ordinarily be test administered within three hours of time of driving; however, test administered beyond three hour limit will not necessarily preclude admissibility of test result or application of appropriate permissible inferences in federal driving while intoxicated prosecution). </a:t>
            </a:r>
            <a:endParaRPr lang="en-US" sz="7400" kern="100" dirty="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1EDFD6A-8FE3-3A73-6E08-0AAA98B3D4E5}"/>
              </a:ext>
            </a:extLst>
          </p:cNvPr>
          <p:cNvPicPr>
            <a:picLocks noChangeAspect="1"/>
          </p:cNvPicPr>
          <p:nvPr/>
        </p:nvPicPr>
        <p:blipFill>
          <a:blip r:embed="rId2"/>
          <a:stretch>
            <a:fillRect/>
          </a:stretch>
        </p:blipFill>
        <p:spPr>
          <a:xfrm>
            <a:off x="8860227" y="129813"/>
            <a:ext cx="3002355" cy="2984862"/>
          </a:xfrm>
          <a:prstGeom prst="rect">
            <a:avLst/>
          </a:prstGeom>
        </p:spPr>
      </p:pic>
    </p:spTree>
    <p:extLst>
      <p:ext uri="{BB962C8B-B14F-4D97-AF65-F5344CB8AC3E}">
        <p14:creationId xmlns:p14="http://schemas.microsoft.com/office/powerpoint/2010/main" val="73009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B499-0951-72D5-B51F-7D5FCD753390}"/>
              </a:ext>
            </a:extLst>
          </p:cNvPr>
          <p:cNvSpPr>
            <a:spLocks noGrp="1"/>
          </p:cNvSpPr>
          <p:nvPr>
            <p:ph type="title"/>
          </p:nvPr>
        </p:nvSpPr>
        <p:spPr>
          <a:xfrm>
            <a:off x="0" y="284176"/>
            <a:ext cx="10293531" cy="1508760"/>
          </a:xfrm>
        </p:spPr>
        <p:txBody>
          <a:bodyPr/>
          <a:lstStyle/>
          <a:p>
            <a:pPr algn="ctr"/>
            <a:r>
              <a:rPr lang="en-US" dirty="0"/>
              <a:t>Refusal</a:t>
            </a:r>
          </a:p>
        </p:txBody>
      </p:sp>
      <p:sp>
        <p:nvSpPr>
          <p:cNvPr id="3" name="Content Placeholder 2">
            <a:extLst>
              <a:ext uri="{FF2B5EF4-FFF2-40B4-BE49-F238E27FC236}">
                <a16:creationId xmlns:a16="http://schemas.microsoft.com/office/drawing/2014/main" id="{D811FAEA-0E9A-6C38-0090-D8223098BE91}"/>
              </a:ext>
            </a:extLst>
          </p:cNvPr>
          <p:cNvSpPr>
            <a:spLocks noGrp="1"/>
          </p:cNvSpPr>
          <p:nvPr>
            <p:ph idx="1"/>
          </p:nvPr>
        </p:nvSpPr>
        <p:spPr>
          <a:xfrm>
            <a:off x="509451" y="2077112"/>
            <a:ext cx="9784080" cy="4206240"/>
          </a:xfrm>
        </p:spPr>
        <p:txBody>
          <a:bodyPr>
            <a:normAutofit/>
          </a:bodyPr>
          <a:lstStyle/>
          <a:p>
            <a:pPr>
              <a:spcBef>
                <a:spcPts val="1900"/>
              </a:spcBef>
            </a:pPr>
            <a:endParaRPr lang="en-US" dirty="0"/>
          </a:p>
          <a:p>
            <a:pPr>
              <a:spcBef>
                <a:spcPts val="600"/>
              </a:spcBef>
            </a:pPr>
            <a:r>
              <a:rPr lang="en-US" dirty="0"/>
              <a:t>Refusal can be charged as a separate offense under 36 CFR 4.23(c)(2). </a:t>
            </a:r>
            <a:r>
              <a:rPr lang="en-US" i="1" dirty="0"/>
              <a:t>See US v. Sugiyama</a:t>
            </a:r>
            <a:r>
              <a:rPr lang="en-US" dirty="0"/>
              <a:t>, 113 F. Supp.3d 784(DMD 2015).</a:t>
            </a:r>
            <a:r>
              <a:rPr lang="en-US" b="0" i="0" dirty="0">
                <a:effectLst/>
              </a:rPr>
              <a:t> </a:t>
            </a:r>
          </a:p>
          <a:p>
            <a:pPr>
              <a:spcBef>
                <a:spcPts val="1900"/>
              </a:spcBef>
            </a:pPr>
            <a:r>
              <a:rPr lang="en-US" dirty="0"/>
              <a:t>Cannot refuse breath, saliva, or urine without getting charged</a:t>
            </a:r>
          </a:p>
          <a:p>
            <a:pPr>
              <a:spcBef>
                <a:spcPts val="1900"/>
              </a:spcBef>
            </a:pPr>
            <a:r>
              <a:rPr lang="en-US" dirty="0"/>
              <a:t>CAN refuse blood draw without getting charged</a:t>
            </a:r>
          </a:p>
        </p:txBody>
      </p:sp>
      <p:pic>
        <p:nvPicPr>
          <p:cNvPr id="5" name="Picture 4">
            <a:extLst>
              <a:ext uri="{FF2B5EF4-FFF2-40B4-BE49-F238E27FC236}">
                <a16:creationId xmlns:a16="http://schemas.microsoft.com/office/drawing/2014/main" id="{055B9509-C226-7660-4CB8-8366605CFEC5}"/>
              </a:ext>
            </a:extLst>
          </p:cNvPr>
          <p:cNvPicPr>
            <a:picLocks noChangeAspect="1"/>
          </p:cNvPicPr>
          <p:nvPr/>
        </p:nvPicPr>
        <p:blipFill>
          <a:blip r:embed="rId2"/>
          <a:stretch>
            <a:fillRect/>
          </a:stretch>
        </p:blipFill>
        <p:spPr>
          <a:xfrm>
            <a:off x="9189645" y="0"/>
            <a:ext cx="3002355" cy="2984862"/>
          </a:xfrm>
          <a:prstGeom prst="rect">
            <a:avLst/>
          </a:prstGeom>
        </p:spPr>
      </p:pic>
    </p:spTree>
    <p:extLst>
      <p:ext uri="{BB962C8B-B14F-4D97-AF65-F5344CB8AC3E}">
        <p14:creationId xmlns:p14="http://schemas.microsoft.com/office/powerpoint/2010/main" val="302696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341B-B39E-F629-2778-12C86F25E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AA0FB-3F4B-ACBD-7E3E-A75C3C4795A8}"/>
              </a:ext>
            </a:extLst>
          </p:cNvPr>
          <p:cNvSpPr>
            <a:spLocks noGrp="1"/>
          </p:cNvSpPr>
          <p:nvPr>
            <p:ph type="title"/>
          </p:nvPr>
        </p:nvSpPr>
        <p:spPr>
          <a:xfrm>
            <a:off x="-2082" y="287501"/>
            <a:ext cx="9784080" cy="1508760"/>
          </a:xfrm>
        </p:spPr>
        <p:txBody>
          <a:bodyPr/>
          <a:lstStyle/>
          <a:p>
            <a:pPr algn="ctr"/>
            <a:r>
              <a:rPr lang="en-US" dirty="0"/>
              <a:t>Unsafe Operation</a:t>
            </a:r>
          </a:p>
        </p:txBody>
      </p:sp>
      <p:sp>
        <p:nvSpPr>
          <p:cNvPr id="3" name="Content Placeholder 2">
            <a:extLst>
              <a:ext uri="{FF2B5EF4-FFF2-40B4-BE49-F238E27FC236}">
                <a16:creationId xmlns:a16="http://schemas.microsoft.com/office/drawing/2014/main" id="{698F1B7F-C66C-CF2B-8545-E2C415BE7FCB}"/>
              </a:ext>
            </a:extLst>
          </p:cNvPr>
          <p:cNvSpPr>
            <a:spLocks noGrp="1"/>
          </p:cNvSpPr>
          <p:nvPr>
            <p:ph idx="1"/>
          </p:nvPr>
        </p:nvSpPr>
        <p:spPr>
          <a:xfrm>
            <a:off x="545254" y="1792936"/>
            <a:ext cx="11099410" cy="5065064"/>
          </a:xfrm>
        </p:spPr>
        <p:txBody>
          <a:bodyPr>
            <a:normAutofit lnSpcReduction="10000"/>
          </a:bodyPr>
          <a:lstStyle/>
          <a:p>
            <a:pPr marL="0" marR="0">
              <a:lnSpc>
                <a:spcPct val="115000"/>
              </a:lnSpc>
              <a:spcBef>
                <a:spcPts val="0"/>
              </a:spcBef>
              <a:spcAft>
                <a:spcPts val="0"/>
              </a:spcAft>
              <a:buNone/>
            </a:pPr>
            <a:r>
              <a:rPr lang="en-US" sz="2800" b="1" kern="100" dirty="0">
                <a:effectLst/>
                <a:latin typeface="+mj-lt"/>
                <a:ea typeface="Aptos" panose="020B0004020202020204" pitchFamily="34" charset="0"/>
                <a:cs typeface="Times New Roman" panose="02020603050405020304" pitchFamily="18" charset="0"/>
              </a:rPr>
              <a:t>§ 4.22 Unsafe operation.</a:t>
            </a:r>
          </a:p>
          <a:p>
            <a:pPr marL="0" marR="0">
              <a:lnSpc>
                <a:spcPct val="115000"/>
              </a:lnSpc>
              <a:spcBef>
                <a:spcPts val="0"/>
              </a:spcBef>
              <a:spcAft>
                <a:spcPts val="0"/>
              </a:spcAft>
              <a:buNone/>
            </a:pPr>
            <a:endParaRPr lang="en-US" sz="1400" kern="100" dirty="0">
              <a:effectLst/>
              <a:latin typeface="+mj-lt"/>
              <a:ea typeface="Aptos" panose="020B0004020202020204" pitchFamily="34" charset="0"/>
              <a:cs typeface="Times New Roman" panose="02020603050405020304" pitchFamily="18" charset="0"/>
            </a:endParaRPr>
          </a:p>
          <a:p>
            <a:pPr marL="0" indent="0">
              <a:lnSpc>
                <a:spcPct val="115000"/>
              </a:lnSpc>
              <a:spcBef>
                <a:spcPts val="0"/>
              </a:spcBef>
              <a:spcAft>
                <a:spcPts val="0"/>
              </a:spcAft>
              <a:buNone/>
            </a:pPr>
            <a:r>
              <a:rPr lang="en-US" sz="2400" b="1" kern="100" dirty="0">
                <a:effectLst/>
                <a:latin typeface="+mj-lt"/>
                <a:ea typeface="Aptos" panose="020B0004020202020204" pitchFamily="34" charset="0"/>
                <a:cs typeface="Times New Roman" panose="02020603050405020304" pitchFamily="18" charset="0"/>
              </a:rPr>
              <a:t>(a)</a:t>
            </a:r>
            <a:r>
              <a:rPr lang="en-US" sz="2400" kern="100" dirty="0">
                <a:effectLst/>
                <a:latin typeface="+mj-lt"/>
                <a:ea typeface="Aptos" panose="020B0004020202020204" pitchFamily="34" charset="0"/>
                <a:cs typeface="Times New Roman" panose="02020603050405020304" pitchFamily="18" charset="0"/>
              </a:rPr>
              <a:t> The elements of this section constitute offenses that are less serious </a:t>
            </a:r>
          </a:p>
          <a:p>
            <a:pPr marL="0" indent="0">
              <a:lnSpc>
                <a:spcPct val="115000"/>
              </a:lnSpc>
              <a:spcBef>
                <a:spcPts val="0"/>
              </a:spcBef>
              <a:spcAft>
                <a:spcPts val="0"/>
              </a:spcAft>
              <a:buNone/>
            </a:pPr>
            <a:r>
              <a:rPr lang="en-US" sz="2400" kern="100" dirty="0">
                <a:effectLst/>
                <a:latin typeface="+mj-lt"/>
                <a:ea typeface="Aptos" panose="020B0004020202020204" pitchFamily="34" charset="0"/>
                <a:cs typeface="Times New Roman" panose="02020603050405020304" pitchFamily="18" charset="0"/>
              </a:rPr>
              <a:t>than reckless driving. The offense of reckless driving is defined by State law and violations are prosecuted pursuant to the provisions of section 4.2 of this chapter.</a:t>
            </a:r>
          </a:p>
          <a:p>
            <a:pPr marL="0" indent="0">
              <a:lnSpc>
                <a:spcPct val="115000"/>
              </a:lnSpc>
              <a:spcBef>
                <a:spcPts val="0"/>
              </a:spcBef>
              <a:spcAft>
                <a:spcPts val="0"/>
              </a:spcAft>
              <a:buNone/>
            </a:pPr>
            <a:r>
              <a:rPr lang="en-US" sz="2400" b="1" kern="100" dirty="0">
                <a:effectLst/>
                <a:latin typeface="+mj-lt"/>
                <a:ea typeface="Aptos" panose="020B0004020202020204" pitchFamily="34" charset="0"/>
                <a:cs typeface="Times New Roman" panose="02020603050405020304" pitchFamily="18" charset="0"/>
              </a:rPr>
              <a:t>(b)</a:t>
            </a:r>
            <a:r>
              <a:rPr lang="en-US" sz="2400" kern="100" dirty="0">
                <a:effectLst/>
                <a:latin typeface="+mj-lt"/>
                <a:ea typeface="Aptos" panose="020B0004020202020204" pitchFamily="34" charset="0"/>
                <a:cs typeface="Times New Roman" panose="02020603050405020304" pitchFamily="18" charset="0"/>
              </a:rPr>
              <a:t> The following are prohibited:</a:t>
            </a:r>
          </a:p>
          <a:p>
            <a:pPr marL="0" indent="0">
              <a:lnSpc>
                <a:spcPct val="115000"/>
              </a:lnSpc>
              <a:spcBef>
                <a:spcPts val="0"/>
              </a:spcBef>
              <a:spcAft>
                <a:spcPts val="0"/>
              </a:spcAft>
              <a:buNone/>
            </a:pPr>
            <a:r>
              <a:rPr lang="en-US" sz="2400" b="1" kern="100" dirty="0">
                <a:latin typeface="+mj-lt"/>
                <a:ea typeface="Aptos" panose="020B0004020202020204" pitchFamily="34" charset="0"/>
                <a:cs typeface="Times New Roman" panose="02020603050405020304" pitchFamily="18" charset="0"/>
              </a:rPr>
              <a:t>	</a:t>
            </a:r>
            <a:r>
              <a:rPr lang="en-US" sz="2400" b="1" kern="100" dirty="0">
                <a:effectLst/>
                <a:latin typeface="+mj-lt"/>
                <a:ea typeface="Aptos" panose="020B0004020202020204" pitchFamily="34" charset="0"/>
                <a:cs typeface="Times New Roman" panose="02020603050405020304" pitchFamily="18" charset="0"/>
              </a:rPr>
              <a:t>(1)</a:t>
            </a:r>
            <a:r>
              <a:rPr lang="en-US" sz="2400" kern="100" dirty="0">
                <a:effectLst/>
                <a:latin typeface="+mj-lt"/>
                <a:ea typeface="Aptos" panose="020B0004020202020204" pitchFamily="34" charset="0"/>
                <a:cs typeface="Times New Roman" panose="02020603050405020304" pitchFamily="18" charset="0"/>
              </a:rPr>
              <a:t> </a:t>
            </a:r>
            <a:r>
              <a:rPr lang="en-US" sz="24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Operating a motor vehicle without due care </a:t>
            </a:r>
            <a:r>
              <a:rPr lang="en-US" sz="2400" kern="100" dirty="0">
                <a:effectLst/>
                <a:latin typeface="+mj-lt"/>
                <a:ea typeface="Aptos" panose="020B0004020202020204" pitchFamily="34" charset="0"/>
                <a:cs typeface="Times New Roman" panose="02020603050405020304" pitchFamily="18" charset="0"/>
              </a:rPr>
              <a:t>or at a speed greater than that </a:t>
            </a:r>
          </a:p>
          <a:p>
            <a:pPr marL="0" indent="0">
              <a:lnSpc>
                <a:spcPct val="115000"/>
              </a:lnSpc>
              <a:spcBef>
                <a:spcPts val="0"/>
              </a:spcBef>
              <a:spcAft>
                <a:spcPts val="0"/>
              </a:spcAft>
              <a:buNone/>
            </a:pPr>
            <a:r>
              <a:rPr lang="en-US" sz="2400" kern="100" dirty="0">
                <a:latin typeface="+mj-lt"/>
                <a:ea typeface="Aptos" panose="020B0004020202020204" pitchFamily="34" charset="0"/>
                <a:cs typeface="Times New Roman" panose="02020603050405020304" pitchFamily="18" charset="0"/>
              </a:rPr>
              <a:t>	</a:t>
            </a:r>
            <a:r>
              <a:rPr lang="en-US" sz="2400" kern="100" dirty="0">
                <a:effectLst/>
                <a:latin typeface="+mj-lt"/>
                <a:ea typeface="Aptos" panose="020B0004020202020204" pitchFamily="34" charset="0"/>
                <a:cs typeface="Times New Roman" panose="02020603050405020304" pitchFamily="18" charset="0"/>
              </a:rPr>
              <a:t>which is reasonable and prudent considering wildlife, traffic, weather, road and </a:t>
            </a:r>
          </a:p>
          <a:p>
            <a:pPr marL="0" indent="0">
              <a:lnSpc>
                <a:spcPct val="115000"/>
              </a:lnSpc>
              <a:spcBef>
                <a:spcPts val="0"/>
              </a:spcBef>
              <a:spcAft>
                <a:spcPts val="0"/>
              </a:spcAft>
              <a:buNone/>
            </a:pPr>
            <a:r>
              <a:rPr lang="en-US" sz="2400" kern="100" dirty="0">
                <a:latin typeface="+mj-lt"/>
                <a:ea typeface="Aptos" panose="020B0004020202020204" pitchFamily="34" charset="0"/>
                <a:cs typeface="Times New Roman" panose="02020603050405020304" pitchFamily="18" charset="0"/>
              </a:rPr>
              <a:t>	</a:t>
            </a:r>
            <a:r>
              <a:rPr lang="en-US" sz="2400" kern="100" dirty="0">
                <a:effectLst/>
                <a:latin typeface="+mj-lt"/>
                <a:ea typeface="Aptos" panose="020B0004020202020204" pitchFamily="34" charset="0"/>
                <a:cs typeface="Times New Roman" panose="02020603050405020304" pitchFamily="18" charset="0"/>
              </a:rPr>
              <a:t>light conditions and road character.</a:t>
            </a:r>
          </a:p>
          <a:p>
            <a:pPr marL="45720" lvl="1" indent="0">
              <a:lnSpc>
                <a:spcPct val="115000"/>
              </a:lnSpc>
              <a:spcBef>
                <a:spcPts val="0"/>
              </a:spcBef>
              <a:spcAft>
                <a:spcPts val="0"/>
              </a:spcAft>
              <a:buNone/>
            </a:pPr>
            <a:r>
              <a:rPr lang="en-US" sz="2400" b="1" kern="100" dirty="0">
                <a:effectLst/>
                <a:latin typeface="+mj-lt"/>
                <a:ea typeface="Aptos" panose="020B0004020202020204" pitchFamily="34" charset="0"/>
                <a:cs typeface="Times New Roman" panose="02020603050405020304" pitchFamily="18" charset="0"/>
              </a:rPr>
              <a:t>	(2)</a:t>
            </a:r>
            <a:r>
              <a:rPr lang="en-US" sz="2400" kern="100" dirty="0">
                <a:effectLst/>
                <a:latin typeface="+mj-lt"/>
                <a:ea typeface="Aptos" panose="020B0004020202020204" pitchFamily="34" charset="0"/>
                <a:cs typeface="Times New Roman" panose="02020603050405020304" pitchFamily="18" charset="0"/>
              </a:rPr>
              <a:t> Operating a motor vehicle in a manner which unnecessarily causes its tires to </a:t>
            </a:r>
          </a:p>
          <a:p>
            <a:pPr marL="45720" lvl="1" indent="0">
              <a:lnSpc>
                <a:spcPct val="115000"/>
              </a:lnSpc>
              <a:spcBef>
                <a:spcPts val="0"/>
              </a:spcBef>
              <a:spcAft>
                <a:spcPts val="0"/>
              </a:spcAft>
              <a:buNone/>
            </a:pPr>
            <a:r>
              <a:rPr lang="en-US" sz="2400" kern="100" dirty="0">
                <a:latin typeface="+mj-lt"/>
                <a:ea typeface="Aptos" panose="020B0004020202020204" pitchFamily="34" charset="0"/>
                <a:cs typeface="Times New Roman" panose="02020603050405020304" pitchFamily="18" charset="0"/>
              </a:rPr>
              <a:t>	</a:t>
            </a:r>
            <a:r>
              <a:rPr lang="en-US" sz="2400" kern="100" dirty="0">
                <a:effectLst/>
                <a:latin typeface="+mj-lt"/>
                <a:ea typeface="Aptos" panose="020B0004020202020204" pitchFamily="34" charset="0"/>
                <a:cs typeface="Times New Roman" panose="02020603050405020304" pitchFamily="18" charset="0"/>
              </a:rPr>
              <a:t>squeal, skid or break free of the road surface.</a:t>
            </a:r>
          </a:p>
          <a:p>
            <a:pPr marL="45720" lvl="1" indent="0">
              <a:lnSpc>
                <a:spcPct val="115000"/>
              </a:lnSpc>
              <a:spcBef>
                <a:spcPts val="0"/>
              </a:spcBef>
              <a:spcAft>
                <a:spcPts val="0"/>
              </a:spcAft>
              <a:buNone/>
            </a:pPr>
            <a:r>
              <a:rPr lang="en-US" sz="2400" b="1" kern="100" dirty="0">
                <a:effectLst/>
                <a:latin typeface="+mj-lt"/>
                <a:ea typeface="Aptos" panose="020B0004020202020204" pitchFamily="34" charset="0"/>
                <a:cs typeface="Times New Roman" panose="02020603050405020304" pitchFamily="18" charset="0"/>
              </a:rPr>
              <a:t>	(3)</a:t>
            </a:r>
            <a:r>
              <a:rPr lang="en-US" sz="2400" kern="100" dirty="0">
                <a:effectLst/>
                <a:latin typeface="+mj-lt"/>
                <a:ea typeface="Aptos" panose="020B0004020202020204" pitchFamily="34" charset="0"/>
                <a:cs typeface="Times New Roman" panose="02020603050405020304" pitchFamily="18" charset="0"/>
              </a:rPr>
              <a:t> </a:t>
            </a:r>
            <a:r>
              <a:rPr lang="en-US" sz="24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Failing to maintain that degree of control </a:t>
            </a:r>
            <a:r>
              <a:rPr lang="en-US" sz="2400" kern="100" dirty="0">
                <a:effectLst/>
                <a:latin typeface="+mj-lt"/>
                <a:ea typeface="Aptos" panose="020B0004020202020204" pitchFamily="34" charset="0"/>
                <a:cs typeface="Times New Roman" panose="02020603050405020304" pitchFamily="18" charset="0"/>
              </a:rPr>
              <a:t>of a motor vehicle necessary to </a:t>
            </a:r>
          </a:p>
          <a:p>
            <a:pPr marL="45720" lvl="1" indent="0">
              <a:lnSpc>
                <a:spcPct val="115000"/>
              </a:lnSpc>
              <a:spcBef>
                <a:spcPts val="0"/>
              </a:spcBef>
              <a:spcAft>
                <a:spcPts val="0"/>
              </a:spcAft>
              <a:buNone/>
            </a:pPr>
            <a:r>
              <a:rPr lang="en-US" sz="2400" kern="100" dirty="0">
                <a:latin typeface="+mj-lt"/>
                <a:ea typeface="Aptos" panose="020B0004020202020204" pitchFamily="34" charset="0"/>
                <a:cs typeface="Times New Roman" panose="02020603050405020304" pitchFamily="18" charset="0"/>
              </a:rPr>
              <a:t>	</a:t>
            </a:r>
            <a:r>
              <a:rPr lang="en-US" sz="2400" kern="100" dirty="0">
                <a:effectLst/>
                <a:latin typeface="+mj-lt"/>
                <a:ea typeface="Aptos" panose="020B0004020202020204" pitchFamily="34" charset="0"/>
                <a:cs typeface="Times New Roman" panose="02020603050405020304" pitchFamily="18" charset="0"/>
              </a:rPr>
              <a:t>avoid danger to persons, property or wildlife.</a:t>
            </a:r>
          </a:p>
        </p:txBody>
      </p:sp>
      <p:pic>
        <p:nvPicPr>
          <p:cNvPr id="4" name="Picture 3">
            <a:extLst>
              <a:ext uri="{FF2B5EF4-FFF2-40B4-BE49-F238E27FC236}">
                <a16:creationId xmlns:a16="http://schemas.microsoft.com/office/drawing/2014/main" id="{C450E7D9-DFF7-AB59-1394-416098857FA1}"/>
              </a:ext>
            </a:extLst>
          </p:cNvPr>
          <p:cNvPicPr>
            <a:picLocks noChangeAspect="1"/>
          </p:cNvPicPr>
          <p:nvPr/>
        </p:nvPicPr>
        <p:blipFill>
          <a:blip r:embed="rId2"/>
          <a:stretch>
            <a:fillRect/>
          </a:stretch>
        </p:blipFill>
        <p:spPr>
          <a:xfrm>
            <a:off x="9321887" y="287501"/>
            <a:ext cx="2322777" cy="2670279"/>
          </a:xfrm>
          <a:prstGeom prst="rect">
            <a:avLst/>
          </a:prstGeom>
        </p:spPr>
      </p:pic>
    </p:spTree>
    <p:extLst>
      <p:ext uri="{BB962C8B-B14F-4D97-AF65-F5344CB8AC3E}">
        <p14:creationId xmlns:p14="http://schemas.microsoft.com/office/powerpoint/2010/main" val="105806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7FA7-AA7E-908A-A00F-68B2FEE0D874}"/>
              </a:ext>
            </a:extLst>
          </p:cNvPr>
          <p:cNvSpPr>
            <a:spLocks noGrp="1"/>
          </p:cNvSpPr>
          <p:nvPr>
            <p:ph type="title"/>
          </p:nvPr>
        </p:nvSpPr>
        <p:spPr>
          <a:xfrm>
            <a:off x="509451" y="666206"/>
            <a:ext cx="11237072" cy="1126730"/>
          </a:xfrm>
        </p:spPr>
        <p:txBody>
          <a:bodyPr/>
          <a:lstStyle/>
          <a:p>
            <a:r>
              <a:rPr lang="en-US" dirty="0"/>
              <a:t>Where do federal DUIs originate?</a:t>
            </a:r>
          </a:p>
        </p:txBody>
      </p:sp>
      <p:sp>
        <p:nvSpPr>
          <p:cNvPr id="3" name="Content Placeholder 2">
            <a:extLst>
              <a:ext uri="{FF2B5EF4-FFF2-40B4-BE49-F238E27FC236}">
                <a16:creationId xmlns:a16="http://schemas.microsoft.com/office/drawing/2014/main" id="{881EA20C-ABDB-AF8B-6781-580D1EF9C95F}"/>
              </a:ext>
            </a:extLst>
          </p:cNvPr>
          <p:cNvSpPr>
            <a:spLocks noGrp="1"/>
          </p:cNvSpPr>
          <p:nvPr>
            <p:ph idx="1"/>
          </p:nvPr>
        </p:nvSpPr>
        <p:spPr>
          <a:xfrm>
            <a:off x="1202919" y="1972490"/>
            <a:ext cx="9965824" cy="4885509"/>
          </a:xfrm>
        </p:spPr>
        <p:txBody>
          <a:bodyPr>
            <a:normAutofit fontScale="62500" lnSpcReduction="20000"/>
          </a:bodyPr>
          <a:lstStyle/>
          <a:p>
            <a:r>
              <a:rPr lang="en-US" b="1" dirty="0">
                <a:solidFill>
                  <a:schemeClr val="accent1">
                    <a:lumMod val="40000"/>
                    <a:lumOff val="60000"/>
                  </a:schemeClr>
                </a:solidFill>
              </a:rPr>
              <a:t>Military Bases in Maryland </a:t>
            </a:r>
          </a:p>
          <a:p>
            <a:pPr marL="228600" lvl="1" indent="0">
              <a:buNone/>
            </a:pPr>
            <a:r>
              <a:rPr lang="en-US" dirty="0"/>
              <a:t>Aberdeen Proving Ground, Ft. Detrick, Ft. Meade (including NSA), US Naval Academy, Joint Base Andrews, Patuxent Naval Air Station, Walter Reed National Military Medical Center</a:t>
            </a:r>
          </a:p>
          <a:p>
            <a:pPr marL="228600" lvl="1" indent="0">
              <a:buNone/>
            </a:pPr>
            <a:endParaRPr lang="en-US" sz="1100" dirty="0"/>
          </a:p>
          <a:p>
            <a:pPr marL="182880" marR="0" lvl="0" indent="-182880" algn="l" defTabSz="914400" rtl="0"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en-US" sz="3600" b="1" i="0" u="none" strike="noStrike" kern="1200" cap="none" spc="0" normalizeH="0" baseline="0" noProof="0" dirty="0">
                <a:ln>
                  <a:noFill/>
                </a:ln>
                <a:solidFill>
                  <a:schemeClr val="accent1">
                    <a:lumMod val="40000"/>
                    <a:lumOff val="60000"/>
                  </a:schemeClr>
                </a:solidFill>
                <a:effectLst/>
                <a:uLnTx/>
                <a:uFillTx/>
                <a:latin typeface="Corbel" panose="020B0503020204020204"/>
                <a:ea typeface="+mn-ea"/>
                <a:cs typeface="+mn-cs"/>
              </a:rPr>
              <a:t>Federal Parkways</a:t>
            </a:r>
          </a:p>
          <a:p>
            <a:pPr marL="228600" lvl="1" indent="0">
              <a:buNone/>
            </a:pPr>
            <a:r>
              <a:rPr lang="en-US" dirty="0"/>
              <a:t>Baltimore Washington Parkway, Clara Barton Parkway, Suitland Parkway</a:t>
            </a:r>
            <a:endParaRPr lang="en-US" sz="3600" dirty="0"/>
          </a:p>
          <a:p>
            <a:pPr marL="228600" lvl="1" indent="0">
              <a:buNone/>
            </a:pPr>
            <a:endParaRPr lang="en-US" sz="1100" dirty="0"/>
          </a:p>
          <a:p>
            <a:r>
              <a:rPr lang="en-US" b="1" dirty="0">
                <a:solidFill>
                  <a:schemeClr val="accent1">
                    <a:lumMod val="40000"/>
                    <a:lumOff val="60000"/>
                  </a:schemeClr>
                </a:solidFill>
              </a:rPr>
              <a:t>National Parks </a:t>
            </a:r>
          </a:p>
          <a:p>
            <a:pPr marL="228600" lvl="1" indent="0">
              <a:buNone/>
            </a:pPr>
            <a:r>
              <a:rPr lang="en-US" dirty="0"/>
              <a:t>C&amp;O Canal National Historic Park, Greenbelt Park, Oxon Hill Farm, Assateague Island National Seashore</a:t>
            </a:r>
          </a:p>
          <a:p>
            <a:pPr marL="228600" lvl="1" indent="0">
              <a:buNone/>
            </a:pPr>
            <a:endParaRPr lang="en-US" sz="1100" dirty="0"/>
          </a:p>
          <a:p>
            <a:r>
              <a:rPr lang="en-US" b="1" dirty="0">
                <a:solidFill>
                  <a:schemeClr val="accent1">
                    <a:lumMod val="40000"/>
                    <a:lumOff val="60000"/>
                  </a:schemeClr>
                </a:solidFill>
              </a:rPr>
              <a:t>Federal Buildings and Other Property </a:t>
            </a:r>
          </a:p>
          <a:p>
            <a:pPr marL="228600" lvl="1" indent="0">
              <a:buNone/>
            </a:pPr>
            <a:r>
              <a:rPr lang="en-US" dirty="0"/>
              <a:t>Post Offices, Veterans Hospitals, Social Security Administration, Suitland Federal Center, War Memorial, Beltsville Agricultural Research Center, Goddard Space Flight Center</a:t>
            </a:r>
          </a:p>
          <a:p>
            <a:endParaRPr lang="en-US" dirty="0"/>
          </a:p>
        </p:txBody>
      </p:sp>
      <p:pic>
        <p:nvPicPr>
          <p:cNvPr id="4" name="Picture 3">
            <a:extLst>
              <a:ext uri="{FF2B5EF4-FFF2-40B4-BE49-F238E27FC236}">
                <a16:creationId xmlns:a16="http://schemas.microsoft.com/office/drawing/2014/main" id="{F6F0EFD4-521C-7108-A9EE-907554190859}"/>
              </a:ext>
            </a:extLst>
          </p:cNvPr>
          <p:cNvPicPr>
            <a:picLocks noChangeAspect="1"/>
          </p:cNvPicPr>
          <p:nvPr/>
        </p:nvPicPr>
        <p:blipFill>
          <a:blip r:embed="rId2"/>
          <a:stretch>
            <a:fillRect/>
          </a:stretch>
        </p:blipFill>
        <p:spPr>
          <a:xfrm>
            <a:off x="9342435" y="134212"/>
            <a:ext cx="2755631" cy="1694835"/>
          </a:xfrm>
          <a:prstGeom prst="rect">
            <a:avLst/>
          </a:prstGeom>
        </p:spPr>
      </p:pic>
    </p:spTree>
    <p:extLst>
      <p:ext uri="{BB962C8B-B14F-4D97-AF65-F5344CB8AC3E}">
        <p14:creationId xmlns:p14="http://schemas.microsoft.com/office/powerpoint/2010/main" val="2178209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4DD3-5B0F-9D15-10B8-F2B2B46FA0C9}"/>
              </a:ext>
            </a:extLst>
          </p:cNvPr>
          <p:cNvSpPr>
            <a:spLocks noGrp="1"/>
          </p:cNvSpPr>
          <p:nvPr>
            <p:ph type="title"/>
          </p:nvPr>
        </p:nvSpPr>
        <p:spPr/>
        <p:txBody>
          <a:bodyPr/>
          <a:lstStyle/>
          <a:p>
            <a:r>
              <a:rPr lang="en-US" dirty="0"/>
              <a:t>Offenses not defined by CFR</a:t>
            </a:r>
          </a:p>
        </p:txBody>
      </p:sp>
      <p:sp>
        <p:nvSpPr>
          <p:cNvPr id="3" name="Content Placeholder 2">
            <a:extLst>
              <a:ext uri="{FF2B5EF4-FFF2-40B4-BE49-F238E27FC236}">
                <a16:creationId xmlns:a16="http://schemas.microsoft.com/office/drawing/2014/main" id="{1049F719-B297-7136-F0B3-1C1AC63FF5AB}"/>
              </a:ext>
            </a:extLst>
          </p:cNvPr>
          <p:cNvSpPr>
            <a:spLocks noGrp="1"/>
          </p:cNvSpPr>
          <p:nvPr>
            <p:ph idx="1"/>
          </p:nvPr>
        </p:nvSpPr>
        <p:spPr>
          <a:xfrm>
            <a:off x="1202919" y="2193964"/>
            <a:ext cx="9784080" cy="4206240"/>
          </a:xfrm>
        </p:spPr>
        <p:txBody>
          <a:bodyPr/>
          <a:lstStyle/>
          <a:p>
            <a:pPr>
              <a:buNone/>
            </a:pPr>
            <a:r>
              <a:rPr lang="en-US" b="1" dirty="0">
                <a:effectLst/>
              </a:rPr>
              <a:t>§ 4.2 State law applicable.</a:t>
            </a:r>
          </a:p>
          <a:p>
            <a:pPr>
              <a:buNone/>
            </a:pPr>
            <a:r>
              <a:rPr lang="en-US" dirty="0">
                <a:effectLst/>
              </a:rPr>
              <a:t>(a) Unless specifically addressed by regulations in this chapter, traffic and the use of vehicles within a park area are governed by State law. State law that is now or may later be in effect is adopted and made a part of the regulations in this part.</a:t>
            </a:r>
          </a:p>
          <a:p>
            <a:pPr marL="0" indent="0">
              <a:buNone/>
            </a:pPr>
            <a:r>
              <a:rPr lang="en-US" dirty="0">
                <a:effectLst/>
              </a:rPr>
              <a:t>(b) Violating a provision of State law is prohibited.</a:t>
            </a:r>
          </a:p>
          <a:p>
            <a:endParaRPr lang="en-US" dirty="0"/>
          </a:p>
        </p:txBody>
      </p:sp>
      <p:pic>
        <p:nvPicPr>
          <p:cNvPr id="4" name="Picture 3">
            <a:extLst>
              <a:ext uri="{FF2B5EF4-FFF2-40B4-BE49-F238E27FC236}">
                <a16:creationId xmlns:a16="http://schemas.microsoft.com/office/drawing/2014/main" id="{58707DE0-FC37-553D-80A4-D3E0FDB3C551}"/>
              </a:ext>
            </a:extLst>
          </p:cNvPr>
          <p:cNvPicPr>
            <a:picLocks noChangeAspect="1"/>
          </p:cNvPicPr>
          <p:nvPr/>
        </p:nvPicPr>
        <p:blipFill>
          <a:blip r:embed="rId2"/>
          <a:stretch>
            <a:fillRect/>
          </a:stretch>
        </p:blipFill>
        <p:spPr>
          <a:xfrm>
            <a:off x="9611114" y="284176"/>
            <a:ext cx="2322777" cy="2670279"/>
          </a:xfrm>
          <a:prstGeom prst="rect">
            <a:avLst/>
          </a:prstGeom>
        </p:spPr>
      </p:pic>
    </p:spTree>
    <p:extLst>
      <p:ext uri="{BB962C8B-B14F-4D97-AF65-F5344CB8AC3E}">
        <p14:creationId xmlns:p14="http://schemas.microsoft.com/office/powerpoint/2010/main" val="141165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1F0A-50BB-A1DE-C01E-45E9B3ABC41A}"/>
              </a:ext>
            </a:extLst>
          </p:cNvPr>
          <p:cNvSpPr>
            <a:spLocks noGrp="1"/>
          </p:cNvSpPr>
          <p:nvPr>
            <p:ph type="title"/>
          </p:nvPr>
        </p:nvSpPr>
        <p:spPr>
          <a:xfrm>
            <a:off x="235130" y="284176"/>
            <a:ext cx="11469189" cy="1508760"/>
          </a:xfrm>
        </p:spPr>
        <p:txBody>
          <a:bodyPr/>
          <a:lstStyle/>
          <a:p>
            <a:r>
              <a:rPr lang="en-US" dirty="0"/>
              <a:t>CFR Convictions and Driving Records</a:t>
            </a:r>
          </a:p>
        </p:txBody>
      </p:sp>
      <p:sp>
        <p:nvSpPr>
          <p:cNvPr id="3" name="Content Placeholder 2">
            <a:extLst>
              <a:ext uri="{FF2B5EF4-FFF2-40B4-BE49-F238E27FC236}">
                <a16:creationId xmlns:a16="http://schemas.microsoft.com/office/drawing/2014/main" id="{34767D33-133E-6FAC-EA65-7786B7BB2123}"/>
              </a:ext>
            </a:extLst>
          </p:cNvPr>
          <p:cNvSpPr>
            <a:spLocks noGrp="1"/>
          </p:cNvSpPr>
          <p:nvPr>
            <p:ph idx="1"/>
          </p:nvPr>
        </p:nvSpPr>
        <p:spPr/>
        <p:txBody>
          <a:bodyPr>
            <a:normAutofit fontScale="85000" lnSpcReduction="20000"/>
          </a:bodyPr>
          <a:lstStyle/>
          <a:p>
            <a:r>
              <a:rPr lang="en-US" dirty="0"/>
              <a:t>Convictions for CFR offenses appear on Maryland driving records, but </a:t>
            </a:r>
            <a:r>
              <a:rPr lang="en-US" dirty="0">
                <a:solidFill>
                  <a:schemeClr val="accent1">
                    <a:lumMod val="40000"/>
                    <a:lumOff val="60000"/>
                  </a:schemeClr>
                </a:solidFill>
              </a:rPr>
              <a:t>no points </a:t>
            </a:r>
            <a:r>
              <a:rPr lang="en-US" dirty="0"/>
              <a:t>are assessed.</a:t>
            </a:r>
          </a:p>
          <a:p>
            <a:r>
              <a:rPr lang="en-US" dirty="0"/>
              <a:t>Convictions for CFR offenses </a:t>
            </a:r>
            <a:r>
              <a:rPr lang="en-US" dirty="0">
                <a:solidFill>
                  <a:schemeClr val="accent1">
                    <a:lumMod val="40000"/>
                    <a:lumOff val="60000"/>
                  </a:schemeClr>
                </a:solidFill>
              </a:rPr>
              <a:t>do not appear </a:t>
            </a:r>
            <a:r>
              <a:rPr lang="en-US" dirty="0"/>
              <a:t>on DC or Virginia driving records. </a:t>
            </a:r>
          </a:p>
          <a:p>
            <a:pPr>
              <a:spcBef>
                <a:spcPts val="600"/>
              </a:spcBef>
            </a:pPr>
            <a:r>
              <a:rPr lang="en-US" b="1" dirty="0">
                <a:solidFill>
                  <a:schemeClr val="accent1"/>
                </a:solidFill>
              </a:rPr>
              <a:t>To avoid assessment of points for CFR offenses:</a:t>
            </a:r>
          </a:p>
          <a:p>
            <a:pPr lvl="2">
              <a:spcBef>
                <a:spcPts val="600"/>
              </a:spcBef>
            </a:pPr>
            <a:r>
              <a:rPr lang="en-US" b="1" dirty="0">
                <a:solidFill>
                  <a:schemeClr val="accent1"/>
                </a:solidFill>
              </a:rPr>
              <a:t>Be sure that the original ticket charges a CFR offense, or </a:t>
            </a:r>
          </a:p>
          <a:p>
            <a:pPr lvl="2">
              <a:spcBef>
                <a:spcPts val="600"/>
              </a:spcBef>
              <a:spcAft>
                <a:spcPts val="600"/>
              </a:spcAft>
            </a:pPr>
            <a:r>
              <a:rPr lang="en-US" b="1" dirty="0">
                <a:solidFill>
                  <a:schemeClr val="accent1"/>
                </a:solidFill>
              </a:rPr>
              <a:t>If the original ticket references a Maryland offense because the CFR did not specifically make the conduct unlawful (e.g., operating uninsured), be sure that the plea agreement or Judgment indicate that the plea was to an amended offense under 36 CFR 4.2. </a:t>
            </a:r>
          </a:p>
          <a:p>
            <a:pPr marL="0" indent="0">
              <a:buNone/>
            </a:pPr>
            <a:endParaRPr lang="en-US" dirty="0"/>
          </a:p>
        </p:txBody>
      </p:sp>
      <p:pic>
        <p:nvPicPr>
          <p:cNvPr id="4" name="Picture 3">
            <a:extLst>
              <a:ext uri="{FF2B5EF4-FFF2-40B4-BE49-F238E27FC236}">
                <a16:creationId xmlns:a16="http://schemas.microsoft.com/office/drawing/2014/main" id="{EEFA5753-6954-DDFD-7D6C-BEE320A4600C}"/>
              </a:ext>
            </a:extLst>
          </p:cNvPr>
          <p:cNvPicPr>
            <a:picLocks noChangeAspect="1"/>
          </p:cNvPicPr>
          <p:nvPr/>
        </p:nvPicPr>
        <p:blipFill>
          <a:blip r:embed="rId2"/>
          <a:stretch>
            <a:fillRect/>
          </a:stretch>
        </p:blipFill>
        <p:spPr>
          <a:xfrm>
            <a:off x="9634093" y="1444521"/>
            <a:ext cx="2322777" cy="2670279"/>
          </a:xfrm>
          <a:prstGeom prst="rect">
            <a:avLst/>
          </a:prstGeom>
        </p:spPr>
      </p:pic>
    </p:spTree>
    <p:extLst>
      <p:ext uri="{BB962C8B-B14F-4D97-AF65-F5344CB8AC3E}">
        <p14:creationId xmlns:p14="http://schemas.microsoft.com/office/powerpoint/2010/main" val="80377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2B219-0DB5-4DA3-E10D-C7C70F6BB7E8}"/>
              </a:ext>
            </a:extLst>
          </p:cNvPr>
          <p:cNvSpPr/>
          <p:nvPr/>
        </p:nvSpPr>
        <p:spPr>
          <a:xfrm>
            <a:off x="0" y="0"/>
            <a:ext cx="121920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22B7A0-1D46-CB16-CCF6-117C80351B15}"/>
              </a:ext>
            </a:extLst>
          </p:cNvPr>
          <p:cNvPicPr>
            <a:picLocks noChangeAspect="1"/>
          </p:cNvPicPr>
          <p:nvPr/>
        </p:nvPicPr>
        <p:blipFill>
          <a:blip r:embed="rId2"/>
          <a:stretch>
            <a:fillRect/>
          </a:stretch>
        </p:blipFill>
        <p:spPr>
          <a:xfrm>
            <a:off x="8984640" y="1792936"/>
            <a:ext cx="2322777" cy="2670279"/>
          </a:xfrm>
          <a:prstGeom prst="rect">
            <a:avLst/>
          </a:prstGeom>
        </p:spPr>
      </p:pic>
      <p:sp>
        <p:nvSpPr>
          <p:cNvPr id="2" name="Title 1">
            <a:extLst>
              <a:ext uri="{FF2B5EF4-FFF2-40B4-BE49-F238E27FC236}">
                <a16:creationId xmlns:a16="http://schemas.microsoft.com/office/drawing/2014/main" id="{020A5CFE-F468-CC88-4F7B-7ABC149F94A7}"/>
              </a:ext>
            </a:extLst>
          </p:cNvPr>
          <p:cNvSpPr>
            <a:spLocks noGrp="1"/>
          </p:cNvSpPr>
          <p:nvPr>
            <p:ph type="title"/>
          </p:nvPr>
        </p:nvSpPr>
        <p:spPr/>
        <p:txBody>
          <a:bodyPr/>
          <a:lstStyle/>
          <a:p>
            <a:endParaRPr lang="en-US" dirty="0"/>
          </a:p>
        </p:txBody>
      </p:sp>
      <p:pic>
        <p:nvPicPr>
          <p:cNvPr id="5" name="Content Placeholder 4" descr="Table&#10;&#10;AI-generated content may be incorrect.">
            <a:extLst>
              <a:ext uri="{FF2B5EF4-FFF2-40B4-BE49-F238E27FC236}">
                <a16:creationId xmlns:a16="http://schemas.microsoft.com/office/drawing/2014/main" id="{F32F1091-E774-E2F4-777F-40C0068A76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8002" y="0"/>
            <a:ext cx="5334332" cy="6903253"/>
          </a:xfrm>
        </p:spPr>
      </p:pic>
      <p:pic>
        <p:nvPicPr>
          <p:cNvPr id="3" name="Content Placeholder 4" descr="Table&#10;&#10;AI-generated content may be incorrect.">
            <a:extLst>
              <a:ext uri="{FF2B5EF4-FFF2-40B4-BE49-F238E27FC236}">
                <a16:creationId xmlns:a16="http://schemas.microsoft.com/office/drawing/2014/main" id="{2C21F538-D081-4B00-D660-F8B272F16AEA}"/>
              </a:ext>
            </a:extLst>
          </p:cNvPr>
          <p:cNvPicPr>
            <a:picLocks noChangeAspect="1"/>
          </p:cNvPicPr>
          <p:nvPr/>
        </p:nvPicPr>
        <p:blipFill>
          <a:blip r:embed="rId3">
            <a:extLst>
              <a:ext uri="{28A0092B-C50C-407E-A947-70E740481C1C}">
                <a14:useLocalDpi xmlns:a14="http://schemas.microsoft.com/office/drawing/2010/main" val="0"/>
              </a:ext>
            </a:extLst>
          </a:blip>
          <a:srcRect l="7376" t="19179" r="2857" b="60124"/>
          <a:stretch/>
        </p:blipFill>
        <p:spPr>
          <a:xfrm>
            <a:off x="87091" y="1476375"/>
            <a:ext cx="12027566" cy="3588690"/>
          </a:xfrm>
          <a:prstGeom prst="rect">
            <a:avLst/>
          </a:prstGeom>
        </p:spPr>
      </p:pic>
      <p:sp>
        <p:nvSpPr>
          <p:cNvPr id="4" name="Rectangle 3">
            <a:extLst>
              <a:ext uri="{FF2B5EF4-FFF2-40B4-BE49-F238E27FC236}">
                <a16:creationId xmlns:a16="http://schemas.microsoft.com/office/drawing/2014/main" id="{5E233EBE-EB5C-3A74-2EDA-CB1193E8D2FF}"/>
              </a:ext>
            </a:extLst>
          </p:cNvPr>
          <p:cNvSpPr/>
          <p:nvPr/>
        </p:nvSpPr>
        <p:spPr>
          <a:xfrm>
            <a:off x="5781675" y="2985135"/>
            <a:ext cx="2771775" cy="596265"/>
          </a:xfrm>
          <a:prstGeom prst="rect">
            <a:avLst/>
          </a:prstGeom>
          <a:solidFill>
            <a:srgbClr val="FF0000">
              <a:alpha val="27843"/>
            </a:srgbClr>
          </a:solidFill>
          <a:ln w="57150">
            <a:solidFill>
              <a:srgbClr val="2C2C2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81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4EB703-1FB0-4178-4B83-BD4A02BF77B5}"/>
              </a:ext>
            </a:extLst>
          </p:cNvPr>
          <p:cNvPicPr>
            <a:picLocks noChangeAspect="1"/>
          </p:cNvPicPr>
          <p:nvPr/>
        </p:nvPicPr>
        <p:blipFill>
          <a:blip r:embed="rId2"/>
          <a:stretch>
            <a:fillRect/>
          </a:stretch>
        </p:blipFill>
        <p:spPr>
          <a:xfrm>
            <a:off x="7547018" y="1149532"/>
            <a:ext cx="4644982" cy="5221818"/>
          </a:xfrm>
          <a:prstGeom prst="rect">
            <a:avLst/>
          </a:prstGeom>
        </p:spPr>
      </p:pic>
      <p:sp>
        <p:nvSpPr>
          <p:cNvPr id="2" name="Title 1">
            <a:extLst>
              <a:ext uri="{FF2B5EF4-FFF2-40B4-BE49-F238E27FC236}">
                <a16:creationId xmlns:a16="http://schemas.microsoft.com/office/drawing/2014/main" id="{ABDBB5B0-4AD5-6D59-DFCF-F259652A366E}"/>
              </a:ext>
            </a:extLst>
          </p:cNvPr>
          <p:cNvSpPr>
            <a:spLocks noGrp="1"/>
          </p:cNvSpPr>
          <p:nvPr>
            <p:ph type="title"/>
          </p:nvPr>
        </p:nvSpPr>
        <p:spPr>
          <a:xfrm>
            <a:off x="182880" y="284176"/>
            <a:ext cx="10804119" cy="1508760"/>
          </a:xfrm>
        </p:spPr>
        <p:txBody>
          <a:bodyPr/>
          <a:lstStyle/>
          <a:p>
            <a:pPr algn="ctr"/>
            <a:r>
              <a:rPr lang="en-US" dirty="0"/>
              <a:t>CFR Penalties   </a:t>
            </a:r>
          </a:p>
        </p:txBody>
      </p:sp>
      <p:sp>
        <p:nvSpPr>
          <p:cNvPr id="3" name="Content Placeholder 2">
            <a:extLst>
              <a:ext uri="{FF2B5EF4-FFF2-40B4-BE49-F238E27FC236}">
                <a16:creationId xmlns:a16="http://schemas.microsoft.com/office/drawing/2014/main" id="{A889F277-15BA-D137-0BD5-8779E35782E4}"/>
              </a:ext>
            </a:extLst>
          </p:cNvPr>
          <p:cNvSpPr>
            <a:spLocks noGrp="1"/>
          </p:cNvSpPr>
          <p:nvPr>
            <p:ph idx="1"/>
          </p:nvPr>
        </p:nvSpPr>
        <p:spPr/>
        <p:txBody>
          <a:bodyPr>
            <a:normAutofit fontScale="92500" lnSpcReduction="20000"/>
          </a:bodyPr>
          <a:lstStyle/>
          <a:p>
            <a:endParaRPr lang="en-US" dirty="0"/>
          </a:p>
          <a:p>
            <a:r>
              <a:rPr lang="en-US" dirty="0"/>
              <a:t>All traffic offenses on the Greenbelt Park Police</a:t>
            </a:r>
          </a:p>
          <a:p>
            <a:pPr marL="0" indent="0">
              <a:buNone/>
            </a:pPr>
            <a:r>
              <a:rPr lang="en-US" dirty="0"/>
              <a:t>  dockets carry the same punishment: 6 months </a:t>
            </a:r>
          </a:p>
          <a:p>
            <a:pPr marL="0" indent="0">
              <a:buNone/>
            </a:pPr>
            <a:r>
              <a:rPr lang="en-US" dirty="0"/>
              <a:t>  and $5000 max. </a:t>
            </a:r>
            <a:r>
              <a:rPr lang="en-US" i="1" dirty="0"/>
              <a:t>See</a:t>
            </a:r>
            <a:r>
              <a:rPr lang="en-US" dirty="0"/>
              <a:t> 36 CFR 1.3 (c), referencing </a:t>
            </a:r>
          </a:p>
          <a:p>
            <a:pPr marL="0" indent="0">
              <a:buNone/>
            </a:pPr>
            <a:r>
              <a:rPr lang="en-US" dirty="0"/>
              <a:t>  18 USC 1865. </a:t>
            </a:r>
          </a:p>
          <a:p>
            <a:r>
              <a:rPr lang="en-US" dirty="0">
                <a:solidFill>
                  <a:schemeClr val="accent1">
                    <a:lumMod val="40000"/>
                    <a:lumOff val="60000"/>
                  </a:schemeClr>
                </a:solidFill>
              </a:rPr>
              <a:t>Yes, speeding and DUI carry the same penalty </a:t>
            </a:r>
          </a:p>
          <a:p>
            <a:pPr marL="0" indent="0">
              <a:buNone/>
            </a:pPr>
            <a:r>
              <a:rPr lang="en-US" dirty="0"/>
              <a:t>  on the B/W Parkway, Clara Barton Parkway,</a:t>
            </a:r>
          </a:p>
          <a:p>
            <a:pPr marL="0" indent="0">
              <a:buNone/>
            </a:pPr>
            <a:r>
              <a:rPr lang="en-US" dirty="0"/>
              <a:t>  and Suitland Parkway. </a:t>
            </a:r>
          </a:p>
        </p:txBody>
      </p:sp>
    </p:spTree>
    <p:extLst>
      <p:ext uri="{BB962C8B-B14F-4D97-AF65-F5344CB8AC3E}">
        <p14:creationId xmlns:p14="http://schemas.microsoft.com/office/powerpoint/2010/main" val="13661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8406F-D00C-9DF1-EFF5-D4CC887E5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C4FC9-B6A7-A9F4-5AA3-DEB9D3BD023F}"/>
              </a:ext>
            </a:extLst>
          </p:cNvPr>
          <p:cNvSpPr>
            <a:spLocks noGrp="1"/>
          </p:cNvSpPr>
          <p:nvPr>
            <p:ph type="title"/>
          </p:nvPr>
        </p:nvSpPr>
        <p:spPr/>
        <p:txBody>
          <a:bodyPr/>
          <a:lstStyle/>
          <a:p>
            <a:pPr algn="ctr"/>
            <a:r>
              <a:rPr lang="en-US" dirty="0"/>
              <a:t>Blood Draw Warrants</a:t>
            </a:r>
          </a:p>
        </p:txBody>
      </p:sp>
      <p:sp>
        <p:nvSpPr>
          <p:cNvPr id="3" name="Content Placeholder 2">
            <a:extLst>
              <a:ext uri="{FF2B5EF4-FFF2-40B4-BE49-F238E27FC236}">
                <a16:creationId xmlns:a16="http://schemas.microsoft.com/office/drawing/2014/main" id="{AADC3AAE-7B7B-FF7B-9C74-B30588FBDECF}"/>
              </a:ext>
            </a:extLst>
          </p:cNvPr>
          <p:cNvSpPr>
            <a:spLocks noGrp="1"/>
          </p:cNvSpPr>
          <p:nvPr>
            <p:ph idx="1"/>
          </p:nvPr>
        </p:nvSpPr>
        <p:spPr>
          <a:xfrm>
            <a:off x="1202919" y="1397726"/>
            <a:ext cx="9784080" cy="4820194"/>
          </a:xfrm>
        </p:spPr>
        <p:txBody>
          <a:bodyPr/>
          <a:lstStyle/>
          <a:p>
            <a:pPr marL="0" indent="0">
              <a:buNone/>
            </a:pPr>
            <a:endParaRPr lang="en-US" dirty="0"/>
          </a:p>
          <a:p>
            <a:pPr marL="0" indent="0">
              <a:buNone/>
            </a:pPr>
            <a:r>
              <a:rPr lang="en-US" dirty="0"/>
              <a:t>Blood Draw Warrants are only requested in the District of Maryland in Greenbelt Park Police cases involving accidents with bodily injury or death. </a:t>
            </a:r>
          </a:p>
        </p:txBody>
      </p:sp>
      <p:pic>
        <p:nvPicPr>
          <p:cNvPr id="4" name="Picture 3">
            <a:extLst>
              <a:ext uri="{FF2B5EF4-FFF2-40B4-BE49-F238E27FC236}">
                <a16:creationId xmlns:a16="http://schemas.microsoft.com/office/drawing/2014/main" id="{D4DD594B-075D-6F67-5102-3A138051C1F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6" b="97447" l="0" r="98140">
                        <a14:foregroundMark x1="33488" y1="5106" x2="38605" y2="11489"/>
                        <a14:foregroundMark x1="28372" y1="851" x2="28372" y2="851"/>
                        <a14:foregroundMark x1="7646" y1="76927" x2="7442" y2="78298"/>
                        <a14:foregroundMark x1="2114" y1="75745" x2="2190" y2="76509"/>
                        <a14:foregroundMark x1="1902" y1="73617" x2="2114" y2="75745"/>
                        <a14:foregroundMark x1="1879" y1="73382" x2="1902" y2="73617"/>
                        <a14:foregroundMark x1="41395" y1="34468" x2="33488" y2="35745"/>
                        <a14:foregroundMark x1="37674" y1="32766" x2="25581" y2="41702"/>
                        <a14:foregroundMark x1="27907" y1="44681" x2="29767" y2="48511"/>
                        <a14:foregroundMark x1="37209" y1="40426" x2="38605" y2="46383"/>
                        <a14:foregroundMark x1="41395" y1="39149" x2="43256" y2="48936"/>
                        <a14:foregroundMark x1="31163" y1="42979" x2="32558" y2="46809"/>
                        <a14:foregroundMark x1="58140" y1="38298" x2="56744" y2="45532"/>
                        <a14:foregroundMark x1="60000" y1="37447" x2="66977" y2="45106"/>
                        <a14:foregroundMark x1="55349" y1="34894" x2="49302" y2="49362"/>
                        <a14:foregroundMark x1="46047" y1="51915" x2="46047" y2="51915"/>
                        <a14:foregroundMark x1="33953" y1="97872" x2="38140" y2="97447"/>
                        <a14:foregroundMark x1="59535" y1="97872" x2="66512" y2="97872"/>
                        <a14:foregroundMark x1="85116" y1="96596" x2="86512" y2="36596"/>
                        <a14:foregroundMark x1="92093" y1="96596" x2="92093" y2="96596"/>
                        <a14:foregroundMark x1="96744" y1="57872" x2="96744" y2="57872"/>
                        <a14:foregroundMark x1="90233" y1="45532" x2="90233" y2="45532"/>
                        <a14:foregroundMark x1="77279" y1="51899" x2="77209" y2="52340"/>
                        <a14:foregroundMark x1="77671" y1="49445" x2="77578" y2="50026"/>
                        <a14:foregroundMark x1="78154" y1="46408" x2="78013" y2="47295"/>
                        <a14:foregroundMark x1="80465" y1="31915" x2="78513" y2="44159"/>
                        <a14:foregroundMark x1="87150" y1="19286" x2="86512" y2="16170"/>
                        <a14:foregroundMark x1="87819" y1="22553" x2="87645" y2="21702"/>
                        <a14:foregroundMark x1="89302" y1="29787" x2="87819" y2="22553"/>
                        <a14:foregroundMark x1="80000" y1="30638" x2="80000" y2="29787"/>
                        <a14:foregroundMark x1="86977" y1="15319" x2="86150" y2="9266"/>
                        <a14:foregroundMark x1="77674" y1="47234" x2="77674" y2="47234"/>
                        <a14:foregroundMark x1="78140" y1="45957" x2="78140" y2="47660"/>
                        <a14:foregroundMark x1="86512" y1="2979" x2="86977" y2="6809"/>
                        <a14:foregroundMark x1="86977" y1="18723" x2="87442" y2="21277"/>
                        <a14:foregroundMark x1="87907" y1="20851" x2="87442" y2="22979"/>
                        <a14:foregroundMark x1="97674" y1="75745" x2="98140" y2="77447"/>
                        <a14:backgroundMark x1="86047" y1="851" x2="85581" y2="1702"/>
                        <a14:backgroundMark x1="85116" y1="1277" x2="84774" y2="3155"/>
                        <a14:backgroundMark x1="84136" y1="7096" x2="84651" y2="8511"/>
                        <a14:backgroundMark x1="85097" y1="6999" x2="85581" y2="9362"/>
                        <a14:backgroundMark x1="84186" y1="2553" x2="84319" y2="3201"/>
                        <a14:backgroundMark x1="99070" y1="65106" x2="99535" y2="69362"/>
                        <a14:backgroundMark x1="76279" y1="63830" x2="76744" y2="60426"/>
                        <a14:backgroundMark x1="76634" y1="45957" x2="76279" y2="39149"/>
                        <a14:backgroundMark x1="77209" y1="57021" x2="76722" y2="47660"/>
                        <a14:backgroundMark x1="10233" y1="73191" x2="15349" y2="71064"/>
                        <a14:backgroundMark x1="6047" y1="73617" x2="6047" y2="73617"/>
                        <a14:backgroundMark x1="5116" y1="76170" x2="8372" y2="75319"/>
                        <a14:backgroundMark x1="7442" y1="74468" x2="8837" y2="71915"/>
                        <a14:backgroundMark x1="9302" y1="71064" x2="7442" y2="75319"/>
                        <a14:backgroundMark x1="2791" y1="75745" x2="2791" y2="75745"/>
                        <a14:backgroundMark x1="2791" y1="75745" x2="7907" y2="76596"/>
                        <a14:backgroundMark x1="8837" y1="71489" x2="10698" y2="70213"/>
                        <a14:backgroundMark x1="7442" y1="71915" x2="8837" y2="70638"/>
                        <a14:backgroundMark x1="77581" y1="47660" x2="77209" y2="49362"/>
                        <a14:backgroundMark x1="76279" y1="45106" x2="76744" y2="45957"/>
                        <a14:backgroundMark x1="76744" y1="50213" x2="77209" y2="51915"/>
                      </a14:backgroundRemoval>
                    </a14:imgEffect>
                  </a14:imgLayer>
                </a14:imgProps>
              </a:ext>
            </a:extLst>
          </a:blip>
          <a:stretch>
            <a:fillRect/>
          </a:stretch>
        </p:blipFill>
        <p:spPr>
          <a:xfrm>
            <a:off x="4540286" y="3807823"/>
            <a:ext cx="2536572" cy="2772533"/>
          </a:xfrm>
          <a:prstGeom prst="rect">
            <a:avLst/>
          </a:prstGeom>
        </p:spPr>
      </p:pic>
      <p:pic>
        <p:nvPicPr>
          <p:cNvPr id="6" name="Picture 5">
            <a:extLst>
              <a:ext uri="{FF2B5EF4-FFF2-40B4-BE49-F238E27FC236}">
                <a16:creationId xmlns:a16="http://schemas.microsoft.com/office/drawing/2014/main" id="{78185769-7AEF-5950-9220-F040249B2F20}"/>
              </a:ext>
            </a:extLst>
          </p:cNvPr>
          <p:cNvPicPr>
            <a:picLocks noChangeAspect="1"/>
          </p:cNvPicPr>
          <p:nvPr/>
        </p:nvPicPr>
        <p:blipFill>
          <a:blip r:embed="rId4"/>
          <a:stretch>
            <a:fillRect/>
          </a:stretch>
        </p:blipFill>
        <p:spPr>
          <a:xfrm>
            <a:off x="9825610" y="284176"/>
            <a:ext cx="2322777" cy="2670279"/>
          </a:xfrm>
          <a:prstGeom prst="rect">
            <a:avLst/>
          </a:prstGeom>
        </p:spPr>
      </p:pic>
    </p:spTree>
    <p:extLst>
      <p:ext uri="{BB962C8B-B14F-4D97-AF65-F5344CB8AC3E}">
        <p14:creationId xmlns:p14="http://schemas.microsoft.com/office/powerpoint/2010/main" val="3457961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55BE569-5E86-0B56-AB6C-EFEA40DDD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21134-F438-7DC9-2BB1-2A65650646CC}"/>
              </a:ext>
            </a:extLst>
          </p:cNvPr>
          <p:cNvSpPr>
            <a:spLocks noGrp="1"/>
          </p:cNvSpPr>
          <p:nvPr>
            <p:ph type="title"/>
          </p:nvPr>
        </p:nvSpPr>
        <p:spPr>
          <a:xfrm>
            <a:off x="1202919" y="284176"/>
            <a:ext cx="9784080" cy="1508760"/>
          </a:xfrm>
        </p:spPr>
        <p:txBody>
          <a:bodyPr>
            <a:normAutofit/>
          </a:bodyPr>
          <a:lstStyle/>
          <a:p>
            <a:pPr algn="ctr"/>
            <a:r>
              <a:rPr lang="en-US" dirty="0"/>
              <a:t>BWC</a:t>
            </a:r>
          </a:p>
        </p:txBody>
      </p:sp>
      <p:sp>
        <p:nvSpPr>
          <p:cNvPr id="3" name="Content Placeholder 2">
            <a:extLst>
              <a:ext uri="{FF2B5EF4-FFF2-40B4-BE49-F238E27FC236}">
                <a16:creationId xmlns:a16="http://schemas.microsoft.com/office/drawing/2014/main" id="{344FA465-CEC2-0770-4459-4BA06D5829DD}"/>
              </a:ext>
            </a:extLst>
          </p:cNvPr>
          <p:cNvSpPr>
            <a:spLocks noGrp="1"/>
          </p:cNvSpPr>
          <p:nvPr>
            <p:ph idx="1"/>
          </p:nvPr>
        </p:nvSpPr>
        <p:spPr>
          <a:xfrm>
            <a:off x="1202920" y="2011680"/>
            <a:ext cx="6055611" cy="4206240"/>
          </a:xfrm>
        </p:spPr>
        <p:txBody>
          <a:bodyPr>
            <a:normAutofit/>
          </a:bodyPr>
          <a:lstStyle/>
          <a:p>
            <a:r>
              <a:rPr lang="en-US" sz="2800" dirty="0">
                <a:latin typeface="+mj-lt"/>
              </a:rPr>
              <a:t>Military Police do not use BWC.</a:t>
            </a:r>
          </a:p>
          <a:p>
            <a:r>
              <a:rPr lang="en-US" sz="2800" dirty="0">
                <a:latin typeface="+mj-lt"/>
              </a:rPr>
              <a:t>Since Fall 2022, a</a:t>
            </a:r>
            <a:r>
              <a:rPr lang="en-US" sz="2800" b="0" i="0" dirty="0">
                <a:effectLst/>
                <a:latin typeface="+mj-lt"/>
              </a:rPr>
              <a:t>ll National Park Service law enforcement officers wear body-worn cameras in the performance of their duties, subject to the guidelines set forth in </a:t>
            </a:r>
            <a:r>
              <a:rPr lang="en-US" sz="2800" b="0" i="0" u="sng" dirty="0">
                <a:effectLst/>
                <a:latin typeface="+mj-lt"/>
                <a:hlinkClick r:id="rId2">
                  <a:extLst>
                    <a:ext uri="{A12FA001-AC4F-418D-AE19-62706E023703}">
                      <ahyp:hlinkClr xmlns:ahyp="http://schemas.microsoft.com/office/drawing/2018/hyperlinkcolor" val="tx"/>
                    </a:ext>
                  </a:extLst>
                </a:hlinkClick>
              </a:rPr>
              <a:t>Reference Manual 9 Chapter 44 Law Enforcement Recording Devices</a:t>
            </a:r>
            <a:r>
              <a:rPr lang="en-US" sz="2800" u="sng" dirty="0">
                <a:latin typeface="+mj-lt"/>
              </a:rPr>
              <a:t>, </a:t>
            </a:r>
            <a:r>
              <a:rPr lang="en-US" sz="2800" b="0" i="0" dirty="0">
                <a:effectLst/>
                <a:latin typeface="+mj-lt"/>
              </a:rPr>
              <a:t>and USPP </a:t>
            </a:r>
            <a:r>
              <a:rPr lang="en-US" sz="2800" b="0" i="0" u="sng" dirty="0">
                <a:effectLst/>
                <a:latin typeface="+mj-lt"/>
                <a:hlinkClick r:id="rId3">
                  <a:extLst>
                    <a:ext uri="{A12FA001-AC4F-418D-AE19-62706E023703}">
                      <ahyp:hlinkClr xmlns:ahyp="http://schemas.microsoft.com/office/drawing/2018/hyperlinkcolor" val="tx"/>
                    </a:ext>
                  </a:extLst>
                </a:hlinkClick>
              </a:rPr>
              <a:t>General Order 80.00 Body-Worn Camera Program</a:t>
            </a:r>
            <a:endParaRPr lang="en-US" sz="2800" dirty="0">
              <a:latin typeface="+mj-lt"/>
            </a:endParaRPr>
          </a:p>
        </p:txBody>
      </p:sp>
      <p:pic>
        <p:nvPicPr>
          <p:cNvPr id="4" name="Picture 3">
            <a:extLst>
              <a:ext uri="{FF2B5EF4-FFF2-40B4-BE49-F238E27FC236}">
                <a16:creationId xmlns:a16="http://schemas.microsoft.com/office/drawing/2014/main" id="{E5644345-A456-74D0-824F-F40D502694BA}"/>
              </a:ext>
            </a:extLst>
          </p:cNvPr>
          <p:cNvPicPr>
            <a:picLocks noChangeAspect="1"/>
          </p:cNvPicPr>
          <p:nvPr/>
        </p:nvPicPr>
        <p:blipFill>
          <a:blip r:embed="rId4"/>
          <a:stretch>
            <a:fillRect/>
          </a:stretch>
        </p:blipFill>
        <p:spPr>
          <a:xfrm>
            <a:off x="7258531" y="2416629"/>
            <a:ext cx="4582277" cy="3540033"/>
          </a:xfrm>
          <a:prstGeom prst="rect">
            <a:avLst/>
          </a:prstGeom>
        </p:spPr>
      </p:pic>
      <p:pic>
        <p:nvPicPr>
          <p:cNvPr id="5" name="Picture 4">
            <a:extLst>
              <a:ext uri="{FF2B5EF4-FFF2-40B4-BE49-F238E27FC236}">
                <a16:creationId xmlns:a16="http://schemas.microsoft.com/office/drawing/2014/main" id="{E6E3B8C1-5C9A-CF4E-150A-8BA18DECF680}"/>
              </a:ext>
            </a:extLst>
          </p:cNvPr>
          <p:cNvPicPr>
            <a:picLocks noChangeAspect="1"/>
          </p:cNvPicPr>
          <p:nvPr/>
        </p:nvPicPr>
        <p:blipFill>
          <a:blip r:embed="rId5"/>
          <a:stretch>
            <a:fillRect/>
          </a:stretch>
        </p:blipFill>
        <p:spPr>
          <a:xfrm>
            <a:off x="-427525" y="284175"/>
            <a:ext cx="1890566" cy="1773283"/>
          </a:xfrm>
          <a:prstGeom prst="rect">
            <a:avLst/>
          </a:prstGeom>
        </p:spPr>
      </p:pic>
    </p:spTree>
    <p:extLst>
      <p:ext uri="{BB962C8B-B14F-4D97-AF65-F5344CB8AC3E}">
        <p14:creationId xmlns:p14="http://schemas.microsoft.com/office/powerpoint/2010/main" val="348588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7DD8-D3EA-6541-1494-9588208522EA}"/>
              </a:ext>
            </a:extLst>
          </p:cNvPr>
          <p:cNvSpPr>
            <a:spLocks noGrp="1"/>
          </p:cNvSpPr>
          <p:nvPr>
            <p:ph type="title"/>
          </p:nvPr>
        </p:nvSpPr>
        <p:spPr/>
        <p:txBody>
          <a:bodyPr/>
          <a:lstStyle/>
          <a:p>
            <a:pPr algn="ctr"/>
            <a:r>
              <a:rPr lang="en-US" dirty="0"/>
              <a:t>Sufficiency of Evidence</a:t>
            </a:r>
          </a:p>
        </p:txBody>
      </p:sp>
      <p:sp>
        <p:nvSpPr>
          <p:cNvPr id="3" name="Content Placeholder 2">
            <a:extLst>
              <a:ext uri="{FF2B5EF4-FFF2-40B4-BE49-F238E27FC236}">
                <a16:creationId xmlns:a16="http://schemas.microsoft.com/office/drawing/2014/main" id="{2A457122-E1EF-21A0-2F85-5F815A3081AD}"/>
              </a:ext>
            </a:extLst>
          </p:cNvPr>
          <p:cNvSpPr>
            <a:spLocks noGrp="1"/>
          </p:cNvSpPr>
          <p:nvPr>
            <p:ph idx="1"/>
          </p:nvPr>
        </p:nvSpPr>
        <p:spPr>
          <a:xfrm>
            <a:off x="1217118" y="1966556"/>
            <a:ext cx="9784080" cy="4757801"/>
          </a:xfrm>
        </p:spPr>
        <p:txBody>
          <a:bodyPr>
            <a:normAutofit fontScale="85000" lnSpcReduction="20000"/>
          </a:bodyPr>
          <a:lstStyle/>
          <a:p>
            <a:pPr marL="0" indent="0">
              <a:spcBef>
                <a:spcPts val="600"/>
              </a:spcBef>
              <a:spcAft>
                <a:spcPts val="0"/>
              </a:spcAft>
              <a:buNone/>
            </a:pPr>
            <a:r>
              <a:rPr lang="en-US" b="0" i="1" dirty="0">
                <a:solidFill>
                  <a:schemeClr val="accent1">
                    <a:lumMod val="40000"/>
                    <a:lumOff val="60000"/>
                  </a:schemeClr>
                </a:solidFill>
                <a:effectLst/>
              </a:rPr>
              <a:t>United States v. Nestor</a:t>
            </a:r>
            <a:r>
              <a:rPr lang="en-US" b="0" i="0" dirty="0">
                <a:solidFill>
                  <a:schemeClr val="accent1">
                    <a:lumMod val="40000"/>
                    <a:lumOff val="60000"/>
                  </a:schemeClr>
                </a:solidFill>
                <a:effectLst/>
              </a:rPr>
              <a:t>, 474 F.Supp.2d 174 (</a:t>
            </a:r>
            <a:r>
              <a:rPr lang="en-US" b="0" i="0" dirty="0" err="1">
                <a:solidFill>
                  <a:schemeClr val="accent1">
                    <a:lumMod val="40000"/>
                    <a:lumOff val="60000"/>
                  </a:schemeClr>
                </a:solidFill>
                <a:effectLst/>
              </a:rPr>
              <a:t>DMe</a:t>
            </a:r>
            <a:r>
              <a:rPr lang="en-US" b="0" i="0" dirty="0">
                <a:solidFill>
                  <a:schemeClr val="accent1">
                    <a:lumMod val="40000"/>
                    <a:lumOff val="60000"/>
                  </a:schemeClr>
                </a:solidFill>
                <a:effectLst/>
              </a:rPr>
              <a:t>. 2007) (</a:t>
            </a:r>
            <a:r>
              <a:rPr lang="en-US" b="0" i="0" dirty="0">
                <a:effectLst/>
              </a:rPr>
              <a:t>BAC of .10 was subject to error rate such that credible evidence established only that motorist had a blood alcohol level greater than 0.05% and less than 0.08% at the time of operation; this BAC was insufficient to prove beyond a reasonable doubt that the motorist operated a motor vehicle at a time when his consumption of alcohol rendered him incapable of safely doing so; there was no evidence of unsafe operation, no evidence of extreme intoxication, and no expert testimony regarding the significance of blood test results vis-à-vis an ability to safely operate as distinct from being influenced to some degree by alcohol. </a:t>
            </a:r>
            <a:endParaRPr lang="en-US" dirty="0"/>
          </a:p>
        </p:txBody>
      </p:sp>
      <p:pic>
        <p:nvPicPr>
          <p:cNvPr id="5" name="Picture 4">
            <a:extLst>
              <a:ext uri="{FF2B5EF4-FFF2-40B4-BE49-F238E27FC236}">
                <a16:creationId xmlns:a16="http://schemas.microsoft.com/office/drawing/2014/main" id="{01E946C8-5D22-0142-734B-34E39C39EFBC}"/>
              </a:ext>
            </a:extLst>
          </p:cNvPr>
          <p:cNvPicPr>
            <a:picLocks noChangeAspect="1"/>
          </p:cNvPicPr>
          <p:nvPr/>
        </p:nvPicPr>
        <p:blipFill>
          <a:blip r:embed="rId2"/>
          <a:stretch>
            <a:fillRect/>
          </a:stretch>
        </p:blipFill>
        <p:spPr>
          <a:xfrm>
            <a:off x="9869223" y="457796"/>
            <a:ext cx="2322777" cy="2670279"/>
          </a:xfrm>
          <a:prstGeom prst="rect">
            <a:avLst/>
          </a:prstGeom>
        </p:spPr>
      </p:pic>
    </p:spTree>
    <p:extLst>
      <p:ext uri="{BB962C8B-B14F-4D97-AF65-F5344CB8AC3E}">
        <p14:creationId xmlns:p14="http://schemas.microsoft.com/office/powerpoint/2010/main" val="106317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0BA1-A7ED-CBC5-7FDD-6579D8B5F9A9}"/>
              </a:ext>
            </a:extLst>
          </p:cNvPr>
          <p:cNvSpPr>
            <a:spLocks noGrp="1"/>
          </p:cNvSpPr>
          <p:nvPr>
            <p:ph type="title"/>
          </p:nvPr>
        </p:nvSpPr>
        <p:spPr/>
        <p:txBody>
          <a:bodyPr/>
          <a:lstStyle/>
          <a:p>
            <a:pPr algn="ctr"/>
            <a:r>
              <a:rPr lang="en-US" dirty="0"/>
              <a:t>Classification of Offenses</a:t>
            </a:r>
            <a:br>
              <a:rPr lang="en-US" dirty="0"/>
            </a:br>
            <a:r>
              <a:rPr lang="en-US" sz="3600" dirty="0"/>
              <a:t>18 USC §3559(a)</a:t>
            </a:r>
            <a:endParaRPr lang="en-US" dirty="0"/>
          </a:p>
        </p:txBody>
      </p:sp>
      <p:sp>
        <p:nvSpPr>
          <p:cNvPr id="3" name="Content Placeholder 2">
            <a:extLst>
              <a:ext uri="{FF2B5EF4-FFF2-40B4-BE49-F238E27FC236}">
                <a16:creationId xmlns:a16="http://schemas.microsoft.com/office/drawing/2014/main" id="{0D88F631-C290-FF64-4B0D-22D5D2DDA9A9}"/>
              </a:ext>
            </a:extLst>
          </p:cNvPr>
          <p:cNvSpPr>
            <a:spLocks noGrp="1"/>
          </p:cNvSpPr>
          <p:nvPr>
            <p:ph idx="1"/>
          </p:nvPr>
        </p:nvSpPr>
        <p:spPr>
          <a:xfrm>
            <a:off x="1202919" y="2011680"/>
            <a:ext cx="9784080" cy="4562144"/>
          </a:xfrm>
        </p:spPr>
        <p:txBody>
          <a:bodyPr>
            <a:normAutofit fontScale="55000" lnSpcReduction="20000"/>
          </a:bodyPr>
          <a:lstStyle/>
          <a:p>
            <a:r>
              <a:rPr lang="en-US" sz="5100" b="1" dirty="0">
                <a:solidFill>
                  <a:schemeClr val="accent1">
                    <a:lumMod val="40000"/>
                    <a:lumOff val="60000"/>
                  </a:schemeClr>
                </a:solidFill>
              </a:rPr>
              <a:t>Class A misdemeanors </a:t>
            </a:r>
            <a:r>
              <a:rPr lang="en-US" sz="5100" dirty="0"/>
              <a:t>— 18 USC </a:t>
            </a:r>
            <a:r>
              <a:rPr lang="en-US" sz="5400" dirty="0"/>
              <a:t>§ </a:t>
            </a:r>
            <a:r>
              <a:rPr lang="en-US" sz="5100" dirty="0"/>
              <a:t>3559 (a)(6) - maximum penalty is 1 year of incarceration and $100,000 fine</a:t>
            </a:r>
          </a:p>
          <a:p>
            <a:r>
              <a:rPr lang="en-US" sz="5100" b="1" dirty="0">
                <a:solidFill>
                  <a:schemeClr val="accent1">
                    <a:lumMod val="40000"/>
                    <a:lumOff val="60000"/>
                  </a:schemeClr>
                </a:solidFill>
              </a:rPr>
              <a:t>Petty offenses </a:t>
            </a:r>
            <a:r>
              <a:rPr lang="en-US" sz="5100" dirty="0"/>
              <a:t>— defined in 18 USC §19 as Class B misdemeanors, Class C misdemeanors and infractions</a:t>
            </a:r>
          </a:p>
          <a:p>
            <a:pPr marL="0" indent="0">
              <a:buNone/>
            </a:pPr>
            <a:endParaRPr lang="en-US" sz="1400" dirty="0"/>
          </a:p>
          <a:p>
            <a:pPr lvl="3"/>
            <a:r>
              <a:rPr lang="en-US" sz="4600" b="1" dirty="0"/>
              <a:t>Class B misdemeanors </a:t>
            </a:r>
            <a:r>
              <a:rPr lang="en-US" sz="4600" dirty="0"/>
              <a:t>— 18 USC 3559(a)(7) - max penalty is more than 30 days but fewer than 6 months with a max fine of $5000</a:t>
            </a:r>
          </a:p>
          <a:p>
            <a:pPr lvl="3"/>
            <a:endParaRPr lang="en-US" sz="4600" dirty="0"/>
          </a:p>
          <a:p>
            <a:pPr lvl="3"/>
            <a:r>
              <a:rPr lang="en-US" sz="4600" b="1" dirty="0"/>
              <a:t>Class C misdemeanors </a:t>
            </a:r>
            <a:r>
              <a:rPr lang="en-US" sz="4600" dirty="0"/>
              <a:t>— 18 USC 3559(a)(8) - max penalty </a:t>
            </a:r>
            <a:r>
              <a:rPr lang="en-US" sz="4600" dirty="0" err="1"/>
              <a:t>penalty</a:t>
            </a:r>
            <a:r>
              <a:rPr lang="en-US" sz="4600" dirty="0"/>
              <a:t> is more than 5 days but fewer than 30 days with a max fine of $5000 </a:t>
            </a:r>
          </a:p>
          <a:p>
            <a:pPr lvl="3"/>
            <a:endParaRPr lang="en-US" sz="4600" dirty="0"/>
          </a:p>
          <a:p>
            <a:pPr lvl="3"/>
            <a:r>
              <a:rPr lang="en-US" sz="4600" dirty="0"/>
              <a:t> </a:t>
            </a:r>
            <a:r>
              <a:rPr lang="en-US" sz="4600" b="1" dirty="0"/>
              <a:t>Infractions</a:t>
            </a:r>
            <a:r>
              <a:rPr lang="en-US" sz="4600" dirty="0"/>
              <a:t> — 18 USC 3559(a)(9) - max penalty is 5 days or fewer  with a max fine of $5000</a:t>
            </a:r>
          </a:p>
          <a:p>
            <a:endParaRPr lang="en-US" dirty="0"/>
          </a:p>
        </p:txBody>
      </p:sp>
      <p:pic>
        <p:nvPicPr>
          <p:cNvPr id="4" name="Picture 3">
            <a:extLst>
              <a:ext uri="{FF2B5EF4-FFF2-40B4-BE49-F238E27FC236}">
                <a16:creationId xmlns:a16="http://schemas.microsoft.com/office/drawing/2014/main" id="{43B614FC-8AC6-162C-4A44-21B3CDB2BB25}"/>
              </a:ext>
            </a:extLst>
          </p:cNvPr>
          <p:cNvPicPr>
            <a:picLocks noChangeAspect="1"/>
          </p:cNvPicPr>
          <p:nvPr/>
        </p:nvPicPr>
        <p:blipFill>
          <a:blip r:embed="rId2"/>
          <a:stretch>
            <a:fillRect/>
          </a:stretch>
        </p:blipFill>
        <p:spPr>
          <a:xfrm>
            <a:off x="8984010" y="45720"/>
            <a:ext cx="3207990" cy="2481942"/>
          </a:xfrm>
          <a:prstGeom prst="rect">
            <a:avLst/>
          </a:prstGeom>
        </p:spPr>
      </p:pic>
    </p:spTree>
    <p:extLst>
      <p:ext uri="{BB962C8B-B14F-4D97-AF65-F5344CB8AC3E}">
        <p14:creationId xmlns:p14="http://schemas.microsoft.com/office/powerpoint/2010/main" val="266300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C611-347F-F47A-01F9-FBE385350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B0F04-C575-6A88-A9A0-84D670373512}"/>
              </a:ext>
            </a:extLst>
          </p:cNvPr>
          <p:cNvSpPr>
            <a:spLocks noGrp="1"/>
          </p:cNvSpPr>
          <p:nvPr>
            <p:ph type="title"/>
          </p:nvPr>
        </p:nvSpPr>
        <p:spPr>
          <a:xfrm>
            <a:off x="112542" y="284176"/>
            <a:ext cx="12079458" cy="1508760"/>
          </a:xfrm>
        </p:spPr>
        <p:txBody>
          <a:bodyPr>
            <a:normAutofit/>
          </a:bodyPr>
          <a:lstStyle/>
          <a:p>
            <a:pPr algn="ctr"/>
            <a:r>
              <a:rPr lang="en-US" dirty="0"/>
              <a:t>Right to a Jury Trial and District Judge</a:t>
            </a:r>
            <a:br>
              <a:rPr lang="en-US" dirty="0"/>
            </a:br>
            <a:r>
              <a:rPr lang="en-US" sz="4000" dirty="0"/>
              <a:t>18 USC §3401(b)</a:t>
            </a:r>
            <a:endParaRPr lang="en-US" dirty="0"/>
          </a:p>
        </p:txBody>
      </p:sp>
      <p:sp>
        <p:nvSpPr>
          <p:cNvPr id="3" name="Content Placeholder 2">
            <a:extLst>
              <a:ext uri="{FF2B5EF4-FFF2-40B4-BE49-F238E27FC236}">
                <a16:creationId xmlns:a16="http://schemas.microsoft.com/office/drawing/2014/main" id="{8B858995-5C51-CC26-B784-9AB8A6D8C95D}"/>
              </a:ext>
            </a:extLst>
          </p:cNvPr>
          <p:cNvSpPr>
            <a:spLocks noGrp="1"/>
          </p:cNvSpPr>
          <p:nvPr>
            <p:ph idx="1"/>
          </p:nvPr>
        </p:nvSpPr>
        <p:spPr>
          <a:xfrm>
            <a:off x="1202919" y="2220685"/>
            <a:ext cx="9784080" cy="4075611"/>
          </a:xfrm>
        </p:spPr>
        <p:txBody>
          <a:bodyPr>
            <a:normAutofit fontScale="92500" lnSpcReduction="10000"/>
          </a:bodyPr>
          <a:lstStyle/>
          <a:p>
            <a:pPr>
              <a:spcBef>
                <a:spcPts val="600"/>
              </a:spcBef>
            </a:pPr>
            <a:r>
              <a:rPr lang="en-US" sz="3200" kern="100" dirty="0">
                <a:effectLst/>
                <a:latin typeface="+mj-lt"/>
                <a:ea typeface="Aptos" panose="020B0004020202020204" pitchFamily="34" charset="0"/>
                <a:cs typeface="Times New Roman" panose="02020603050405020304" pitchFamily="18" charset="0"/>
              </a:rPr>
              <a:t>Under 18 U.S.C. §3401(b), </a:t>
            </a:r>
            <a:r>
              <a:rPr lang="en-US" sz="32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Class A misdemeanor cases </a:t>
            </a:r>
            <a:r>
              <a:rPr lang="en-US" sz="3200" kern="100" dirty="0">
                <a:effectLst/>
                <a:latin typeface="+mj-lt"/>
                <a:ea typeface="Aptos" panose="020B0004020202020204" pitchFamily="34" charset="0"/>
                <a:cs typeface="Times New Roman" panose="02020603050405020304" pitchFamily="18" charset="0"/>
              </a:rPr>
              <a:t>can be tried with or without a jury before a Magistrate or District Judge. Clients have </a:t>
            </a:r>
            <a:r>
              <a:rPr lang="en-US" sz="32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4 trial options</a:t>
            </a:r>
            <a:r>
              <a:rPr lang="en-US" sz="3200" kern="100" dirty="0">
                <a:effectLst/>
                <a:latin typeface="+mj-lt"/>
                <a:ea typeface="Aptos" panose="020B0004020202020204" pitchFamily="34" charset="0"/>
                <a:cs typeface="Times New Roman" panose="02020603050405020304" pitchFamily="18" charset="0"/>
              </a:rPr>
              <a:t>. </a:t>
            </a:r>
          </a:p>
          <a:p>
            <a:pPr>
              <a:spcBef>
                <a:spcPts val="600"/>
              </a:spcBef>
            </a:pPr>
            <a:r>
              <a:rPr lang="en-US" sz="3200" kern="100" dirty="0">
                <a:effectLst/>
                <a:latin typeface="+mj-lt"/>
                <a:ea typeface="Aptos" panose="020B0004020202020204" pitchFamily="34" charset="0"/>
                <a:cs typeface="Times New Roman" panose="02020603050405020304" pitchFamily="18" charset="0"/>
              </a:rPr>
              <a:t>A defendant charged with a Class A misdemeanor </a:t>
            </a:r>
            <a:r>
              <a:rPr lang="en-US" sz="32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must consent in writing or on the record to proceeding before a Magistrate Judge.</a:t>
            </a:r>
          </a:p>
          <a:p>
            <a:r>
              <a:rPr lang="en-US" sz="3200" kern="100" dirty="0">
                <a:effectLst/>
                <a:latin typeface="+mj-lt"/>
                <a:ea typeface="Aptos" panose="020B0004020202020204" pitchFamily="34" charset="0"/>
                <a:cs typeface="Times New Roman" panose="02020603050405020304" pitchFamily="18" charset="0"/>
              </a:rPr>
              <a:t>Petty offenses do not trigger the right to a jury trial or a District Judge. </a:t>
            </a:r>
            <a:r>
              <a:rPr lang="en-US" sz="3200"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The only trial option for a petty offense (charge carrying 6 months or less) is a bench trial before a Magistrate Judge.</a:t>
            </a:r>
          </a:p>
        </p:txBody>
      </p:sp>
      <p:pic>
        <p:nvPicPr>
          <p:cNvPr id="6" name="Picture 5">
            <a:extLst>
              <a:ext uri="{FF2B5EF4-FFF2-40B4-BE49-F238E27FC236}">
                <a16:creationId xmlns:a16="http://schemas.microsoft.com/office/drawing/2014/main" id="{0EA93270-9A0E-C1F4-BAF4-C8E8E591B8E7}"/>
              </a:ext>
            </a:extLst>
          </p:cNvPr>
          <p:cNvPicPr>
            <a:picLocks noChangeAspect="1"/>
          </p:cNvPicPr>
          <p:nvPr/>
        </p:nvPicPr>
        <p:blipFill>
          <a:blip r:embed="rId2"/>
          <a:stretch>
            <a:fillRect/>
          </a:stretch>
        </p:blipFill>
        <p:spPr>
          <a:xfrm>
            <a:off x="9994222" y="2220685"/>
            <a:ext cx="1985554" cy="1903314"/>
          </a:xfrm>
          <a:prstGeom prst="rect">
            <a:avLst/>
          </a:prstGeom>
        </p:spPr>
      </p:pic>
    </p:spTree>
    <p:extLst>
      <p:ext uri="{BB962C8B-B14F-4D97-AF65-F5344CB8AC3E}">
        <p14:creationId xmlns:p14="http://schemas.microsoft.com/office/powerpoint/2010/main" val="215269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5EB4-1A97-3967-BD40-9C31547BEA22}"/>
              </a:ext>
            </a:extLst>
          </p:cNvPr>
          <p:cNvSpPr>
            <a:spLocks noGrp="1"/>
          </p:cNvSpPr>
          <p:nvPr>
            <p:ph type="title"/>
          </p:nvPr>
        </p:nvSpPr>
        <p:spPr/>
        <p:txBody>
          <a:bodyPr>
            <a:normAutofit/>
          </a:bodyPr>
          <a:lstStyle/>
          <a:p>
            <a:pPr algn="ctr"/>
            <a:r>
              <a:rPr lang="en-US" sz="4800" dirty="0"/>
              <a:t>Federal Magistrate Judge Authority</a:t>
            </a:r>
            <a:br>
              <a:rPr lang="en-US" sz="4800" dirty="0"/>
            </a:br>
            <a:r>
              <a:rPr lang="en-US" sz="3200" dirty="0"/>
              <a:t>18 USC § 3401(a) and 28 USC § 636(a)(3)-(5)</a:t>
            </a:r>
            <a:endParaRPr lang="en-US" sz="4800" dirty="0"/>
          </a:p>
        </p:txBody>
      </p:sp>
      <p:sp>
        <p:nvSpPr>
          <p:cNvPr id="3" name="Content Placeholder 2">
            <a:extLst>
              <a:ext uri="{FF2B5EF4-FFF2-40B4-BE49-F238E27FC236}">
                <a16:creationId xmlns:a16="http://schemas.microsoft.com/office/drawing/2014/main" id="{62B106DD-32BA-7BBC-25D3-8C95930B4592}"/>
              </a:ext>
            </a:extLst>
          </p:cNvPr>
          <p:cNvSpPr>
            <a:spLocks noGrp="1"/>
          </p:cNvSpPr>
          <p:nvPr>
            <p:ph idx="1"/>
          </p:nvPr>
        </p:nvSpPr>
        <p:spPr>
          <a:xfrm>
            <a:off x="1202919" y="2793132"/>
            <a:ext cx="9784080" cy="1933612"/>
          </a:xfrm>
        </p:spPr>
        <p:txBody>
          <a:bodyPr>
            <a:normAutofit/>
          </a:bodyPr>
          <a:lstStyle/>
          <a:p>
            <a:pPr marL="0" indent="0">
              <a:buNone/>
            </a:pPr>
            <a:r>
              <a:rPr lang="en-US" sz="3200" kern="100" dirty="0">
                <a:effectLst/>
                <a:latin typeface="+mj-lt"/>
                <a:ea typeface="Aptos" panose="020B0004020202020204" pitchFamily="34" charset="0"/>
                <a:cs typeface="Times New Roman" panose="02020603050405020304" pitchFamily="18" charset="0"/>
              </a:rPr>
              <a:t>Under 18 USC § 3401(a) and 28 USC § 636(a)(3)-(5),  Magistrate Judges are authorized to try and dispose of any misdemeanor in federal court.</a:t>
            </a:r>
          </a:p>
        </p:txBody>
      </p:sp>
      <p:pic>
        <p:nvPicPr>
          <p:cNvPr id="4" name="Picture 3">
            <a:extLst>
              <a:ext uri="{FF2B5EF4-FFF2-40B4-BE49-F238E27FC236}">
                <a16:creationId xmlns:a16="http://schemas.microsoft.com/office/drawing/2014/main" id="{DCF17E30-7025-59AB-B6D3-0293106FAF4D}"/>
              </a:ext>
            </a:extLst>
          </p:cNvPr>
          <p:cNvPicPr>
            <a:picLocks noChangeAspect="1"/>
          </p:cNvPicPr>
          <p:nvPr/>
        </p:nvPicPr>
        <p:blipFill>
          <a:blip r:embed="rId2"/>
          <a:stretch>
            <a:fillRect/>
          </a:stretch>
        </p:blipFill>
        <p:spPr>
          <a:xfrm>
            <a:off x="7780225" y="4092537"/>
            <a:ext cx="3206774" cy="2481287"/>
          </a:xfrm>
          <a:prstGeom prst="rect">
            <a:avLst/>
          </a:prstGeom>
        </p:spPr>
      </p:pic>
    </p:spTree>
    <p:extLst>
      <p:ext uri="{BB962C8B-B14F-4D97-AF65-F5344CB8AC3E}">
        <p14:creationId xmlns:p14="http://schemas.microsoft.com/office/powerpoint/2010/main" val="4159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EA7A-CBB9-E223-D644-732C4471D294}"/>
              </a:ext>
            </a:extLst>
          </p:cNvPr>
          <p:cNvSpPr>
            <a:spLocks noGrp="1"/>
          </p:cNvSpPr>
          <p:nvPr>
            <p:ph type="title"/>
          </p:nvPr>
        </p:nvSpPr>
        <p:spPr/>
        <p:txBody>
          <a:bodyPr>
            <a:normAutofit/>
          </a:bodyPr>
          <a:lstStyle/>
          <a:p>
            <a:pPr algn="ctr"/>
            <a:r>
              <a:rPr lang="en-US" sz="4800" dirty="0"/>
              <a:t>What law applies to federal </a:t>
            </a:r>
            <a:br>
              <a:rPr lang="en-US" sz="4800" dirty="0"/>
            </a:br>
            <a:r>
              <a:rPr lang="en-US" sz="4800" dirty="0"/>
              <a:t>misdemeanor cases in Maryland?</a:t>
            </a:r>
          </a:p>
        </p:txBody>
      </p:sp>
      <p:sp>
        <p:nvSpPr>
          <p:cNvPr id="3" name="Content Placeholder 2">
            <a:extLst>
              <a:ext uri="{FF2B5EF4-FFF2-40B4-BE49-F238E27FC236}">
                <a16:creationId xmlns:a16="http://schemas.microsoft.com/office/drawing/2014/main" id="{D96920FA-702C-B055-1391-76644BF9620B}"/>
              </a:ext>
            </a:extLst>
          </p:cNvPr>
          <p:cNvSpPr>
            <a:spLocks noGrp="1"/>
          </p:cNvSpPr>
          <p:nvPr>
            <p:ph idx="1"/>
          </p:nvPr>
        </p:nvSpPr>
        <p:spPr>
          <a:xfrm>
            <a:off x="1203960" y="2063931"/>
            <a:ext cx="9784080" cy="4708657"/>
          </a:xfrm>
        </p:spPr>
        <p:txBody>
          <a:bodyPr>
            <a:normAutofit fontScale="77500" lnSpcReduction="20000"/>
          </a:bodyPr>
          <a:lstStyle/>
          <a:p>
            <a:pPr marL="0" indent="0">
              <a:buNone/>
            </a:pPr>
            <a:r>
              <a:rPr lang="en-US" sz="4100" b="1" dirty="0">
                <a:solidFill>
                  <a:schemeClr val="accent1">
                    <a:lumMod val="40000"/>
                    <a:lumOff val="60000"/>
                  </a:schemeClr>
                </a:solidFill>
              </a:rPr>
              <a:t>Federal Statutes – </a:t>
            </a:r>
          </a:p>
          <a:p>
            <a:pPr marL="228600" lvl="1" indent="0">
              <a:buNone/>
            </a:pPr>
            <a:endParaRPr lang="en-US" sz="1200" dirty="0"/>
          </a:p>
          <a:p>
            <a:pPr lvl="2"/>
            <a:r>
              <a:rPr lang="en-US" sz="3800" dirty="0"/>
              <a:t>Theft of Government Property – 18 USC §641 </a:t>
            </a:r>
          </a:p>
          <a:p>
            <a:pPr lvl="2"/>
            <a:r>
              <a:rPr lang="en-US" sz="3800" dirty="0"/>
              <a:t>Theft of Personal Property – 18 USC §661 </a:t>
            </a:r>
          </a:p>
          <a:p>
            <a:pPr lvl="2"/>
            <a:r>
              <a:rPr lang="en-US" sz="3800" dirty="0"/>
              <a:t>Assault – 18 USC §113</a:t>
            </a:r>
          </a:p>
          <a:p>
            <a:pPr lvl="2"/>
            <a:r>
              <a:rPr lang="en-US" sz="3800" dirty="0"/>
              <a:t>Assault on a Federal Officer – 18 USC §111</a:t>
            </a:r>
          </a:p>
          <a:p>
            <a:pPr lvl="2"/>
            <a:r>
              <a:rPr lang="en-US" sz="3800" dirty="0"/>
              <a:t>Possession of Drugs – 21 USC §844(a)</a:t>
            </a:r>
          </a:p>
          <a:p>
            <a:pPr lvl="2"/>
            <a:r>
              <a:rPr lang="en-US" sz="3800" dirty="0"/>
              <a:t>Trespassing – 18 USC §1382</a:t>
            </a:r>
          </a:p>
          <a:p>
            <a:pPr lvl="2"/>
            <a:r>
              <a:rPr lang="en-US" sz="3800" dirty="0"/>
              <a:t>Destruction of Property – 18 USC §1351</a:t>
            </a:r>
          </a:p>
          <a:p>
            <a:pPr lvl="2"/>
            <a:r>
              <a:rPr lang="en-US" sz="3800" dirty="0"/>
              <a:t>Obstruction of Mail – 18 USC §1701</a:t>
            </a:r>
          </a:p>
          <a:p>
            <a:pPr lvl="2"/>
            <a:r>
              <a:rPr lang="en-US" sz="3800" dirty="0"/>
              <a:t>Possession of Firearm at Federal Facility – 18 USC §930 </a:t>
            </a:r>
          </a:p>
          <a:p>
            <a:pPr lvl="2"/>
            <a:r>
              <a:rPr lang="en-US" sz="3800" dirty="0"/>
              <a:t>Fish &amp; Wildlife Crimes – 16 USC §§3371-3378</a:t>
            </a:r>
          </a:p>
          <a:p>
            <a:pPr marL="457200" lvl="2" indent="0">
              <a:buNone/>
            </a:pPr>
            <a:endParaRPr lang="en-US" sz="2400" dirty="0"/>
          </a:p>
        </p:txBody>
      </p:sp>
      <p:pic>
        <p:nvPicPr>
          <p:cNvPr id="4" name="Picture 3">
            <a:extLst>
              <a:ext uri="{FF2B5EF4-FFF2-40B4-BE49-F238E27FC236}">
                <a16:creationId xmlns:a16="http://schemas.microsoft.com/office/drawing/2014/main" id="{BD66C34F-109A-DA00-40CF-FF4327B785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96" b="89063" l="5392" r="91667">
                        <a14:foregroundMark x1="7843" y1="23958" x2="7353" y2="43229"/>
                        <a14:foregroundMark x1="16176" y1="48958" x2="60784" y2="43750"/>
                        <a14:foregroundMark x1="22549" y1="39063" x2="41176" y2="38021"/>
                        <a14:foregroundMark x1="41176" y1="38021" x2="58333" y2="38021"/>
                        <a14:foregroundMark x1="55392" y1="25521" x2="76471" y2="38542"/>
                        <a14:foregroundMark x1="82843" y1="34896" x2="83333" y2="64063"/>
                        <a14:foregroundMark x1="91667" y1="33854" x2="90196" y2="46354"/>
                        <a14:foregroundMark x1="5392" y1="17188" x2="5392" y2="26563"/>
                        <a14:foregroundMark x1="91176" y1="29167" x2="87745" y2="37500"/>
                        <a14:foregroundMark x1="52941" y1="52604" x2="60294" y2="53646"/>
                        <a14:foregroundMark x1="56373" y1="49479" x2="65196" y2="45833"/>
                        <a14:foregroundMark x1="21078" y1="52604" x2="32843" y2="50521"/>
                        <a14:foregroundMark x1="43137" y1="56771" x2="42647" y2="51563"/>
                      </a14:backgroundRemoval>
                    </a14:imgEffect>
                  </a14:imgLayer>
                </a14:imgProps>
              </a:ext>
            </a:extLst>
          </a:blip>
          <a:stretch>
            <a:fillRect/>
          </a:stretch>
        </p:blipFill>
        <p:spPr>
          <a:xfrm>
            <a:off x="8934994" y="2586445"/>
            <a:ext cx="2834639" cy="2612571"/>
          </a:xfrm>
          <a:prstGeom prst="rect">
            <a:avLst/>
          </a:prstGeom>
        </p:spPr>
      </p:pic>
    </p:spTree>
    <p:extLst>
      <p:ext uri="{BB962C8B-B14F-4D97-AF65-F5344CB8AC3E}">
        <p14:creationId xmlns:p14="http://schemas.microsoft.com/office/powerpoint/2010/main" val="3012269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1DF3-F14B-B36F-3B2B-911D72BBFC74}"/>
              </a:ext>
            </a:extLst>
          </p:cNvPr>
          <p:cNvSpPr>
            <a:spLocks noGrp="1"/>
          </p:cNvSpPr>
          <p:nvPr>
            <p:ph type="title"/>
          </p:nvPr>
        </p:nvSpPr>
        <p:spPr/>
        <p:txBody>
          <a:bodyPr>
            <a:normAutofit fontScale="90000"/>
          </a:bodyPr>
          <a:lstStyle/>
          <a:p>
            <a:pPr algn="ctr"/>
            <a:r>
              <a:rPr lang="en-US" sz="6600" dirty="0"/>
              <a:t>Speedy Trial</a:t>
            </a:r>
            <a:br>
              <a:rPr lang="en-US" sz="6600" dirty="0"/>
            </a:br>
            <a:r>
              <a:rPr lang="en-US" sz="6600" dirty="0"/>
              <a:t>18 USC §3161</a:t>
            </a:r>
          </a:p>
        </p:txBody>
      </p:sp>
      <p:sp>
        <p:nvSpPr>
          <p:cNvPr id="3" name="Content Placeholder 2">
            <a:extLst>
              <a:ext uri="{FF2B5EF4-FFF2-40B4-BE49-F238E27FC236}">
                <a16:creationId xmlns:a16="http://schemas.microsoft.com/office/drawing/2014/main" id="{A80BDECF-CF45-22F0-480A-7B883EE644A1}"/>
              </a:ext>
            </a:extLst>
          </p:cNvPr>
          <p:cNvSpPr>
            <a:spLocks noGrp="1"/>
          </p:cNvSpPr>
          <p:nvPr>
            <p:ph idx="1"/>
          </p:nvPr>
        </p:nvSpPr>
        <p:spPr>
          <a:xfrm>
            <a:off x="1202919" y="1672046"/>
            <a:ext cx="9784080" cy="5185954"/>
          </a:xfrm>
        </p:spPr>
        <p:txBody>
          <a:bodyPr>
            <a:normAutofit fontScale="85000" lnSpcReduction="20000"/>
          </a:bodyPr>
          <a:lstStyle/>
          <a:p>
            <a:pPr marL="0" indent="0">
              <a:buNone/>
            </a:pPr>
            <a:endParaRPr lang="en-US" dirty="0"/>
          </a:p>
          <a:p>
            <a:r>
              <a:rPr lang="en-US" dirty="0"/>
              <a:t>Only applies to </a:t>
            </a:r>
            <a:r>
              <a:rPr lang="en-US" dirty="0">
                <a:solidFill>
                  <a:schemeClr val="accent1">
                    <a:lumMod val="40000"/>
                    <a:lumOff val="60000"/>
                  </a:schemeClr>
                </a:solidFill>
              </a:rPr>
              <a:t>Class A misdemeanors</a:t>
            </a:r>
          </a:p>
          <a:p>
            <a:r>
              <a:rPr lang="en-US" dirty="0"/>
              <a:t>Trial shall commence within </a:t>
            </a:r>
            <a:r>
              <a:rPr lang="en-US" dirty="0">
                <a:solidFill>
                  <a:schemeClr val="accent1">
                    <a:lumMod val="40000"/>
                    <a:lumOff val="60000"/>
                  </a:schemeClr>
                </a:solidFill>
              </a:rPr>
              <a:t>70 days </a:t>
            </a:r>
            <a:r>
              <a:rPr lang="en-US" dirty="0"/>
              <a:t>of the filing of the information or indictment or the defendant’s first appearance before a court where the charge is pending, whichever happens last.</a:t>
            </a:r>
          </a:p>
          <a:p>
            <a:r>
              <a:rPr lang="en-US" dirty="0"/>
              <a:t>Trial shall commence within 70 days if the defendant is charged by criminal complaint and consents in writing to be tried by a Magistrate Judge.</a:t>
            </a:r>
          </a:p>
          <a:p>
            <a:r>
              <a:rPr lang="en-US" dirty="0"/>
              <a:t>Trial shall not start within </a:t>
            </a:r>
            <a:r>
              <a:rPr lang="en-US" dirty="0">
                <a:solidFill>
                  <a:schemeClr val="accent1">
                    <a:lumMod val="40000"/>
                    <a:lumOff val="60000"/>
                  </a:schemeClr>
                </a:solidFill>
              </a:rPr>
              <a:t>30 days </a:t>
            </a:r>
            <a:r>
              <a:rPr lang="en-US" dirty="0"/>
              <a:t>of the defendant’s first court appearance.</a:t>
            </a:r>
          </a:p>
          <a:p>
            <a:r>
              <a:rPr lang="en-US" dirty="0">
                <a:solidFill>
                  <a:schemeClr val="accent1">
                    <a:lumMod val="40000"/>
                    <a:lumOff val="60000"/>
                  </a:schemeClr>
                </a:solidFill>
              </a:rPr>
              <a:t>Sanction</a:t>
            </a:r>
            <a:r>
              <a:rPr lang="en-US" dirty="0"/>
              <a:t> is dismissal with or without prejudice.</a:t>
            </a:r>
          </a:p>
        </p:txBody>
      </p:sp>
      <p:pic>
        <p:nvPicPr>
          <p:cNvPr id="4" name="Picture 3">
            <a:extLst>
              <a:ext uri="{FF2B5EF4-FFF2-40B4-BE49-F238E27FC236}">
                <a16:creationId xmlns:a16="http://schemas.microsoft.com/office/drawing/2014/main" id="{69B08025-023F-7C65-D1C1-8FBE2A074B7C}"/>
              </a:ext>
            </a:extLst>
          </p:cNvPr>
          <p:cNvPicPr>
            <a:picLocks noChangeAspect="1"/>
          </p:cNvPicPr>
          <p:nvPr/>
        </p:nvPicPr>
        <p:blipFill>
          <a:blip r:embed="rId2"/>
          <a:stretch>
            <a:fillRect/>
          </a:stretch>
        </p:blipFill>
        <p:spPr>
          <a:xfrm>
            <a:off x="8646602" y="316833"/>
            <a:ext cx="3206774" cy="2481287"/>
          </a:xfrm>
          <a:prstGeom prst="rect">
            <a:avLst/>
          </a:prstGeom>
        </p:spPr>
      </p:pic>
    </p:spTree>
    <p:extLst>
      <p:ext uri="{BB962C8B-B14F-4D97-AF65-F5344CB8AC3E}">
        <p14:creationId xmlns:p14="http://schemas.microsoft.com/office/powerpoint/2010/main" val="3321191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19BA9-012D-A337-CD7A-A0A2C7684A8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5B45DFF-A4A4-7B6F-70BD-E9CA3B825327}"/>
              </a:ext>
            </a:extLst>
          </p:cNvPr>
          <p:cNvSpPr/>
          <p:nvPr/>
        </p:nvSpPr>
        <p:spPr>
          <a:xfrm>
            <a:off x="0" y="22075"/>
            <a:ext cx="121920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1171F-0C4B-489B-5803-F4A2963A08D6}"/>
              </a:ext>
            </a:extLst>
          </p:cNvPr>
          <p:cNvSpPr>
            <a:spLocks noGrp="1"/>
          </p:cNvSpPr>
          <p:nvPr>
            <p:ph type="title"/>
          </p:nvPr>
        </p:nvSpPr>
        <p:spPr/>
        <p:txBody>
          <a:bodyPr/>
          <a:lstStyle/>
          <a:p>
            <a:endParaRPr lang="en-US"/>
          </a:p>
        </p:txBody>
      </p:sp>
      <p:pic>
        <p:nvPicPr>
          <p:cNvPr id="8" name="Content Placeholder 7" descr="Text, table&#10;&#10;AI-generated content may be incorrect.">
            <a:extLst>
              <a:ext uri="{FF2B5EF4-FFF2-40B4-BE49-F238E27FC236}">
                <a16:creationId xmlns:a16="http://schemas.microsoft.com/office/drawing/2014/main" id="{0564EC29-DE32-986C-EA3F-83179CFA5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860" y="0"/>
            <a:ext cx="5324279" cy="6880075"/>
          </a:xfrm>
        </p:spPr>
      </p:pic>
      <p:pic>
        <p:nvPicPr>
          <p:cNvPr id="4" name="Picture 3" descr="Text, letter&#10;&#10;AI-generated content may be incorrect.">
            <a:extLst>
              <a:ext uri="{FF2B5EF4-FFF2-40B4-BE49-F238E27FC236}">
                <a16:creationId xmlns:a16="http://schemas.microsoft.com/office/drawing/2014/main" id="{144B6858-A3FD-E478-F16E-3E228AF2F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827" y="0"/>
            <a:ext cx="5282345" cy="6858000"/>
          </a:xfrm>
          <a:prstGeom prst="rect">
            <a:avLst/>
          </a:prstGeom>
        </p:spPr>
      </p:pic>
      <p:pic>
        <p:nvPicPr>
          <p:cNvPr id="7" name="Picture 6">
            <a:extLst>
              <a:ext uri="{FF2B5EF4-FFF2-40B4-BE49-F238E27FC236}">
                <a16:creationId xmlns:a16="http://schemas.microsoft.com/office/drawing/2014/main" id="{83EB15F8-2186-0675-2DDB-7D92FC1AEC1F}"/>
              </a:ext>
            </a:extLst>
          </p:cNvPr>
          <p:cNvPicPr>
            <a:picLocks noChangeAspect="1"/>
          </p:cNvPicPr>
          <p:nvPr/>
        </p:nvPicPr>
        <p:blipFill>
          <a:blip r:embed="rId4"/>
          <a:stretch>
            <a:fillRect/>
          </a:stretch>
        </p:blipFill>
        <p:spPr>
          <a:xfrm>
            <a:off x="8871682" y="1855218"/>
            <a:ext cx="3206774" cy="2481287"/>
          </a:xfrm>
          <a:prstGeom prst="rect">
            <a:avLst/>
          </a:prstGeom>
        </p:spPr>
      </p:pic>
    </p:spTree>
    <p:extLst>
      <p:ext uri="{BB962C8B-B14F-4D97-AF65-F5344CB8AC3E}">
        <p14:creationId xmlns:p14="http://schemas.microsoft.com/office/powerpoint/2010/main" val="578385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1BFD8-AA3A-5A56-15AB-234545C2F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4B057-69AA-B3C6-2817-E44307F05B84}"/>
              </a:ext>
            </a:extLst>
          </p:cNvPr>
          <p:cNvSpPr>
            <a:spLocks noGrp="1"/>
          </p:cNvSpPr>
          <p:nvPr>
            <p:ph type="title"/>
          </p:nvPr>
        </p:nvSpPr>
        <p:spPr>
          <a:xfrm>
            <a:off x="0" y="284176"/>
            <a:ext cx="12192000" cy="1508760"/>
          </a:xfrm>
        </p:spPr>
        <p:txBody>
          <a:bodyPr>
            <a:normAutofit/>
          </a:bodyPr>
          <a:lstStyle/>
          <a:p>
            <a:pPr algn="ctr"/>
            <a:r>
              <a:rPr lang="en-US" sz="4700" dirty="0"/>
              <a:t>Federal Procedural Rules and Standing Orders</a:t>
            </a:r>
          </a:p>
        </p:txBody>
      </p:sp>
      <p:sp>
        <p:nvSpPr>
          <p:cNvPr id="3" name="Content Placeholder 2">
            <a:extLst>
              <a:ext uri="{FF2B5EF4-FFF2-40B4-BE49-F238E27FC236}">
                <a16:creationId xmlns:a16="http://schemas.microsoft.com/office/drawing/2014/main" id="{7F1A7BD9-8EE6-9860-0FE5-EA2CC6DA58A3}"/>
              </a:ext>
            </a:extLst>
          </p:cNvPr>
          <p:cNvSpPr>
            <a:spLocks noGrp="1"/>
          </p:cNvSpPr>
          <p:nvPr>
            <p:ph idx="1"/>
          </p:nvPr>
        </p:nvSpPr>
        <p:spPr>
          <a:xfrm>
            <a:off x="1202919" y="2011680"/>
            <a:ext cx="9784080" cy="4670474"/>
          </a:xfrm>
        </p:spPr>
        <p:txBody>
          <a:bodyPr>
            <a:normAutofit/>
          </a:bodyPr>
          <a:lstStyle/>
          <a:p>
            <a:pPr marL="0" indent="0">
              <a:buNone/>
            </a:pPr>
            <a:r>
              <a:rPr lang="en-US" b="1"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Federal Rule of Criminal Procedure 58 – Rules Governing Misdemeanor Cases</a:t>
            </a:r>
          </a:p>
          <a:p>
            <a:pPr marL="0" indent="0">
              <a:buNone/>
            </a:pPr>
            <a:endParaRPr lang="en-US" sz="1200" b="1" kern="100" dirty="0">
              <a:effectLst/>
              <a:latin typeface="+mj-lt"/>
              <a:ea typeface="Aptos" panose="020B0004020202020204" pitchFamily="34" charset="0"/>
              <a:cs typeface="Times New Roman" panose="02020603050405020304" pitchFamily="18" charset="0"/>
            </a:endParaRPr>
          </a:p>
          <a:p>
            <a:pPr lvl="2"/>
            <a:r>
              <a:rPr lang="en-US" kern="100" dirty="0">
                <a:effectLst/>
                <a:latin typeface="+mj-lt"/>
                <a:ea typeface="Aptos" panose="020B0004020202020204" pitchFamily="34" charset="0"/>
                <a:cs typeface="Times New Roman" panose="02020603050405020304" pitchFamily="18" charset="0"/>
              </a:rPr>
              <a:t>Rule 58 (b)(1) provides that any misdemeanor can be charged by indictment, information or complaint and a petty offense can also proceed on a citation or violation notice. </a:t>
            </a:r>
          </a:p>
          <a:p>
            <a:pPr lvl="2"/>
            <a:r>
              <a:rPr lang="en-US" kern="100" dirty="0">
                <a:effectLst/>
                <a:latin typeface="+mj-lt"/>
                <a:ea typeface="Aptos" panose="020B0004020202020204" pitchFamily="34" charset="0"/>
                <a:cs typeface="Times New Roman" panose="02020603050405020304" pitchFamily="18" charset="0"/>
              </a:rPr>
              <a:t>By implication, a Class A misdemeanor cannot proceed to trial if charged solely by violation notice.</a:t>
            </a:r>
          </a:p>
        </p:txBody>
      </p:sp>
      <p:pic>
        <p:nvPicPr>
          <p:cNvPr id="4" name="Picture 3">
            <a:extLst>
              <a:ext uri="{FF2B5EF4-FFF2-40B4-BE49-F238E27FC236}">
                <a16:creationId xmlns:a16="http://schemas.microsoft.com/office/drawing/2014/main" id="{1133071A-4C3C-3636-385F-7CA58811E3A9}"/>
              </a:ext>
            </a:extLst>
          </p:cNvPr>
          <p:cNvPicPr>
            <a:picLocks noChangeAspect="1"/>
          </p:cNvPicPr>
          <p:nvPr/>
        </p:nvPicPr>
        <p:blipFill>
          <a:blip r:embed="rId2"/>
          <a:stretch>
            <a:fillRect/>
          </a:stretch>
        </p:blipFill>
        <p:spPr>
          <a:xfrm>
            <a:off x="10046473" y="1384663"/>
            <a:ext cx="1881052" cy="2344454"/>
          </a:xfrm>
          <a:prstGeom prst="rect">
            <a:avLst/>
          </a:prstGeom>
        </p:spPr>
      </p:pic>
    </p:spTree>
    <p:extLst>
      <p:ext uri="{BB962C8B-B14F-4D97-AF65-F5344CB8AC3E}">
        <p14:creationId xmlns:p14="http://schemas.microsoft.com/office/powerpoint/2010/main" val="3993521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76944-EDFB-93F2-4508-D32AEEABC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9BC92-EB57-35E2-7085-0EEAEB248D68}"/>
              </a:ext>
            </a:extLst>
          </p:cNvPr>
          <p:cNvSpPr>
            <a:spLocks noGrp="1"/>
          </p:cNvSpPr>
          <p:nvPr>
            <p:ph type="title"/>
          </p:nvPr>
        </p:nvSpPr>
        <p:spPr>
          <a:xfrm>
            <a:off x="0" y="284176"/>
            <a:ext cx="12192000" cy="1508760"/>
          </a:xfrm>
        </p:spPr>
        <p:txBody>
          <a:bodyPr>
            <a:normAutofit/>
          </a:bodyPr>
          <a:lstStyle/>
          <a:p>
            <a:pPr algn="ctr"/>
            <a:r>
              <a:rPr lang="en-US" sz="4700" dirty="0"/>
              <a:t>Federal Procedural Rules and Standing Orders</a:t>
            </a:r>
            <a:br>
              <a:rPr lang="en-US" sz="4700" dirty="0"/>
            </a:br>
            <a:r>
              <a:rPr lang="en-US" sz="3200" i="1" dirty="0"/>
              <a:t>(continued)</a:t>
            </a:r>
            <a:endParaRPr lang="en-US" sz="4700" i="1" dirty="0"/>
          </a:p>
        </p:txBody>
      </p:sp>
      <p:sp>
        <p:nvSpPr>
          <p:cNvPr id="3" name="Content Placeholder 2">
            <a:extLst>
              <a:ext uri="{FF2B5EF4-FFF2-40B4-BE49-F238E27FC236}">
                <a16:creationId xmlns:a16="http://schemas.microsoft.com/office/drawing/2014/main" id="{F89FB664-16F6-2D12-CE4B-13DB267EA111}"/>
              </a:ext>
            </a:extLst>
          </p:cNvPr>
          <p:cNvSpPr>
            <a:spLocks noGrp="1"/>
          </p:cNvSpPr>
          <p:nvPr>
            <p:ph idx="1"/>
          </p:nvPr>
        </p:nvSpPr>
        <p:spPr>
          <a:xfrm>
            <a:off x="1203960" y="1658983"/>
            <a:ext cx="9784080" cy="5023171"/>
          </a:xfrm>
        </p:spPr>
        <p:txBody>
          <a:bodyPr>
            <a:normAutofit fontScale="92500" lnSpcReduction="10000"/>
          </a:bodyPr>
          <a:lstStyle/>
          <a:p>
            <a:pPr marL="0" indent="0">
              <a:buNone/>
            </a:pPr>
            <a:endParaRPr lang="en-US" b="1" kern="100" dirty="0">
              <a:latin typeface="+mj-lt"/>
              <a:ea typeface="Aptos" panose="020B0004020202020204" pitchFamily="34" charset="0"/>
              <a:cs typeface="Times New Roman" panose="02020603050405020304" pitchFamily="18" charset="0"/>
            </a:endParaRPr>
          </a:p>
          <a:p>
            <a:pPr marL="0" indent="0">
              <a:buNone/>
            </a:pPr>
            <a:r>
              <a:rPr lang="en-US" sz="4200" b="1"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Federal Rule of Criminal Procedure 43(b) – Defendant’s Presence</a:t>
            </a:r>
          </a:p>
          <a:p>
            <a:pPr algn="l">
              <a:spcBef>
                <a:spcPts val="600"/>
              </a:spcBef>
              <a:spcAft>
                <a:spcPts val="750"/>
              </a:spcAft>
              <a:buNone/>
            </a:pPr>
            <a:r>
              <a:rPr lang="en-US" b="0" i="0" dirty="0">
                <a:effectLst/>
              </a:rPr>
              <a:t>(b) </a:t>
            </a:r>
            <a:r>
              <a:rPr lang="en-US" b="0" i="0" cap="small" dirty="0">
                <a:effectLst/>
              </a:rPr>
              <a:t>When Not Required. </a:t>
            </a:r>
            <a:r>
              <a:rPr lang="en-US" b="0" i="0" dirty="0">
                <a:effectLst/>
              </a:rPr>
              <a:t>A defendant need not be present . . . (2) </a:t>
            </a:r>
            <a:r>
              <a:rPr lang="en-US" b="0" i="1" dirty="0">
                <a:effectLst/>
              </a:rPr>
              <a:t>Misdemeanor Offense. </a:t>
            </a:r>
            <a:r>
              <a:rPr lang="en-US" b="0" i="0" dirty="0">
                <a:effectLst/>
              </a:rPr>
              <a:t>The offense is punishable by fine or by imprisonment for not more than one year, or both, and with the defendant's written consent, the court permits arraignment, plea, trial, and sentencing to occur by video teleconferencing or in the defendant's absence.</a:t>
            </a:r>
          </a:p>
          <a:p>
            <a:pPr marL="0" indent="0">
              <a:buNone/>
            </a:pPr>
            <a:endParaRPr lang="en-US" b="1" kern="100" dirty="0">
              <a:effectLst/>
              <a:latin typeface="+mj-lt"/>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68A2934-D18B-F750-AA5B-638D907CBDA2}"/>
              </a:ext>
            </a:extLst>
          </p:cNvPr>
          <p:cNvPicPr>
            <a:picLocks noChangeAspect="1"/>
          </p:cNvPicPr>
          <p:nvPr/>
        </p:nvPicPr>
        <p:blipFill>
          <a:blip r:embed="rId2"/>
          <a:stretch>
            <a:fillRect/>
          </a:stretch>
        </p:blipFill>
        <p:spPr>
          <a:xfrm>
            <a:off x="9562011" y="1822386"/>
            <a:ext cx="2629989" cy="2481287"/>
          </a:xfrm>
          <a:prstGeom prst="rect">
            <a:avLst/>
          </a:prstGeom>
        </p:spPr>
      </p:pic>
    </p:spTree>
    <p:extLst>
      <p:ext uri="{BB962C8B-B14F-4D97-AF65-F5344CB8AC3E}">
        <p14:creationId xmlns:p14="http://schemas.microsoft.com/office/powerpoint/2010/main" val="157611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EF09-3E43-C95D-FC1F-EFBF537B2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E8E3D-555F-7B1B-C7F0-A979E6B0D884}"/>
              </a:ext>
            </a:extLst>
          </p:cNvPr>
          <p:cNvSpPr>
            <a:spLocks noGrp="1"/>
          </p:cNvSpPr>
          <p:nvPr>
            <p:ph type="title"/>
          </p:nvPr>
        </p:nvSpPr>
        <p:spPr>
          <a:xfrm>
            <a:off x="0" y="284176"/>
            <a:ext cx="12192000" cy="1508760"/>
          </a:xfrm>
        </p:spPr>
        <p:txBody>
          <a:bodyPr>
            <a:normAutofit/>
          </a:bodyPr>
          <a:lstStyle/>
          <a:p>
            <a:pPr algn="ctr"/>
            <a:r>
              <a:rPr lang="en-US" sz="4700" dirty="0"/>
              <a:t>Federal Procedural Rules and Standing Orders</a:t>
            </a:r>
            <a:br>
              <a:rPr lang="en-US" sz="4700" dirty="0"/>
            </a:br>
            <a:r>
              <a:rPr lang="en-US" sz="3200" i="1" dirty="0"/>
              <a:t>(continued)</a:t>
            </a:r>
            <a:endParaRPr lang="en-US" sz="4700" i="1" dirty="0"/>
          </a:p>
        </p:txBody>
      </p:sp>
      <p:sp>
        <p:nvSpPr>
          <p:cNvPr id="3" name="Content Placeholder 2">
            <a:extLst>
              <a:ext uri="{FF2B5EF4-FFF2-40B4-BE49-F238E27FC236}">
                <a16:creationId xmlns:a16="http://schemas.microsoft.com/office/drawing/2014/main" id="{B0DDD0A5-C584-EBA9-ACF5-71D9C2778069}"/>
              </a:ext>
            </a:extLst>
          </p:cNvPr>
          <p:cNvSpPr>
            <a:spLocks noGrp="1"/>
          </p:cNvSpPr>
          <p:nvPr>
            <p:ph idx="1"/>
          </p:nvPr>
        </p:nvSpPr>
        <p:spPr>
          <a:xfrm>
            <a:off x="1203960" y="1792936"/>
            <a:ext cx="9784080" cy="5065064"/>
          </a:xfrm>
        </p:spPr>
        <p:txBody>
          <a:bodyPr>
            <a:normAutofit fontScale="47500" lnSpcReduction="20000"/>
          </a:bodyPr>
          <a:lstStyle/>
          <a:p>
            <a:pPr marL="0" indent="0">
              <a:buNone/>
            </a:pPr>
            <a:endParaRPr lang="en-US" b="1" kern="100" dirty="0">
              <a:latin typeface="+mj-lt"/>
              <a:ea typeface="Aptos" panose="020B0004020202020204" pitchFamily="34" charset="0"/>
              <a:cs typeface="Times New Roman" panose="02020603050405020304" pitchFamily="18" charset="0"/>
            </a:endParaRPr>
          </a:p>
          <a:p>
            <a:pPr marL="0" indent="0">
              <a:spcBef>
                <a:spcPts val="600"/>
              </a:spcBef>
              <a:buNone/>
            </a:pPr>
            <a:r>
              <a:rPr lang="en-US" sz="6500" b="1" kern="100" dirty="0">
                <a:solidFill>
                  <a:schemeClr val="accent1">
                    <a:lumMod val="40000"/>
                    <a:lumOff val="60000"/>
                  </a:schemeClr>
                </a:solidFill>
                <a:effectLst/>
                <a:ea typeface="Aptos" panose="020B0004020202020204" pitchFamily="34" charset="0"/>
                <a:cs typeface="Times New Roman" panose="02020603050405020304" pitchFamily="18" charset="0"/>
              </a:rPr>
              <a:t>Federal Rule of Criminal Procedure 43(c) - </a:t>
            </a:r>
          </a:p>
          <a:p>
            <a:pPr marL="0" indent="0">
              <a:spcBef>
                <a:spcPts val="600"/>
              </a:spcBef>
              <a:buNone/>
            </a:pPr>
            <a:r>
              <a:rPr lang="en-US" sz="6500" b="1" kern="100" dirty="0">
                <a:solidFill>
                  <a:schemeClr val="accent1">
                    <a:lumMod val="40000"/>
                    <a:lumOff val="60000"/>
                  </a:schemeClr>
                </a:solidFill>
                <a:effectLst/>
                <a:ea typeface="Aptos" panose="020B0004020202020204" pitchFamily="34" charset="0"/>
                <a:cs typeface="Times New Roman" panose="02020603050405020304" pitchFamily="18" charset="0"/>
              </a:rPr>
              <a:t>Waiving Continued Presence.</a:t>
            </a:r>
          </a:p>
          <a:p>
            <a:pPr algn="l">
              <a:spcBef>
                <a:spcPts val="600"/>
              </a:spcBef>
              <a:spcAft>
                <a:spcPts val="750"/>
              </a:spcAft>
              <a:buNone/>
            </a:pPr>
            <a:r>
              <a:rPr lang="en-US" sz="4400" b="0" i="0" dirty="0">
                <a:effectLst/>
              </a:rPr>
              <a:t>(</a:t>
            </a:r>
            <a:r>
              <a:rPr lang="en-US" sz="4400" b="0" i="0" dirty="0">
                <a:effectLst/>
                <a:cs typeface="Times New Roman" panose="02020603050405020304" pitchFamily="18" charset="0"/>
              </a:rPr>
              <a:t>1) </a:t>
            </a:r>
            <a:r>
              <a:rPr lang="en-US" sz="4400" b="0" i="1" dirty="0">
                <a:effectLst/>
                <a:cs typeface="Times New Roman" panose="02020603050405020304" pitchFamily="18" charset="0"/>
              </a:rPr>
              <a:t>In General. </a:t>
            </a:r>
            <a:r>
              <a:rPr lang="en-US" sz="4400" b="0" i="0" dirty="0">
                <a:effectLst/>
                <a:cs typeface="Times New Roman" panose="02020603050405020304" pitchFamily="18" charset="0"/>
              </a:rPr>
              <a:t>A defendant who was initially present at trial, or who had pleaded guilty or nolo contendere, waives the right to be present under the following circumstances:</a:t>
            </a:r>
          </a:p>
          <a:p>
            <a:pPr algn="l">
              <a:spcBef>
                <a:spcPts val="600"/>
              </a:spcBef>
              <a:spcAft>
                <a:spcPts val="750"/>
              </a:spcAft>
              <a:buNone/>
            </a:pPr>
            <a:r>
              <a:rPr lang="en-US" sz="4400" b="0" i="0" dirty="0">
                <a:effectLst/>
                <a:cs typeface="Times New Roman" panose="02020603050405020304" pitchFamily="18" charset="0"/>
              </a:rPr>
              <a:t>	(A) when the defendant is voluntarily absent after the trial has begun, regardless of whether the court informed the defendant of an obligation to remain during trial;</a:t>
            </a:r>
          </a:p>
          <a:p>
            <a:pPr algn="l">
              <a:spcBef>
                <a:spcPts val="600"/>
              </a:spcBef>
              <a:spcAft>
                <a:spcPts val="750"/>
              </a:spcAft>
              <a:buNone/>
            </a:pPr>
            <a:r>
              <a:rPr lang="en-US" sz="4400" b="0" i="0" dirty="0">
                <a:effectLst/>
                <a:cs typeface="Times New Roman" panose="02020603050405020304" pitchFamily="18" charset="0"/>
              </a:rPr>
              <a:t>	(B) in a noncapital case, when the defendant is voluntarily absent during sentencing; or</a:t>
            </a:r>
          </a:p>
          <a:p>
            <a:pPr algn="l">
              <a:spcBef>
                <a:spcPts val="600"/>
              </a:spcBef>
              <a:spcAft>
                <a:spcPts val="750"/>
              </a:spcAft>
              <a:buNone/>
            </a:pPr>
            <a:r>
              <a:rPr lang="en-US" sz="4400" b="0" i="0" dirty="0">
                <a:effectLst/>
                <a:cs typeface="Times New Roman" panose="02020603050405020304" pitchFamily="18" charset="0"/>
              </a:rPr>
              <a:t>	(C) when the court warns the defendant that it will remove the defendant from the courtroom for disruptive behavior, but the defendant persists in conduct that justifies removal from the courtroom.</a:t>
            </a:r>
          </a:p>
          <a:p>
            <a:pPr marL="0" indent="0" algn="l">
              <a:spcBef>
                <a:spcPts val="600"/>
              </a:spcBef>
              <a:spcAft>
                <a:spcPts val="750"/>
              </a:spcAft>
              <a:buNone/>
            </a:pPr>
            <a:r>
              <a:rPr lang="en-US" sz="4400" b="0" i="0" dirty="0">
                <a:effectLst/>
                <a:cs typeface="Times New Roman" panose="02020603050405020304" pitchFamily="18" charset="0"/>
              </a:rPr>
              <a:t>(2) </a:t>
            </a:r>
            <a:r>
              <a:rPr lang="en-US" sz="4400" b="0" i="1" dirty="0">
                <a:effectLst/>
                <a:cs typeface="Times New Roman" panose="02020603050405020304" pitchFamily="18" charset="0"/>
              </a:rPr>
              <a:t>Waiver's Effect. </a:t>
            </a:r>
            <a:r>
              <a:rPr lang="en-US" sz="4400" b="0" i="0" dirty="0">
                <a:effectLst/>
                <a:cs typeface="Times New Roman" panose="02020603050405020304" pitchFamily="18" charset="0"/>
              </a:rPr>
              <a:t>If the defendant waives the right to be present, the trial may proceed to completion, including the verdict's return and sentencing, during the defendant's absence.</a:t>
            </a:r>
          </a:p>
          <a:p>
            <a:pPr marL="0" indent="0">
              <a:buNone/>
            </a:pPr>
            <a:endParaRPr lang="en-US" b="1" kern="100" dirty="0">
              <a:effectLst/>
              <a:latin typeface="+mj-lt"/>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1C80433-1EB4-0E40-126E-366C38ED6834}"/>
              </a:ext>
            </a:extLst>
          </p:cNvPr>
          <p:cNvPicPr>
            <a:picLocks noChangeAspect="1"/>
          </p:cNvPicPr>
          <p:nvPr/>
        </p:nvPicPr>
        <p:blipFill>
          <a:blip r:embed="rId2"/>
          <a:stretch>
            <a:fillRect/>
          </a:stretch>
        </p:blipFill>
        <p:spPr>
          <a:xfrm>
            <a:off x="8868670" y="820409"/>
            <a:ext cx="3206774" cy="2481287"/>
          </a:xfrm>
          <a:prstGeom prst="rect">
            <a:avLst/>
          </a:prstGeom>
        </p:spPr>
      </p:pic>
    </p:spTree>
    <p:extLst>
      <p:ext uri="{BB962C8B-B14F-4D97-AF65-F5344CB8AC3E}">
        <p14:creationId xmlns:p14="http://schemas.microsoft.com/office/powerpoint/2010/main" val="141654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A832-54E3-8357-90E0-18B60E4A6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F53FA-5FF4-689B-9A23-58F139D336B7}"/>
              </a:ext>
            </a:extLst>
          </p:cNvPr>
          <p:cNvSpPr>
            <a:spLocks noGrp="1"/>
          </p:cNvSpPr>
          <p:nvPr>
            <p:ph type="title"/>
          </p:nvPr>
        </p:nvSpPr>
        <p:spPr>
          <a:xfrm>
            <a:off x="0" y="284176"/>
            <a:ext cx="12192000" cy="1508760"/>
          </a:xfrm>
        </p:spPr>
        <p:txBody>
          <a:bodyPr>
            <a:normAutofit/>
          </a:bodyPr>
          <a:lstStyle/>
          <a:p>
            <a:pPr algn="ctr"/>
            <a:r>
              <a:rPr lang="en-US" sz="4700" dirty="0"/>
              <a:t>Federal Procedural Rules and Standing Orders</a:t>
            </a:r>
            <a:br>
              <a:rPr lang="en-US" sz="4700" dirty="0"/>
            </a:br>
            <a:r>
              <a:rPr lang="en-US" sz="3200" i="1" dirty="0"/>
              <a:t>(continued)</a:t>
            </a:r>
            <a:endParaRPr lang="en-US" sz="4700" i="1" dirty="0"/>
          </a:p>
        </p:txBody>
      </p:sp>
      <p:sp>
        <p:nvSpPr>
          <p:cNvPr id="3" name="Content Placeholder 2">
            <a:extLst>
              <a:ext uri="{FF2B5EF4-FFF2-40B4-BE49-F238E27FC236}">
                <a16:creationId xmlns:a16="http://schemas.microsoft.com/office/drawing/2014/main" id="{99AD8A09-29C0-00B2-8C1E-30712264E347}"/>
              </a:ext>
            </a:extLst>
          </p:cNvPr>
          <p:cNvSpPr>
            <a:spLocks noGrp="1"/>
          </p:cNvSpPr>
          <p:nvPr>
            <p:ph idx="1"/>
          </p:nvPr>
        </p:nvSpPr>
        <p:spPr>
          <a:xfrm>
            <a:off x="1203960" y="2011680"/>
            <a:ext cx="9784080" cy="4670474"/>
          </a:xfrm>
        </p:spPr>
        <p:txBody>
          <a:bodyPr>
            <a:normAutofit/>
          </a:bodyPr>
          <a:lstStyle/>
          <a:p>
            <a:pPr marL="0" indent="0">
              <a:buNone/>
            </a:pPr>
            <a:endParaRPr lang="en-US" b="1" kern="100" dirty="0">
              <a:latin typeface="+mj-lt"/>
              <a:ea typeface="Aptos" panose="020B0004020202020204" pitchFamily="34" charset="0"/>
              <a:cs typeface="Times New Roman" panose="02020603050405020304" pitchFamily="18" charset="0"/>
            </a:endParaRPr>
          </a:p>
          <a:p>
            <a:pPr marL="0" indent="0">
              <a:buNone/>
            </a:pPr>
            <a:r>
              <a:rPr lang="en-US" b="1" kern="100" dirty="0">
                <a:solidFill>
                  <a:schemeClr val="accent1">
                    <a:lumMod val="40000"/>
                    <a:lumOff val="60000"/>
                  </a:schemeClr>
                </a:solidFill>
                <a:effectLst/>
                <a:latin typeface="+mj-lt"/>
                <a:ea typeface="Aptos" panose="020B0004020202020204" pitchFamily="34" charset="0"/>
                <a:cs typeface="Times New Roman" panose="02020603050405020304" pitchFamily="18" charset="0"/>
              </a:rPr>
              <a:t>Standing Order 2020-01 – In Re: Discovery in Criminal Cases</a:t>
            </a:r>
          </a:p>
          <a:p>
            <a:r>
              <a:rPr lang="en-US" sz="3200" b="1" kern="100" dirty="0">
                <a:latin typeface="+mj-lt"/>
                <a:ea typeface="Aptos" panose="020B0004020202020204" pitchFamily="34" charset="0"/>
                <a:cs typeface="Times New Roman" panose="02020603050405020304" pitchFamily="18" charset="0"/>
              </a:rPr>
              <a:t>Governs all federal cases, but is geared more toward felony matters</a:t>
            </a:r>
          </a:p>
          <a:p>
            <a:r>
              <a:rPr lang="en-US" sz="3200" b="1" kern="100" dirty="0">
                <a:latin typeface="+mj-lt"/>
                <a:ea typeface="Aptos" panose="020B0004020202020204" pitchFamily="34" charset="0"/>
                <a:cs typeface="Times New Roman" panose="02020603050405020304" pitchFamily="18" charset="0"/>
              </a:rPr>
              <a:t>Emailing the government a discovery request is the best practice</a:t>
            </a:r>
            <a:endParaRPr lang="en-US" sz="3200" b="1" kern="100" dirty="0">
              <a:effectLst/>
              <a:latin typeface="+mj-lt"/>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63DFE1E-28A2-40FC-91AF-228B1025BA97}"/>
              </a:ext>
            </a:extLst>
          </p:cNvPr>
          <p:cNvPicPr>
            <a:picLocks noChangeAspect="1"/>
          </p:cNvPicPr>
          <p:nvPr/>
        </p:nvPicPr>
        <p:blipFill>
          <a:blip r:embed="rId2"/>
          <a:stretch>
            <a:fillRect/>
          </a:stretch>
        </p:blipFill>
        <p:spPr>
          <a:xfrm>
            <a:off x="9392194" y="771036"/>
            <a:ext cx="2586446" cy="2481287"/>
          </a:xfrm>
          <a:prstGeom prst="rect">
            <a:avLst/>
          </a:prstGeom>
        </p:spPr>
      </p:pic>
    </p:spTree>
    <p:extLst>
      <p:ext uri="{BB962C8B-B14F-4D97-AF65-F5344CB8AC3E}">
        <p14:creationId xmlns:p14="http://schemas.microsoft.com/office/powerpoint/2010/main" val="4225694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1C58-6058-5814-FF65-C086A3C3C509}"/>
              </a:ext>
            </a:extLst>
          </p:cNvPr>
          <p:cNvSpPr>
            <a:spLocks noGrp="1"/>
          </p:cNvSpPr>
          <p:nvPr>
            <p:ph type="title"/>
          </p:nvPr>
        </p:nvSpPr>
        <p:spPr>
          <a:xfrm>
            <a:off x="183608" y="375828"/>
            <a:ext cx="9784080" cy="1508760"/>
          </a:xfrm>
        </p:spPr>
        <p:txBody>
          <a:bodyPr/>
          <a:lstStyle/>
          <a:p>
            <a:pPr algn="ctr"/>
            <a:r>
              <a:rPr lang="en-US" dirty="0"/>
              <a:t>Subsequent Offender Statutes</a:t>
            </a:r>
          </a:p>
        </p:txBody>
      </p:sp>
      <p:sp>
        <p:nvSpPr>
          <p:cNvPr id="3" name="Content Placeholder 2">
            <a:extLst>
              <a:ext uri="{FF2B5EF4-FFF2-40B4-BE49-F238E27FC236}">
                <a16:creationId xmlns:a16="http://schemas.microsoft.com/office/drawing/2014/main" id="{A8262747-22AF-B341-B5FE-E9C006FA0345}"/>
              </a:ext>
            </a:extLst>
          </p:cNvPr>
          <p:cNvSpPr>
            <a:spLocks noGrp="1"/>
          </p:cNvSpPr>
          <p:nvPr>
            <p:ph idx="1"/>
          </p:nvPr>
        </p:nvSpPr>
        <p:spPr>
          <a:xfrm>
            <a:off x="4842024" y="2276460"/>
            <a:ext cx="7168465" cy="3722914"/>
          </a:xfrm>
        </p:spPr>
        <p:txBody>
          <a:bodyPr>
            <a:normAutofit lnSpcReduction="10000"/>
          </a:bodyPr>
          <a:lstStyle/>
          <a:p>
            <a:endParaRPr lang="en-US" dirty="0"/>
          </a:p>
          <a:p>
            <a:r>
              <a:rPr lang="en-US" dirty="0"/>
              <a:t>No federal DUI statute = no federal subsequent offender statute</a:t>
            </a:r>
          </a:p>
          <a:p>
            <a:r>
              <a:rPr lang="en-US" dirty="0"/>
              <a:t>No CFR provision has a subsequent offender  provision</a:t>
            </a:r>
          </a:p>
          <a:p>
            <a:r>
              <a:rPr lang="en-US" dirty="0"/>
              <a:t>State subsequent offender provisions are not assimilated</a:t>
            </a:r>
          </a:p>
          <a:p>
            <a:endParaRPr lang="en-US" dirty="0"/>
          </a:p>
        </p:txBody>
      </p:sp>
      <p:pic>
        <p:nvPicPr>
          <p:cNvPr id="7" name="Picture 6">
            <a:extLst>
              <a:ext uri="{FF2B5EF4-FFF2-40B4-BE49-F238E27FC236}">
                <a16:creationId xmlns:a16="http://schemas.microsoft.com/office/drawing/2014/main" id="{84965E0B-D064-9E58-B652-7501FE7507D1}"/>
              </a:ext>
            </a:extLst>
          </p:cNvPr>
          <p:cNvPicPr>
            <a:picLocks noChangeAspect="1"/>
          </p:cNvPicPr>
          <p:nvPr/>
        </p:nvPicPr>
        <p:blipFill>
          <a:blip r:embed="rId2"/>
          <a:stretch>
            <a:fillRect/>
          </a:stretch>
        </p:blipFill>
        <p:spPr>
          <a:xfrm>
            <a:off x="9240905" y="-110436"/>
            <a:ext cx="3206774" cy="2481287"/>
          </a:xfrm>
          <a:prstGeom prst="rect">
            <a:avLst/>
          </a:prstGeom>
        </p:spPr>
      </p:pic>
      <p:pic>
        <p:nvPicPr>
          <p:cNvPr id="2052" name="Picture 4" descr="80,700+ Receiving Good News Stock Photos, Pictures &amp; Royalty-Free Images -  iStock | Man receiving good news, People receiving good news, Patient  receiving good news">
            <a:extLst>
              <a:ext uri="{FF2B5EF4-FFF2-40B4-BE49-F238E27FC236}">
                <a16:creationId xmlns:a16="http://schemas.microsoft.com/office/drawing/2014/main" id="{F7CBB8B9-DFFC-E266-069D-4F239A4A4A4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4" b="99020" l="9804" r="89706">
                        <a14:foregroundMark x1="25817" y1="88235" x2="26961" y2="94363"/>
                        <a14:foregroundMark x1="82353" y1="97549" x2="84641" y2="97059"/>
                        <a14:foregroundMark x1="20752" y1="98284" x2="23693" y2="98284"/>
                        <a14:foregroundMark x1="81863" y1="99020" x2="84967" y2="99020"/>
                      </a14:backgroundRemoval>
                    </a14:imgEffect>
                  </a14:imgLayer>
                </a14:imgProps>
              </a:ext>
              <a:ext uri="{28A0092B-C50C-407E-A947-70E740481C1C}">
                <a14:useLocalDpi xmlns:a14="http://schemas.microsoft.com/office/drawing/2010/main" val="0"/>
              </a:ext>
            </a:extLst>
          </a:blip>
          <a:srcRect/>
          <a:stretch>
            <a:fillRect/>
          </a:stretch>
        </p:blipFill>
        <p:spPr bwMode="auto">
          <a:xfrm>
            <a:off x="-753652" y="2370851"/>
            <a:ext cx="5829300" cy="454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9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970E3-332A-3F93-1071-C0EC54045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F7EA2-D810-6DB0-CF85-2028B0D811DC}"/>
              </a:ext>
            </a:extLst>
          </p:cNvPr>
          <p:cNvSpPr>
            <a:spLocks noGrp="1"/>
          </p:cNvSpPr>
          <p:nvPr>
            <p:ph type="title"/>
          </p:nvPr>
        </p:nvSpPr>
        <p:spPr/>
        <p:txBody>
          <a:bodyPr>
            <a:noAutofit/>
          </a:bodyPr>
          <a:lstStyle/>
          <a:p>
            <a:pPr algn="ctr"/>
            <a:r>
              <a:rPr lang="en-US" sz="5900" dirty="0"/>
              <a:t>Central Violations Bureau</a:t>
            </a:r>
          </a:p>
        </p:txBody>
      </p:sp>
      <p:sp>
        <p:nvSpPr>
          <p:cNvPr id="3" name="Content Placeholder 2">
            <a:extLst>
              <a:ext uri="{FF2B5EF4-FFF2-40B4-BE49-F238E27FC236}">
                <a16:creationId xmlns:a16="http://schemas.microsoft.com/office/drawing/2014/main" id="{B164E09E-EFA4-FC19-0014-AA2B56E721B0}"/>
              </a:ext>
            </a:extLst>
          </p:cNvPr>
          <p:cNvSpPr>
            <a:spLocks noGrp="1"/>
          </p:cNvSpPr>
          <p:nvPr>
            <p:ph idx="1"/>
          </p:nvPr>
        </p:nvSpPr>
        <p:spPr>
          <a:xfrm>
            <a:off x="911014" y="2367584"/>
            <a:ext cx="10367890" cy="4206240"/>
          </a:xfrm>
        </p:spPr>
        <p:txBody>
          <a:bodyPr>
            <a:normAutofit fontScale="70000" lnSpcReduction="20000"/>
          </a:bodyPr>
          <a:lstStyle/>
          <a:p>
            <a:r>
              <a:rPr lang="en-US" dirty="0"/>
              <a:t>Most misdemeanors arising on federal property are initiated by a federal law enforcement officer issuing a citation or “violation notice.” </a:t>
            </a:r>
          </a:p>
          <a:p>
            <a:r>
              <a:rPr lang="en-US" dirty="0"/>
              <a:t>Copies are provided to the defendant and to the federal judiciary's national Central Violations Bureau (CVB) in San Antonio, Texas. </a:t>
            </a:r>
          </a:p>
          <a:p>
            <a:r>
              <a:rPr lang="en-US" dirty="0"/>
              <a:t>Within a few months, CVB processes the violation notices, schedules appearances before magistrate judges, and sends out notices to appear. CVB also accepts payment of fines, fees and costs related to violation notices.</a:t>
            </a:r>
          </a:p>
          <a:p>
            <a:r>
              <a:rPr lang="en-US" dirty="0"/>
              <a:t>The CVB website is </a:t>
            </a:r>
            <a:r>
              <a:rPr lang="en-US" dirty="0">
                <a:solidFill>
                  <a:schemeClr val="accent1">
                    <a:lumMod val="40000"/>
                    <a:lumOff val="60000"/>
                  </a:schemeClr>
                </a:solidFill>
              </a:rPr>
              <a:t>cvb.uscourts.gov. </a:t>
            </a:r>
          </a:p>
          <a:p>
            <a:r>
              <a:rPr lang="en-US" dirty="0"/>
              <a:t>After CVB schedules the hearing in Maryland, the District of Maryland Clerk’s Office opens the case on ECF, a case number is assigned, and all subsequent scheduling activity, entries of appearance, motions, and other case activity are filed on ECF. </a:t>
            </a:r>
          </a:p>
        </p:txBody>
      </p:sp>
      <p:pic>
        <p:nvPicPr>
          <p:cNvPr id="4" name="Picture 3">
            <a:extLst>
              <a:ext uri="{FF2B5EF4-FFF2-40B4-BE49-F238E27FC236}">
                <a16:creationId xmlns:a16="http://schemas.microsoft.com/office/drawing/2014/main" id="{0D86FAD0-49EA-91EB-7B77-B6DD8C2FE34A}"/>
              </a:ext>
            </a:extLst>
          </p:cNvPr>
          <p:cNvPicPr>
            <a:picLocks noChangeAspect="1"/>
          </p:cNvPicPr>
          <p:nvPr/>
        </p:nvPicPr>
        <p:blipFill>
          <a:blip r:embed="rId2"/>
          <a:stretch>
            <a:fillRect/>
          </a:stretch>
        </p:blipFill>
        <p:spPr>
          <a:xfrm>
            <a:off x="9509759" y="284176"/>
            <a:ext cx="2813879" cy="2302270"/>
          </a:xfrm>
          <a:prstGeom prst="rect">
            <a:avLst/>
          </a:prstGeom>
        </p:spPr>
      </p:pic>
    </p:spTree>
    <p:extLst>
      <p:ext uri="{BB962C8B-B14F-4D97-AF65-F5344CB8AC3E}">
        <p14:creationId xmlns:p14="http://schemas.microsoft.com/office/powerpoint/2010/main" val="261453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C7F55-4900-42F5-C2AE-26F15ED52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E6FD8-9BEB-4F76-3B28-58FD0A0A0AE4}"/>
              </a:ext>
            </a:extLst>
          </p:cNvPr>
          <p:cNvSpPr>
            <a:spLocks noGrp="1"/>
          </p:cNvSpPr>
          <p:nvPr>
            <p:ph type="title"/>
          </p:nvPr>
        </p:nvSpPr>
        <p:spPr/>
        <p:txBody>
          <a:bodyPr>
            <a:normAutofit fontScale="90000"/>
          </a:bodyPr>
          <a:lstStyle/>
          <a:p>
            <a:pPr algn="ctr"/>
            <a:r>
              <a:rPr lang="en-US" sz="6600" dirty="0"/>
              <a:t>Location of Courts and</a:t>
            </a:r>
            <a:br>
              <a:rPr lang="en-US" sz="6600" dirty="0"/>
            </a:br>
            <a:r>
              <a:rPr lang="en-US" sz="6600" dirty="0"/>
              <a:t> Types of Prosecutors</a:t>
            </a:r>
            <a:endParaRPr lang="en-US" dirty="0"/>
          </a:p>
        </p:txBody>
      </p:sp>
      <p:sp>
        <p:nvSpPr>
          <p:cNvPr id="3" name="Content Placeholder 2">
            <a:extLst>
              <a:ext uri="{FF2B5EF4-FFF2-40B4-BE49-F238E27FC236}">
                <a16:creationId xmlns:a16="http://schemas.microsoft.com/office/drawing/2014/main" id="{B65C8FF4-886E-2E85-7449-F1BAACA272B7}"/>
              </a:ext>
            </a:extLst>
          </p:cNvPr>
          <p:cNvSpPr>
            <a:spLocks noGrp="1"/>
          </p:cNvSpPr>
          <p:nvPr>
            <p:ph idx="1"/>
          </p:nvPr>
        </p:nvSpPr>
        <p:spPr>
          <a:xfrm>
            <a:off x="911014" y="1946366"/>
            <a:ext cx="10367890" cy="4820194"/>
          </a:xfrm>
        </p:spPr>
        <p:txBody>
          <a:bodyPr>
            <a:normAutofit fontScale="92500" lnSpcReduction="20000"/>
          </a:bodyPr>
          <a:lstStyle/>
          <a:p>
            <a:r>
              <a:rPr lang="en-US" sz="2400" dirty="0"/>
              <a:t>Most misdemeanor proceedings occur in </a:t>
            </a:r>
            <a:r>
              <a:rPr lang="en-US" sz="2400" dirty="0">
                <a:solidFill>
                  <a:schemeClr val="accent1">
                    <a:lumMod val="40000"/>
                    <a:lumOff val="60000"/>
                  </a:schemeClr>
                </a:solidFill>
              </a:rPr>
              <a:t>federal courthouses</a:t>
            </a:r>
            <a:r>
              <a:rPr lang="en-US" sz="2400" dirty="0"/>
              <a:t>:</a:t>
            </a:r>
          </a:p>
          <a:p>
            <a:pPr marL="457200" lvl="2" indent="0">
              <a:spcBef>
                <a:spcPts val="600"/>
              </a:spcBef>
              <a:buNone/>
            </a:pPr>
            <a:r>
              <a:rPr lang="en-US" sz="2400" u="sng" dirty="0">
                <a:solidFill>
                  <a:schemeClr val="accent1">
                    <a:lumMod val="40000"/>
                    <a:lumOff val="60000"/>
                  </a:schemeClr>
                </a:solidFill>
              </a:rPr>
              <a:t>Southern Division Courthouse </a:t>
            </a:r>
            <a:r>
              <a:rPr lang="en-US" sz="2400" dirty="0"/>
              <a:t>- 6500 Cherrywood Lane in Greenbelt; all Park Police dockets are held twice a month and NIH dockets are held every other month in courtroom 1A; the government is represented by full-time Assistant United States Attorneys.</a:t>
            </a:r>
          </a:p>
          <a:p>
            <a:pPr marL="457200" lvl="2" indent="0">
              <a:spcBef>
                <a:spcPts val="600"/>
              </a:spcBef>
              <a:buNone/>
            </a:pPr>
            <a:r>
              <a:rPr lang="en-US" sz="2400" u="sng" dirty="0">
                <a:solidFill>
                  <a:schemeClr val="accent1">
                    <a:lumMod val="40000"/>
                    <a:lumOff val="60000"/>
                  </a:schemeClr>
                </a:solidFill>
              </a:rPr>
              <a:t>Northern  Division Courthouse </a:t>
            </a:r>
            <a:r>
              <a:rPr lang="en-US" sz="2400" dirty="0"/>
              <a:t>– 101 West Lombard Street in Baltimore; Ft. Meade/NSA and VA/SSA/Postal dockets are held once per month in courtroom 3C. Ft. Meade prosecutors are military JAG Special AUSAs; NSA prosecutors are NSA general counsel Special AUSAs, and VA/SSA/Postal prosecutors are full-time Assistant United States Attorneys. </a:t>
            </a:r>
          </a:p>
          <a:p>
            <a:r>
              <a:rPr lang="en-US" sz="2400" dirty="0">
                <a:solidFill>
                  <a:schemeClr val="accent1">
                    <a:lumMod val="40000"/>
                    <a:lumOff val="60000"/>
                  </a:schemeClr>
                </a:solidFill>
              </a:rPr>
              <a:t>Remote court locations</a:t>
            </a:r>
            <a:r>
              <a:rPr lang="en-US" sz="2400" dirty="0"/>
              <a:t>: With the exception of the Ft. Meade docket, all military base dockets are held periodically at the military bases and the prosecutors are military JAG officer Special Assistant United States Attorneys. </a:t>
            </a:r>
          </a:p>
          <a:p>
            <a:r>
              <a:rPr lang="en-US" sz="2400" dirty="0"/>
              <a:t>In 2024, Magistrate Judges </a:t>
            </a:r>
            <a:r>
              <a:rPr lang="en-US" sz="2400" dirty="0">
                <a:solidFill>
                  <a:schemeClr val="accent1">
                    <a:lumMod val="40000"/>
                    <a:lumOff val="60000"/>
                  </a:schemeClr>
                </a:solidFill>
              </a:rPr>
              <a:t>stopped allowing defendants to waive their initial appearances</a:t>
            </a:r>
            <a:r>
              <a:rPr lang="en-US" sz="2400" dirty="0"/>
              <a:t>. However, after the initial appearance, Rule 43 allows misdemeanor cases to be resolved, in the court's discretion, without the defendant's presence as long as the defendant consents in writing.</a:t>
            </a:r>
          </a:p>
        </p:txBody>
      </p:sp>
      <p:pic>
        <p:nvPicPr>
          <p:cNvPr id="4" name="Picture 3">
            <a:extLst>
              <a:ext uri="{FF2B5EF4-FFF2-40B4-BE49-F238E27FC236}">
                <a16:creationId xmlns:a16="http://schemas.microsoft.com/office/drawing/2014/main" id="{E7D40C49-7E16-A7DC-5688-F77971AA865A}"/>
              </a:ext>
            </a:extLst>
          </p:cNvPr>
          <p:cNvPicPr>
            <a:picLocks noChangeAspect="1"/>
          </p:cNvPicPr>
          <p:nvPr/>
        </p:nvPicPr>
        <p:blipFill>
          <a:blip r:embed="rId2"/>
          <a:stretch>
            <a:fillRect/>
          </a:stretch>
        </p:blipFill>
        <p:spPr>
          <a:xfrm>
            <a:off x="9156053" y="91440"/>
            <a:ext cx="3206774" cy="2487384"/>
          </a:xfrm>
          <a:prstGeom prst="rect">
            <a:avLst/>
          </a:prstGeom>
        </p:spPr>
      </p:pic>
    </p:spTree>
    <p:extLst>
      <p:ext uri="{BB962C8B-B14F-4D97-AF65-F5344CB8AC3E}">
        <p14:creationId xmlns:p14="http://schemas.microsoft.com/office/powerpoint/2010/main" val="2534378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6D41-8FF6-687A-CCFE-9152DDFB2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D52A6-2F10-9278-ED65-21ECF564F2D5}"/>
              </a:ext>
            </a:extLst>
          </p:cNvPr>
          <p:cNvSpPr>
            <a:spLocks noGrp="1"/>
          </p:cNvSpPr>
          <p:nvPr>
            <p:ph type="title"/>
          </p:nvPr>
        </p:nvSpPr>
        <p:spPr/>
        <p:txBody>
          <a:bodyPr>
            <a:noAutofit/>
          </a:bodyPr>
          <a:lstStyle/>
          <a:p>
            <a:pPr algn="ctr"/>
            <a:r>
              <a:rPr lang="en-US" sz="4800" dirty="0"/>
              <a:t>United States Sentencing Guidelines</a:t>
            </a:r>
            <a:endParaRPr lang="en-US" sz="4400" dirty="0"/>
          </a:p>
        </p:txBody>
      </p:sp>
      <p:sp>
        <p:nvSpPr>
          <p:cNvPr id="3" name="Content Placeholder 2">
            <a:extLst>
              <a:ext uri="{FF2B5EF4-FFF2-40B4-BE49-F238E27FC236}">
                <a16:creationId xmlns:a16="http://schemas.microsoft.com/office/drawing/2014/main" id="{D059CE2B-9960-B57B-2BE1-130F42C0D6E4}"/>
              </a:ext>
            </a:extLst>
          </p:cNvPr>
          <p:cNvSpPr>
            <a:spLocks noGrp="1"/>
          </p:cNvSpPr>
          <p:nvPr>
            <p:ph idx="1"/>
          </p:nvPr>
        </p:nvSpPr>
        <p:spPr>
          <a:xfrm>
            <a:off x="911014" y="2367584"/>
            <a:ext cx="10367890" cy="4206240"/>
          </a:xfrm>
        </p:spPr>
        <p:txBody>
          <a:bodyPr>
            <a:normAutofit/>
          </a:bodyPr>
          <a:lstStyle/>
          <a:p>
            <a:r>
              <a:rPr lang="en-US" dirty="0"/>
              <a:t>Advisory federal sentencing guidelines </a:t>
            </a:r>
            <a:r>
              <a:rPr lang="en-US" i="1" dirty="0">
                <a:solidFill>
                  <a:schemeClr val="accent1">
                    <a:lumMod val="40000"/>
                    <a:lumOff val="60000"/>
                  </a:schemeClr>
                </a:solidFill>
              </a:rPr>
              <a:t>apply</a:t>
            </a:r>
            <a:r>
              <a:rPr lang="en-US" dirty="0"/>
              <a:t> to Class A misdemeanors charged under federal statutes.</a:t>
            </a:r>
          </a:p>
          <a:p>
            <a:r>
              <a:rPr lang="en-US" dirty="0"/>
              <a:t>Federal guidelines </a:t>
            </a:r>
            <a:r>
              <a:rPr lang="en-US" i="1" dirty="0">
                <a:solidFill>
                  <a:schemeClr val="accent1">
                    <a:lumMod val="40000"/>
                    <a:lumOff val="60000"/>
                  </a:schemeClr>
                </a:solidFill>
              </a:rPr>
              <a:t>do not apply </a:t>
            </a:r>
            <a:r>
              <a:rPr lang="en-US" dirty="0"/>
              <a:t>to Class A misdemeanors under CFR provisions or assimilated under state law for which there is no analogous guideline (e.g., DUIs).</a:t>
            </a:r>
          </a:p>
          <a:p>
            <a:r>
              <a:rPr lang="en-US" dirty="0"/>
              <a:t> The guidelines </a:t>
            </a:r>
            <a:r>
              <a:rPr lang="en-US" i="1" dirty="0">
                <a:solidFill>
                  <a:schemeClr val="accent1">
                    <a:lumMod val="40000"/>
                    <a:lumOff val="60000"/>
                  </a:schemeClr>
                </a:solidFill>
              </a:rPr>
              <a:t>do not apply </a:t>
            </a:r>
            <a:r>
              <a:rPr lang="en-US" dirty="0"/>
              <a:t>to petty offenses.</a:t>
            </a:r>
          </a:p>
        </p:txBody>
      </p:sp>
      <p:pic>
        <p:nvPicPr>
          <p:cNvPr id="6" name="Picture 5">
            <a:extLst>
              <a:ext uri="{FF2B5EF4-FFF2-40B4-BE49-F238E27FC236}">
                <a16:creationId xmlns:a16="http://schemas.microsoft.com/office/drawing/2014/main" id="{44F2C576-4773-C0B7-79B4-F379CFC50D01}"/>
              </a:ext>
            </a:extLst>
          </p:cNvPr>
          <p:cNvPicPr>
            <a:picLocks noChangeAspect="1"/>
          </p:cNvPicPr>
          <p:nvPr/>
        </p:nvPicPr>
        <p:blipFill>
          <a:blip r:embed="rId2"/>
          <a:stretch>
            <a:fillRect/>
          </a:stretch>
        </p:blipFill>
        <p:spPr>
          <a:xfrm>
            <a:off x="9208305" y="4562748"/>
            <a:ext cx="3206774" cy="2487384"/>
          </a:xfrm>
          <a:prstGeom prst="rect">
            <a:avLst/>
          </a:prstGeom>
        </p:spPr>
      </p:pic>
    </p:spTree>
    <p:extLst>
      <p:ext uri="{BB962C8B-B14F-4D97-AF65-F5344CB8AC3E}">
        <p14:creationId xmlns:p14="http://schemas.microsoft.com/office/powerpoint/2010/main" val="3534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1E85-FCE9-8531-0004-B840EEA5DFF6}"/>
              </a:ext>
            </a:extLst>
          </p:cNvPr>
          <p:cNvSpPr>
            <a:spLocks noGrp="1"/>
          </p:cNvSpPr>
          <p:nvPr>
            <p:ph type="title"/>
          </p:nvPr>
        </p:nvSpPr>
        <p:spPr>
          <a:xfrm>
            <a:off x="-1248158" y="2220759"/>
            <a:ext cx="12192000" cy="1676400"/>
          </a:xfrm>
        </p:spPr>
        <p:txBody>
          <a:bodyPr/>
          <a:lstStyle/>
          <a:p>
            <a:r>
              <a:rPr lang="en-US" sz="5400" b="1" cap="none" dirty="0"/>
              <a:t>There is no federal </a:t>
            </a:r>
            <a:br>
              <a:rPr lang="en-US" sz="5400" b="1" cap="none" dirty="0"/>
            </a:br>
            <a:r>
              <a:rPr lang="en-US" sz="5400" b="1" cap="none" dirty="0"/>
              <a:t>DUI statute.</a:t>
            </a:r>
          </a:p>
        </p:txBody>
      </p:sp>
      <p:sp>
        <p:nvSpPr>
          <p:cNvPr id="3" name="Text Placeholder 2">
            <a:extLst>
              <a:ext uri="{FF2B5EF4-FFF2-40B4-BE49-F238E27FC236}">
                <a16:creationId xmlns:a16="http://schemas.microsoft.com/office/drawing/2014/main" id="{31BAF033-6574-0DE4-D3EA-5E5782F453AD}"/>
              </a:ext>
            </a:extLst>
          </p:cNvPr>
          <p:cNvSpPr>
            <a:spLocks noGrp="1"/>
          </p:cNvSpPr>
          <p:nvPr>
            <p:ph type="body" idx="1"/>
          </p:nvPr>
        </p:nvSpPr>
        <p:spPr/>
        <p:txBody>
          <a:bodyPr/>
          <a:lstStyle/>
          <a:p>
            <a:endParaRPr lang="en-US" dirty="0"/>
          </a:p>
        </p:txBody>
      </p:sp>
      <p:pic>
        <p:nvPicPr>
          <p:cNvPr id="8196" name="Picture 4" descr="Drunk Driver Stock Illustrations – 1,376 Drunk Driver Stock Illustrations,  Vectors &amp; Clipart - Dreamstime">
            <a:extLst>
              <a:ext uri="{FF2B5EF4-FFF2-40B4-BE49-F238E27FC236}">
                <a16:creationId xmlns:a16="http://schemas.microsoft.com/office/drawing/2014/main" id="{F6888964-BFCA-8336-0CD8-CA3332CED25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4500" y="1673027"/>
            <a:ext cx="5262369" cy="526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0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46A8-334E-D834-8103-583D8C671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A89D3-676A-75FF-42C4-78AD9E8E43D2}"/>
              </a:ext>
            </a:extLst>
          </p:cNvPr>
          <p:cNvSpPr>
            <a:spLocks noGrp="1"/>
          </p:cNvSpPr>
          <p:nvPr>
            <p:ph type="title"/>
          </p:nvPr>
        </p:nvSpPr>
        <p:spPr/>
        <p:txBody>
          <a:bodyPr>
            <a:noAutofit/>
          </a:bodyPr>
          <a:lstStyle/>
          <a:p>
            <a:pPr algn="ctr"/>
            <a:r>
              <a:rPr lang="en-US" dirty="0"/>
              <a:t>Sentencing and </a:t>
            </a:r>
            <a:br>
              <a:rPr lang="en-US" dirty="0"/>
            </a:br>
            <a:r>
              <a:rPr lang="en-US" dirty="0"/>
              <a:t>Presentence Reports</a:t>
            </a:r>
            <a:endParaRPr lang="en-US" sz="4800" dirty="0"/>
          </a:p>
        </p:txBody>
      </p:sp>
      <p:sp>
        <p:nvSpPr>
          <p:cNvPr id="3" name="Content Placeholder 2">
            <a:extLst>
              <a:ext uri="{FF2B5EF4-FFF2-40B4-BE49-F238E27FC236}">
                <a16:creationId xmlns:a16="http://schemas.microsoft.com/office/drawing/2014/main" id="{90A68706-15F4-FB04-1BC0-6AA82F17E5F5}"/>
              </a:ext>
            </a:extLst>
          </p:cNvPr>
          <p:cNvSpPr>
            <a:spLocks noGrp="1"/>
          </p:cNvSpPr>
          <p:nvPr>
            <p:ph idx="1"/>
          </p:nvPr>
        </p:nvSpPr>
        <p:spPr>
          <a:xfrm>
            <a:off x="911014" y="2367584"/>
            <a:ext cx="10367890" cy="4206240"/>
          </a:xfrm>
        </p:spPr>
        <p:txBody>
          <a:bodyPr>
            <a:normAutofit lnSpcReduction="10000"/>
          </a:bodyPr>
          <a:lstStyle/>
          <a:p>
            <a:r>
              <a:rPr lang="en-US" dirty="0"/>
              <a:t>Misdemeanor </a:t>
            </a:r>
            <a:r>
              <a:rPr lang="en-US" dirty="0">
                <a:solidFill>
                  <a:schemeClr val="accent1">
                    <a:lumMod val="40000"/>
                    <a:lumOff val="60000"/>
                  </a:schemeClr>
                </a:solidFill>
              </a:rPr>
              <a:t>plea and sentencing </a:t>
            </a:r>
            <a:r>
              <a:rPr lang="en-US" dirty="0"/>
              <a:t>will usually happen the </a:t>
            </a:r>
            <a:r>
              <a:rPr lang="en-US" dirty="0">
                <a:solidFill>
                  <a:schemeClr val="accent1">
                    <a:lumMod val="40000"/>
                    <a:lumOff val="60000"/>
                  </a:schemeClr>
                </a:solidFill>
              </a:rPr>
              <a:t>same day</a:t>
            </a:r>
            <a:r>
              <a:rPr lang="en-US" dirty="0"/>
              <a:t>.</a:t>
            </a:r>
          </a:p>
          <a:p>
            <a:r>
              <a:rPr lang="en-US" dirty="0">
                <a:solidFill>
                  <a:schemeClr val="accent1">
                    <a:lumMod val="40000"/>
                    <a:lumOff val="60000"/>
                  </a:schemeClr>
                </a:solidFill>
              </a:rPr>
              <a:t>PSRs are not required </a:t>
            </a:r>
            <a:r>
              <a:rPr lang="en-US" dirty="0"/>
              <a:t>and are rarely used, or even mentioned, in federal misdemeanor cases.</a:t>
            </a:r>
          </a:p>
          <a:p>
            <a:r>
              <a:rPr lang="en-US" dirty="0"/>
              <a:t>Rule 32(c)(1) allows the parties to </a:t>
            </a:r>
            <a:r>
              <a:rPr lang="en-US" dirty="0">
                <a:solidFill>
                  <a:schemeClr val="accent1">
                    <a:lumMod val="40000"/>
                    <a:lumOff val="60000"/>
                  </a:schemeClr>
                </a:solidFill>
              </a:rPr>
              <a:t>waive a PSR </a:t>
            </a:r>
            <a:r>
              <a:rPr lang="en-US" dirty="0"/>
              <a:t>if the court finds that the information in the record is sufficient to proceed to sentencing.</a:t>
            </a:r>
          </a:p>
          <a:p>
            <a:r>
              <a:rPr lang="en-US" dirty="0"/>
              <a:t>PSRs rarely help the defense.</a:t>
            </a:r>
          </a:p>
          <a:p>
            <a:endParaRPr lang="en-US" dirty="0"/>
          </a:p>
        </p:txBody>
      </p:sp>
      <p:pic>
        <p:nvPicPr>
          <p:cNvPr id="6" name="Picture 5">
            <a:extLst>
              <a:ext uri="{FF2B5EF4-FFF2-40B4-BE49-F238E27FC236}">
                <a16:creationId xmlns:a16="http://schemas.microsoft.com/office/drawing/2014/main" id="{2384BAE5-5495-7720-63A3-CFAAF3F88967}"/>
              </a:ext>
            </a:extLst>
          </p:cNvPr>
          <p:cNvPicPr>
            <a:picLocks noChangeAspect="1"/>
          </p:cNvPicPr>
          <p:nvPr/>
        </p:nvPicPr>
        <p:blipFill>
          <a:blip r:embed="rId2"/>
          <a:stretch>
            <a:fillRect/>
          </a:stretch>
        </p:blipFill>
        <p:spPr>
          <a:xfrm>
            <a:off x="8855607" y="4745997"/>
            <a:ext cx="3206774" cy="2487384"/>
          </a:xfrm>
          <a:prstGeom prst="rect">
            <a:avLst/>
          </a:prstGeom>
        </p:spPr>
      </p:pic>
    </p:spTree>
    <p:extLst>
      <p:ext uri="{BB962C8B-B14F-4D97-AF65-F5344CB8AC3E}">
        <p14:creationId xmlns:p14="http://schemas.microsoft.com/office/powerpoint/2010/main" val="1106302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C6EE-ABC3-E67A-75A9-AC6BF0B22BA7}"/>
              </a:ext>
            </a:extLst>
          </p:cNvPr>
          <p:cNvSpPr>
            <a:spLocks noGrp="1"/>
          </p:cNvSpPr>
          <p:nvPr>
            <p:ph type="title"/>
          </p:nvPr>
        </p:nvSpPr>
        <p:spPr>
          <a:xfrm>
            <a:off x="1202919" y="284176"/>
            <a:ext cx="9784080" cy="1508760"/>
          </a:xfrm>
        </p:spPr>
        <p:txBody>
          <a:bodyPr>
            <a:normAutofit/>
          </a:bodyPr>
          <a:lstStyle/>
          <a:p>
            <a:pPr algn="ctr"/>
            <a:r>
              <a:rPr lang="en-US" dirty="0"/>
              <a:t>       Fines, Probation, and </a:t>
            </a:r>
            <a:br>
              <a:rPr lang="en-US" dirty="0"/>
            </a:br>
            <a:r>
              <a:rPr lang="en-US" dirty="0"/>
              <a:t>        Supervised Release</a:t>
            </a:r>
          </a:p>
        </p:txBody>
      </p:sp>
      <p:sp>
        <p:nvSpPr>
          <p:cNvPr id="3" name="Content Placeholder 2">
            <a:extLst>
              <a:ext uri="{FF2B5EF4-FFF2-40B4-BE49-F238E27FC236}">
                <a16:creationId xmlns:a16="http://schemas.microsoft.com/office/drawing/2014/main" id="{BD33A98A-8B4B-6A84-10CB-AB083F08E5D1}"/>
              </a:ext>
            </a:extLst>
          </p:cNvPr>
          <p:cNvSpPr>
            <a:spLocks noGrp="1"/>
          </p:cNvSpPr>
          <p:nvPr>
            <p:ph idx="1"/>
          </p:nvPr>
        </p:nvSpPr>
        <p:spPr>
          <a:xfrm>
            <a:off x="869545" y="2165227"/>
            <a:ext cx="6263640" cy="4206240"/>
          </a:xfrm>
        </p:spPr>
        <p:txBody>
          <a:bodyPr>
            <a:normAutofit/>
          </a:bodyPr>
          <a:lstStyle/>
          <a:p>
            <a:r>
              <a:rPr lang="en-US" sz="2500" dirty="0"/>
              <a:t>Maximum Federal Fines – 18 USC §3571 – max of $100,000 for class a misdemeanors and max of $5000 for petty offenses (class b, c, or infractions)</a:t>
            </a:r>
          </a:p>
          <a:p>
            <a:r>
              <a:rPr lang="en-US" sz="2500" dirty="0"/>
              <a:t>Federal Probation – 18 USC § § 3561-3565 – max of 5 years for misdemeanors</a:t>
            </a:r>
          </a:p>
          <a:p>
            <a:r>
              <a:rPr lang="en-US" sz="2500" dirty="0"/>
              <a:t>Federal Supervised Release – 18 USC §3583 – max of one year for misdemeanors and can only follow jail time for a class a misdemeanor</a:t>
            </a:r>
          </a:p>
        </p:txBody>
      </p:sp>
      <p:pic>
        <p:nvPicPr>
          <p:cNvPr id="5" name="Picture 4">
            <a:extLst>
              <a:ext uri="{FF2B5EF4-FFF2-40B4-BE49-F238E27FC236}">
                <a16:creationId xmlns:a16="http://schemas.microsoft.com/office/drawing/2014/main" id="{5079638C-3BFA-F092-9153-910BAB45852D}"/>
              </a:ext>
            </a:extLst>
          </p:cNvPr>
          <p:cNvPicPr>
            <a:picLocks noChangeAspect="1"/>
          </p:cNvPicPr>
          <p:nvPr/>
        </p:nvPicPr>
        <p:blipFill>
          <a:blip r:embed="rId2"/>
          <a:stretch>
            <a:fillRect/>
          </a:stretch>
        </p:blipFill>
        <p:spPr>
          <a:xfrm>
            <a:off x="365760" y="130629"/>
            <a:ext cx="2806306" cy="1881051"/>
          </a:xfrm>
          <a:prstGeom prst="rect">
            <a:avLst/>
          </a:prstGeom>
        </p:spPr>
      </p:pic>
      <p:pic>
        <p:nvPicPr>
          <p:cNvPr id="3074" name="Picture 2" descr="How Long Do I Have To Pay My Fines And Costs To The Court? | Greenspun  Shapiro Ginsberg &amp; Yang PC">
            <a:extLst>
              <a:ext uri="{FF2B5EF4-FFF2-40B4-BE49-F238E27FC236}">
                <a16:creationId xmlns:a16="http://schemas.microsoft.com/office/drawing/2014/main" id="{ED446C89-AE08-F638-3846-7175BD7DB3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92" b="94421" l="10000" r="99714">
                        <a14:foregroundMark x1="64286" y1="94421" x2="64286" y2="94421"/>
                        <a14:foregroundMark x1="68571" y1="26180" x2="88286" y2="14163"/>
                        <a14:foregroundMark x1="92286" y1="8584" x2="99714" y2="4292"/>
                        <a14:foregroundMark x1="68571" y1="27897" x2="71429" y2="27039"/>
                        <a14:foregroundMark x1="66571" y1="21459" x2="66857" y2="20601"/>
                        <a14:foregroundMark x1="72286" y1="26180" x2="81714" y2="21030"/>
                      </a14:backgroundRemoval>
                    </a14:imgEffect>
                  </a14:imgLayer>
                </a14:imgProps>
              </a:ext>
              <a:ext uri="{28A0092B-C50C-407E-A947-70E740481C1C}">
                <a14:useLocalDpi xmlns:a14="http://schemas.microsoft.com/office/drawing/2010/main" val="0"/>
              </a:ext>
            </a:extLst>
          </a:blip>
          <a:srcRect/>
          <a:stretch>
            <a:fillRect/>
          </a:stretch>
        </p:blipFill>
        <p:spPr bwMode="auto">
          <a:xfrm>
            <a:off x="6720891" y="1844204"/>
            <a:ext cx="5471109" cy="36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76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7D14-D34B-296B-2507-CA3C8741FC8E}"/>
              </a:ext>
            </a:extLst>
          </p:cNvPr>
          <p:cNvSpPr>
            <a:spLocks noGrp="1"/>
          </p:cNvSpPr>
          <p:nvPr>
            <p:ph type="title"/>
          </p:nvPr>
        </p:nvSpPr>
        <p:spPr>
          <a:xfrm>
            <a:off x="1202919" y="284176"/>
            <a:ext cx="9784080" cy="1508760"/>
          </a:xfrm>
        </p:spPr>
        <p:txBody>
          <a:bodyPr vert="horz" lIns="91440" tIns="45720" rIns="91440" bIns="45720" rtlCol="0" anchor="ctr">
            <a:normAutofit/>
          </a:bodyPr>
          <a:lstStyle/>
          <a:p>
            <a:pPr algn="ctr"/>
            <a:r>
              <a:rPr lang="en-US" dirty="0"/>
              <a:t>      License Suspensions</a:t>
            </a:r>
            <a:endParaRPr lang="en-US" cap="all" dirty="0">
              <a:latin typeface="+mn-lt"/>
            </a:endParaRPr>
          </a:p>
        </p:txBody>
      </p:sp>
      <p:sp>
        <p:nvSpPr>
          <p:cNvPr id="4" name="Content Placeholder 2">
            <a:extLst>
              <a:ext uri="{FF2B5EF4-FFF2-40B4-BE49-F238E27FC236}">
                <a16:creationId xmlns:a16="http://schemas.microsoft.com/office/drawing/2014/main" id="{4937364D-9B9B-6472-C876-31ADFDA3DB74}"/>
              </a:ext>
            </a:extLst>
          </p:cNvPr>
          <p:cNvSpPr txBox="1">
            <a:spLocks/>
          </p:cNvSpPr>
          <p:nvPr/>
        </p:nvSpPr>
        <p:spPr>
          <a:xfrm>
            <a:off x="404950" y="2409670"/>
            <a:ext cx="6714308" cy="380825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36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36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spcBef>
                <a:spcPts val="600"/>
              </a:spcBef>
              <a:buNone/>
            </a:pPr>
            <a:r>
              <a:rPr lang="en-US" dirty="0"/>
              <a:t>Maryland Licenses can be suspended for:</a:t>
            </a:r>
          </a:p>
          <a:p>
            <a:pPr>
              <a:spcBef>
                <a:spcPts val="600"/>
              </a:spcBef>
            </a:pPr>
            <a:r>
              <a:rPr lang="en-US" dirty="0"/>
              <a:t>Failure to appear in federal court</a:t>
            </a:r>
          </a:p>
          <a:p>
            <a:pPr>
              <a:spcBef>
                <a:spcPts val="600"/>
              </a:spcBef>
            </a:pPr>
            <a:r>
              <a:rPr lang="en-US" dirty="0"/>
              <a:t>Failure to pay a federal fine in the time allowed by the court</a:t>
            </a:r>
          </a:p>
        </p:txBody>
      </p:sp>
      <p:pic>
        <p:nvPicPr>
          <p:cNvPr id="5" name="Picture 4">
            <a:extLst>
              <a:ext uri="{FF2B5EF4-FFF2-40B4-BE49-F238E27FC236}">
                <a16:creationId xmlns:a16="http://schemas.microsoft.com/office/drawing/2014/main" id="{540577EC-4201-CA9C-427A-E3AF690516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36" b="89617" l="9818" r="92727">
                        <a14:foregroundMark x1="20000" y1="57923" x2="21455" y2="63388"/>
                        <a14:foregroundMark x1="31636" y1="57923" x2="32727" y2="57377"/>
                        <a14:foregroundMark x1="24364" y1="59016" x2="33091" y2="46995"/>
                        <a14:foregroundMark x1="33091" y1="46995" x2="44727" y2="47541"/>
                        <a14:foregroundMark x1="44727" y1="47541" x2="56985" y2="62655"/>
                        <a14:foregroundMark x1="59453" y1="55637" x2="60364" y2="39891"/>
                        <a14:foregroundMark x1="60364" y1="39891" x2="47636" y2="35519"/>
                        <a14:foregroundMark x1="47636" y1="35519" x2="52727" y2="59563"/>
                        <a14:foregroundMark x1="62601" y1="56383" x2="73091" y2="53005"/>
                        <a14:foregroundMark x1="52727" y1="59563" x2="58755" y2="57622"/>
                        <a14:foregroundMark x1="73091" y1="53005" x2="72364" y2="49180"/>
                        <a14:foregroundMark x1="42545" y1="10383" x2="45455" y2="10383"/>
                        <a14:foregroundMark x1="92000" y1="39344" x2="92727" y2="42077"/>
                        <a14:foregroundMark x1="85818" y1="34973" x2="85818" y2="34973"/>
                        <a14:foregroundMark x1="44727" y1="87432" x2="44727" y2="87432"/>
                        <a14:foregroundMark x1="85455" y1="50273" x2="85455" y2="50273"/>
                        <a14:backgroundMark x1="58545" y1="64481" x2="58545" y2="64481"/>
                        <a14:backgroundMark x1="56727" y1="64481" x2="59636" y2="63934"/>
                        <a14:backgroundMark x1="46182" y1="33880" x2="46182" y2="33880"/>
                        <a14:backgroundMark x1="48364" y1="34426" x2="48364" y2="34426"/>
                        <a14:backgroundMark x1="46545" y1="34426" x2="46545" y2="34426"/>
                        <a14:backgroundMark x1="46909" y1="34426" x2="46909" y2="34426"/>
                        <a14:backgroundMark x1="47273" y1="34426" x2="47273" y2="34426"/>
                        <a14:backgroundMark x1="47273" y1="35519" x2="47273" y2="35519"/>
                        <a14:backgroundMark x1="48000" y1="34973" x2="48000" y2="34973"/>
                        <a14:backgroundMark x1="57091" y1="63388" x2="57091" y2="63388"/>
                        <a14:backgroundMark x1="56727" y1="63388" x2="57818" y2="62842"/>
                      </a14:backgroundRemoval>
                    </a14:imgEffect>
                  </a14:imgLayer>
                </a14:imgProps>
              </a:ext>
            </a:extLst>
          </a:blip>
          <a:stretch>
            <a:fillRect/>
          </a:stretch>
        </p:blipFill>
        <p:spPr>
          <a:xfrm>
            <a:off x="7300340" y="2409671"/>
            <a:ext cx="4525353" cy="3011416"/>
          </a:xfrm>
          <a:prstGeom prst="rect">
            <a:avLst/>
          </a:prstGeom>
        </p:spPr>
      </p:pic>
      <p:pic>
        <p:nvPicPr>
          <p:cNvPr id="6" name="Picture 5">
            <a:extLst>
              <a:ext uri="{FF2B5EF4-FFF2-40B4-BE49-F238E27FC236}">
                <a16:creationId xmlns:a16="http://schemas.microsoft.com/office/drawing/2014/main" id="{7FBDC400-86BB-CCC6-5CF0-98B8F05D6C78}"/>
              </a:ext>
            </a:extLst>
          </p:cNvPr>
          <p:cNvPicPr>
            <a:picLocks noChangeAspect="1"/>
          </p:cNvPicPr>
          <p:nvPr/>
        </p:nvPicPr>
        <p:blipFill>
          <a:blip r:embed="rId4"/>
          <a:stretch>
            <a:fillRect/>
          </a:stretch>
        </p:blipFill>
        <p:spPr>
          <a:xfrm>
            <a:off x="312500" y="-113814"/>
            <a:ext cx="3206774" cy="2125494"/>
          </a:xfrm>
          <a:prstGeom prst="rect">
            <a:avLst/>
          </a:prstGeom>
        </p:spPr>
      </p:pic>
    </p:spTree>
    <p:extLst>
      <p:ext uri="{BB962C8B-B14F-4D97-AF65-F5344CB8AC3E}">
        <p14:creationId xmlns:p14="http://schemas.microsoft.com/office/powerpoint/2010/main" val="2425001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9C33D-AC19-970F-E261-FC24F88BF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F3746-AA78-6163-BCAE-9C0662799D94}"/>
              </a:ext>
            </a:extLst>
          </p:cNvPr>
          <p:cNvSpPr>
            <a:spLocks noGrp="1"/>
          </p:cNvSpPr>
          <p:nvPr>
            <p:ph type="title"/>
          </p:nvPr>
        </p:nvSpPr>
        <p:spPr/>
        <p:txBody>
          <a:bodyPr>
            <a:noAutofit/>
          </a:bodyPr>
          <a:lstStyle/>
          <a:p>
            <a:pPr algn="ctr"/>
            <a:r>
              <a:rPr lang="en-US" sz="5900" dirty="0"/>
              <a:t>Appeals</a:t>
            </a:r>
          </a:p>
        </p:txBody>
      </p:sp>
      <p:sp>
        <p:nvSpPr>
          <p:cNvPr id="3" name="Content Placeholder 2">
            <a:extLst>
              <a:ext uri="{FF2B5EF4-FFF2-40B4-BE49-F238E27FC236}">
                <a16:creationId xmlns:a16="http://schemas.microsoft.com/office/drawing/2014/main" id="{36423196-3A5D-6149-78D2-42F1CC84C3D1}"/>
              </a:ext>
            </a:extLst>
          </p:cNvPr>
          <p:cNvSpPr>
            <a:spLocks noGrp="1"/>
          </p:cNvSpPr>
          <p:nvPr>
            <p:ph idx="1"/>
          </p:nvPr>
        </p:nvSpPr>
        <p:spPr>
          <a:xfrm>
            <a:off x="911014" y="1920240"/>
            <a:ext cx="10367890" cy="4937759"/>
          </a:xfrm>
        </p:spPr>
        <p:txBody>
          <a:bodyPr>
            <a:normAutofit fontScale="92500"/>
          </a:bodyPr>
          <a:lstStyle/>
          <a:p>
            <a:r>
              <a:rPr lang="en-US" dirty="0"/>
              <a:t>Defendant’s appeals must be filed within </a:t>
            </a:r>
            <a:r>
              <a:rPr lang="en-US" dirty="0">
                <a:solidFill>
                  <a:schemeClr val="accent1">
                    <a:lumMod val="40000"/>
                    <a:lumOff val="60000"/>
                  </a:schemeClr>
                </a:solidFill>
              </a:rPr>
              <a:t>14 days </a:t>
            </a:r>
            <a:r>
              <a:rPr lang="en-US" dirty="0"/>
              <a:t>after entry to judgment; the government has 30 days to appeal.</a:t>
            </a:r>
          </a:p>
          <a:p>
            <a:r>
              <a:rPr lang="en-US" dirty="0"/>
              <a:t>All appeals of Magistrate Judge decisions and Magistrate Court verdicts are to corresponding division of the United States District Court for the </a:t>
            </a:r>
            <a:r>
              <a:rPr lang="en-US" dirty="0">
                <a:solidFill>
                  <a:schemeClr val="accent1">
                    <a:lumMod val="40000"/>
                    <a:lumOff val="60000"/>
                  </a:schemeClr>
                </a:solidFill>
              </a:rPr>
              <a:t>District of Maryland</a:t>
            </a:r>
            <a:r>
              <a:rPr lang="en-US" dirty="0"/>
              <a:t>.</a:t>
            </a:r>
          </a:p>
          <a:p>
            <a:r>
              <a:rPr lang="en-US" dirty="0"/>
              <a:t>Appeals of District Judge decisions and District Court verdicts are to the 4</a:t>
            </a:r>
            <a:r>
              <a:rPr lang="en-US" baseline="30000" dirty="0"/>
              <a:t>th</a:t>
            </a:r>
            <a:r>
              <a:rPr lang="en-US" dirty="0"/>
              <a:t> Circuit Court of Appeals. </a:t>
            </a:r>
          </a:p>
          <a:p>
            <a:r>
              <a:rPr lang="en-US" dirty="0"/>
              <a:t>Appeals are </a:t>
            </a:r>
            <a:r>
              <a:rPr lang="en-US" dirty="0">
                <a:solidFill>
                  <a:schemeClr val="accent1">
                    <a:lumMod val="40000"/>
                    <a:lumOff val="60000"/>
                  </a:schemeClr>
                </a:solidFill>
              </a:rPr>
              <a:t>on the record </a:t>
            </a:r>
            <a:r>
              <a:rPr lang="en-US" dirty="0"/>
              <a:t>reviews (not de novo). </a:t>
            </a:r>
          </a:p>
        </p:txBody>
      </p:sp>
      <p:pic>
        <p:nvPicPr>
          <p:cNvPr id="4" name="Picture 3">
            <a:extLst>
              <a:ext uri="{FF2B5EF4-FFF2-40B4-BE49-F238E27FC236}">
                <a16:creationId xmlns:a16="http://schemas.microsoft.com/office/drawing/2014/main" id="{5C67D6F0-63CA-29AA-8A83-58C1086EF13E}"/>
              </a:ext>
            </a:extLst>
          </p:cNvPr>
          <p:cNvPicPr>
            <a:picLocks noChangeAspect="1"/>
          </p:cNvPicPr>
          <p:nvPr/>
        </p:nvPicPr>
        <p:blipFill>
          <a:blip r:embed="rId2"/>
          <a:stretch>
            <a:fillRect/>
          </a:stretch>
        </p:blipFill>
        <p:spPr>
          <a:xfrm>
            <a:off x="9195241" y="4370615"/>
            <a:ext cx="3206774" cy="2487384"/>
          </a:xfrm>
          <a:prstGeom prst="rect">
            <a:avLst/>
          </a:prstGeom>
        </p:spPr>
      </p:pic>
    </p:spTree>
    <p:extLst>
      <p:ext uri="{BB962C8B-B14F-4D97-AF65-F5344CB8AC3E}">
        <p14:creationId xmlns:p14="http://schemas.microsoft.com/office/powerpoint/2010/main" val="410496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8000-CF77-C39D-2C14-46180FD1A565}"/>
              </a:ext>
            </a:extLst>
          </p:cNvPr>
          <p:cNvSpPr>
            <a:spLocks noGrp="1"/>
          </p:cNvSpPr>
          <p:nvPr>
            <p:ph type="title"/>
          </p:nvPr>
        </p:nvSpPr>
        <p:spPr/>
        <p:txBody>
          <a:bodyPr/>
          <a:lstStyle/>
          <a:p>
            <a:pPr algn="ctr"/>
            <a:r>
              <a:rPr lang="en-US" dirty="0"/>
              <a:t>   Random good news!</a:t>
            </a:r>
          </a:p>
        </p:txBody>
      </p:sp>
      <p:sp>
        <p:nvSpPr>
          <p:cNvPr id="3" name="Content Placeholder 2">
            <a:extLst>
              <a:ext uri="{FF2B5EF4-FFF2-40B4-BE49-F238E27FC236}">
                <a16:creationId xmlns:a16="http://schemas.microsoft.com/office/drawing/2014/main" id="{CE596EFA-AA20-61E1-5CE5-F60256FD5A8A}"/>
              </a:ext>
            </a:extLst>
          </p:cNvPr>
          <p:cNvSpPr>
            <a:spLocks noGrp="1"/>
          </p:cNvSpPr>
          <p:nvPr>
            <p:ph idx="1"/>
          </p:nvPr>
        </p:nvSpPr>
        <p:spPr/>
        <p:txBody>
          <a:bodyPr>
            <a:normAutofit fontScale="85000" lnSpcReduction="10000"/>
          </a:bodyPr>
          <a:lstStyle/>
          <a:p>
            <a:r>
              <a:rPr lang="en-US" dirty="0"/>
              <a:t>Clients </a:t>
            </a:r>
            <a:r>
              <a:rPr lang="en-US" dirty="0">
                <a:solidFill>
                  <a:schemeClr val="accent1">
                    <a:lumMod val="40000"/>
                    <a:lumOff val="60000"/>
                  </a:schemeClr>
                </a:solidFill>
              </a:rPr>
              <a:t>cannot be sentenced to jail </a:t>
            </a:r>
            <a:r>
              <a:rPr lang="en-US" i="1" dirty="0">
                <a:solidFill>
                  <a:schemeClr val="accent1">
                    <a:lumMod val="40000"/>
                    <a:lumOff val="60000"/>
                  </a:schemeClr>
                </a:solidFill>
              </a:rPr>
              <a:t>and </a:t>
            </a:r>
            <a:r>
              <a:rPr lang="en-US" dirty="0">
                <a:solidFill>
                  <a:schemeClr val="accent1">
                    <a:lumMod val="40000"/>
                    <a:lumOff val="60000"/>
                  </a:schemeClr>
                </a:solidFill>
              </a:rPr>
              <a:t>supervised release</a:t>
            </a:r>
            <a:r>
              <a:rPr lang="en-US" dirty="0"/>
              <a:t> for one Class B misdemeanor offense.  See 18 USC </a:t>
            </a:r>
            <a:r>
              <a:rPr lang="en-US" sz="3600" dirty="0"/>
              <a:t>§ </a:t>
            </a:r>
            <a:r>
              <a:rPr lang="en-US" dirty="0"/>
              <a:t>3583 (b)(3) (supervised release cannot follow a petty offense).  </a:t>
            </a:r>
          </a:p>
          <a:p>
            <a:r>
              <a:rPr lang="en-US" dirty="0"/>
              <a:t>Time spent in custody for another state or federal case, after the incident date of the federal offense, that is not credited toward another sentence, shall be </a:t>
            </a:r>
            <a:r>
              <a:rPr lang="en-US" dirty="0">
                <a:solidFill>
                  <a:schemeClr val="accent1">
                    <a:lumMod val="40000"/>
                    <a:lumOff val="60000"/>
                  </a:schemeClr>
                </a:solidFill>
              </a:rPr>
              <a:t>credited toward the federal sentence</a:t>
            </a:r>
            <a:r>
              <a:rPr lang="en-US" dirty="0"/>
              <a:t>. See 18 USC </a:t>
            </a:r>
            <a:r>
              <a:rPr lang="en-US" sz="3600" dirty="0"/>
              <a:t>§ </a:t>
            </a:r>
            <a:r>
              <a:rPr lang="en-US" dirty="0"/>
              <a:t>3585(b).</a:t>
            </a:r>
          </a:p>
          <a:p>
            <a:r>
              <a:rPr lang="en-US" dirty="0">
                <a:solidFill>
                  <a:schemeClr val="accent1">
                    <a:lumMod val="40000"/>
                    <a:lumOff val="60000"/>
                  </a:schemeClr>
                </a:solidFill>
              </a:rPr>
              <a:t>DOJ no longer prosecutes possession of marijuana </a:t>
            </a:r>
            <a:r>
              <a:rPr lang="en-US" dirty="0"/>
              <a:t>even if drug impairment is a basis for a DUI charge.</a:t>
            </a:r>
          </a:p>
        </p:txBody>
      </p:sp>
      <p:pic>
        <p:nvPicPr>
          <p:cNvPr id="4" name="Picture 3">
            <a:extLst>
              <a:ext uri="{FF2B5EF4-FFF2-40B4-BE49-F238E27FC236}">
                <a16:creationId xmlns:a16="http://schemas.microsoft.com/office/drawing/2014/main" id="{893D6923-42AD-894F-33DC-9AA5E4A2FD5C}"/>
              </a:ext>
            </a:extLst>
          </p:cNvPr>
          <p:cNvPicPr>
            <a:picLocks noChangeAspect="1"/>
          </p:cNvPicPr>
          <p:nvPr/>
        </p:nvPicPr>
        <p:blipFill>
          <a:blip r:embed="rId2"/>
          <a:stretch>
            <a:fillRect/>
          </a:stretch>
        </p:blipFill>
        <p:spPr>
          <a:xfrm>
            <a:off x="195943" y="-102568"/>
            <a:ext cx="3206774" cy="2114248"/>
          </a:xfrm>
          <a:prstGeom prst="rect">
            <a:avLst/>
          </a:prstGeom>
        </p:spPr>
      </p:pic>
    </p:spTree>
    <p:extLst>
      <p:ext uri="{BB962C8B-B14F-4D97-AF65-F5344CB8AC3E}">
        <p14:creationId xmlns:p14="http://schemas.microsoft.com/office/powerpoint/2010/main" val="4166886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E5B5C5-671E-9F88-2310-9346014C790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371F332-FAAB-5FB1-DABD-D3E591931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C0D82104-D7BB-3376-2138-A38172FE7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7514D-2D50-E58F-CB2F-DB770ED17EB2}"/>
              </a:ext>
            </a:extLst>
          </p:cNvPr>
          <p:cNvSpPr>
            <a:spLocks noGrp="1"/>
          </p:cNvSpPr>
          <p:nvPr>
            <p:ph type="ctrTitle"/>
          </p:nvPr>
        </p:nvSpPr>
        <p:spPr>
          <a:xfrm>
            <a:off x="1" y="1325880"/>
            <a:ext cx="3860798" cy="4206240"/>
          </a:xfrm>
        </p:spPr>
        <p:txBody>
          <a:bodyPr vert="horz" lIns="91440" tIns="45720" rIns="91440" bIns="45720" rtlCol="0" anchor="ctr">
            <a:normAutofit/>
          </a:bodyPr>
          <a:lstStyle/>
          <a:p>
            <a:pPr algn="r">
              <a:lnSpc>
                <a:spcPct val="85000"/>
              </a:lnSpc>
            </a:pPr>
            <a:r>
              <a:rPr lang="en-US" sz="8000" b="1" cap="none" dirty="0">
                <a:solidFill>
                  <a:srgbClr val="C00000"/>
                </a:solidFill>
              </a:rPr>
              <a:t>Federal DUIs</a:t>
            </a:r>
          </a:p>
        </p:txBody>
      </p:sp>
      <p:sp>
        <p:nvSpPr>
          <p:cNvPr id="12" name="Rectangle 11">
            <a:extLst>
              <a:ext uri="{FF2B5EF4-FFF2-40B4-BE49-F238E27FC236}">
                <a16:creationId xmlns:a16="http://schemas.microsoft.com/office/drawing/2014/main" id="{291F41CE-24C2-8B34-2E69-D662FE62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4E426F4-EDE3-1C7A-2012-0F7CB35CED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40ACCBA6-768B-BC6C-4514-88C41A252176}"/>
              </a:ext>
            </a:extLst>
          </p:cNvPr>
          <p:cNvSpPr>
            <a:spLocks noGrp="1"/>
          </p:cNvSpPr>
          <p:nvPr>
            <p:ph type="subTitle" idx="1"/>
          </p:nvPr>
        </p:nvSpPr>
        <p:spPr>
          <a:xfrm>
            <a:off x="4381668" y="1126067"/>
            <a:ext cx="6605331" cy="4605866"/>
          </a:xfrm>
        </p:spPr>
        <p:txBody>
          <a:bodyPr vert="horz" lIns="91440" tIns="45720" rIns="91440" bIns="45720" rtlCol="0" anchor="ctr">
            <a:normAutofit lnSpcReduction="10000"/>
          </a:bodyPr>
          <a:lstStyle/>
          <a:p>
            <a:pPr algn="l">
              <a:spcBef>
                <a:spcPts val="200"/>
              </a:spcBef>
            </a:pPr>
            <a:endParaRPr lang="en-US" sz="2400" b="1" dirty="0">
              <a:solidFill>
                <a:srgbClr val="0070C0"/>
              </a:solidFill>
            </a:endParaRPr>
          </a:p>
          <a:p>
            <a:pPr algn="l">
              <a:spcBef>
                <a:spcPts val="200"/>
              </a:spcBef>
            </a:pPr>
            <a:r>
              <a:rPr lang="en-US" sz="3200" b="1" dirty="0">
                <a:solidFill>
                  <a:srgbClr val="0070C0"/>
                </a:solidFill>
              </a:rPr>
              <a:t>Carrie Corcoran</a:t>
            </a:r>
          </a:p>
          <a:p>
            <a:pPr algn="l">
              <a:spcBef>
                <a:spcPts val="200"/>
              </a:spcBef>
            </a:pPr>
            <a:r>
              <a:rPr lang="en-US" sz="3200" dirty="0">
                <a:solidFill>
                  <a:srgbClr val="0070C0"/>
                </a:solidFill>
              </a:rPr>
              <a:t>AFPD/Misdemeanor Supervisor</a:t>
            </a:r>
          </a:p>
          <a:p>
            <a:pPr algn="l"/>
            <a:endParaRPr lang="en-US" sz="2400" dirty="0">
              <a:solidFill>
                <a:schemeClr val="tx2"/>
              </a:solidFill>
            </a:endParaRPr>
          </a:p>
          <a:p>
            <a:pPr algn="l">
              <a:lnSpc>
                <a:spcPct val="100000"/>
              </a:lnSpc>
              <a:spcBef>
                <a:spcPts val="0"/>
              </a:spcBef>
            </a:pPr>
            <a:r>
              <a:rPr lang="en-US" sz="2400" dirty="0">
                <a:solidFill>
                  <a:schemeClr val="tx2"/>
                </a:solidFill>
              </a:rPr>
              <a:t>Office of the Federal Public Defender</a:t>
            </a:r>
          </a:p>
          <a:p>
            <a:pPr algn="l">
              <a:lnSpc>
                <a:spcPct val="100000"/>
              </a:lnSpc>
              <a:spcBef>
                <a:spcPts val="0"/>
              </a:spcBef>
            </a:pPr>
            <a:r>
              <a:rPr lang="en-US" sz="2400" dirty="0">
                <a:solidFill>
                  <a:schemeClr val="tx2"/>
                </a:solidFill>
              </a:rPr>
              <a:t>100 South Charles Street</a:t>
            </a:r>
          </a:p>
          <a:p>
            <a:pPr algn="l">
              <a:lnSpc>
                <a:spcPct val="100000"/>
              </a:lnSpc>
              <a:spcBef>
                <a:spcPts val="0"/>
              </a:spcBef>
            </a:pPr>
            <a:r>
              <a:rPr lang="en-US" sz="2400" dirty="0">
                <a:solidFill>
                  <a:schemeClr val="tx2"/>
                </a:solidFill>
              </a:rPr>
              <a:t>Tower 2, 9</a:t>
            </a:r>
            <a:r>
              <a:rPr lang="en-US" sz="2400" baseline="30000" dirty="0">
                <a:solidFill>
                  <a:schemeClr val="tx2"/>
                </a:solidFill>
              </a:rPr>
              <a:t>th</a:t>
            </a:r>
            <a:r>
              <a:rPr lang="en-US" sz="2400" dirty="0">
                <a:solidFill>
                  <a:schemeClr val="tx2"/>
                </a:solidFill>
              </a:rPr>
              <a:t> Floor</a:t>
            </a:r>
          </a:p>
          <a:p>
            <a:pPr algn="l">
              <a:lnSpc>
                <a:spcPct val="100000"/>
              </a:lnSpc>
              <a:spcBef>
                <a:spcPts val="0"/>
              </a:spcBef>
            </a:pPr>
            <a:r>
              <a:rPr lang="en-US" sz="2400" dirty="0">
                <a:solidFill>
                  <a:schemeClr val="tx2"/>
                </a:solidFill>
              </a:rPr>
              <a:t>Baltimore, MD 21201</a:t>
            </a:r>
          </a:p>
          <a:p>
            <a:pPr algn="l">
              <a:lnSpc>
                <a:spcPct val="100000"/>
              </a:lnSpc>
              <a:spcBef>
                <a:spcPts val="0"/>
              </a:spcBef>
            </a:pPr>
            <a:endParaRPr lang="en-US" sz="2400" dirty="0">
              <a:solidFill>
                <a:schemeClr val="tx2"/>
              </a:solidFill>
            </a:endParaRPr>
          </a:p>
          <a:p>
            <a:pPr algn="l">
              <a:lnSpc>
                <a:spcPct val="100000"/>
              </a:lnSpc>
              <a:spcBef>
                <a:spcPts val="0"/>
              </a:spcBef>
            </a:pPr>
            <a:r>
              <a:rPr lang="en-US" sz="2400" dirty="0">
                <a:solidFill>
                  <a:schemeClr val="tx2"/>
                </a:solidFill>
                <a:hlinkClick r:id="rId3"/>
              </a:rPr>
              <a:t>Carrie_Corcoran@fd.org</a:t>
            </a:r>
            <a:endParaRPr lang="en-US" sz="2400" dirty="0">
              <a:solidFill>
                <a:schemeClr val="tx2"/>
              </a:solidFill>
            </a:endParaRPr>
          </a:p>
          <a:p>
            <a:pPr algn="l">
              <a:lnSpc>
                <a:spcPct val="100000"/>
              </a:lnSpc>
              <a:spcBef>
                <a:spcPts val="0"/>
              </a:spcBef>
            </a:pPr>
            <a:r>
              <a:rPr lang="en-US" sz="2400" dirty="0">
                <a:solidFill>
                  <a:srgbClr val="0070C0"/>
                </a:solidFill>
              </a:rPr>
              <a:t>c (410) 207-4219</a:t>
            </a:r>
          </a:p>
          <a:p>
            <a:pPr algn="l"/>
            <a:endParaRPr lang="en-US" dirty="0">
              <a:solidFill>
                <a:schemeClr val="tx2"/>
              </a:solidFill>
            </a:endParaRPr>
          </a:p>
        </p:txBody>
      </p:sp>
      <p:sp>
        <p:nvSpPr>
          <p:cNvPr id="16" name="Rectangle 15">
            <a:extLst>
              <a:ext uri="{FF2B5EF4-FFF2-40B4-BE49-F238E27FC236}">
                <a16:creationId xmlns:a16="http://schemas.microsoft.com/office/drawing/2014/main" id="{682CBDF2-5034-4E05-2B13-598F00218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0" name="Picture 2" descr="DUI BAC refusal in Virginia | Winslow, McCurry &amp; MacCormac, PLLC">
            <a:extLst>
              <a:ext uri="{FF2B5EF4-FFF2-40B4-BE49-F238E27FC236}">
                <a16:creationId xmlns:a16="http://schemas.microsoft.com/office/drawing/2014/main" id="{C7A5BA0E-7D40-BC22-93D2-B0262725E80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750" l="9167" r="90000">
                        <a14:foregroundMark x1="9167" y1="37750" x2="11333" y2="52750"/>
                        <a14:foregroundMark x1="14167" y1="71750" x2="20833" y2="82500"/>
                        <a14:foregroundMark x1="33000" y1="89500" x2="34833" y2="96750"/>
                      </a14:backgroundRemoval>
                    </a14:imgEffect>
                  </a14:imgLayer>
                </a14:imgProps>
              </a:ext>
              <a:ext uri="{28A0092B-C50C-407E-A947-70E740481C1C}">
                <a14:useLocalDpi xmlns:a14="http://schemas.microsoft.com/office/drawing/2010/main" val="0"/>
              </a:ext>
            </a:extLst>
          </a:blip>
          <a:srcRect/>
          <a:stretch>
            <a:fillRect/>
          </a:stretch>
        </p:blipFill>
        <p:spPr bwMode="auto">
          <a:xfrm>
            <a:off x="8420047" y="4175064"/>
            <a:ext cx="4032387" cy="268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15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F57B6B0-4B0C-DF94-02D7-9BC15545E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8E09C-9481-A7E7-9A59-50AFCEEDDA93}"/>
              </a:ext>
            </a:extLst>
          </p:cNvPr>
          <p:cNvSpPr>
            <a:spLocks noGrp="1"/>
          </p:cNvSpPr>
          <p:nvPr>
            <p:ph type="title"/>
          </p:nvPr>
        </p:nvSpPr>
        <p:spPr>
          <a:xfrm>
            <a:off x="1202919" y="284176"/>
            <a:ext cx="9784080" cy="1508760"/>
          </a:xfrm>
        </p:spPr>
        <p:txBody>
          <a:bodyPr>
            <a:normAutofit/>
          </a:bodyPr>
          <a:lstStyle/>
          <a:p>
            <a:pPr algn="ctr"/>
            <a:r>
              <a:rPr lang="en-US" dirty="0"/>
              <a:t>If no federal statute applies, does a federal regulation apply?</a:t>
            </a:r>
          </a:p>
        </p:txBody>
      </p:sp>
      <p:sp>
        <p:nvSpPr>
          <p:cNvPr id="3" name="Content Placeholder 2">
            <a:extLst>
              <a:ext uri="{FF2B5EF4-FFF2-40B4-BE49-F238E27FC236}">
                <a16:creationId xmlns:a16="http://schemas.microsoft.com/office/drawing/2014/main" id="{71481201-5098-80AB-EAD3-D7E78E638CC3}"/>
              </a:ext>
            </a:extLst>
          </p:cNvPr>
          <p:cNvSpPr>
            <a:spLocks noGrp="1"/>
          </p:cNvSpPr>
          <p:nvPr>
            <p:ph idx="1"/>
          </p:nvPr>
        </p:nvSpPr>
        <p:spPr>
          <a:xfrm>
            <a:off x="0" y="1946570"/>
            <a:ext cx="5588922" cy="4428104"/>
          </a:xfrm>
        </p:spPr>
        <p:txBody>
          <a:bodyPr>
            <a:noAutofit/>
          </a:bodyPr>
          <a:lstStyle/>
          <a:p>
            <a:pPr marL="0" indent="0">
              <a:buNone/>
            </a:pPr>
            <a:endParaRPr lang="en-US" sz="1800" b="1" dirty="0"/>
          </a:p>
          <a:p>
            <a:pPr marL="0" indent="0">
              <a:buNone/>
            </a:pPr>
            <a:r>
              <a:rPr lang="en-US" sz="2400" b="1" dirty="0"/>
              <a:t>    </a:t>
            </a:r>
            <a:r>
              <a:rPr lang="en-US" sz="3200" b="1" dirty="0">
                <a:solidFill>
                  <a:schemeClr val="accent1">
                    <a:lumMod val="40000"/>
                    <a:lumOff val="60000"/>
                  </a:schemeClr>
                </a:solidFill>
              </a:rPr>
              <a:t>Federal Agency Regulations – </a:t>
            </a:r>
          </a:p>
          <a:p>
            <a:pPr lvl="1"/>
            <a:r>
              <a:rPr lang="en-US" sz="1800" dirty="0"/>
              <a:t>National Inst. of Standards &amp; Tech. – 15 CFR §265</a:t>
            </a:r>
          </a:p>
          <a:p>
            <a:pPr lvl="1"/>
            <a:r>
              <a:rPr lang="en-US" sz="1800" dirty="0"/>
              <a:t>National Security Agency – 32 CFR §228</a:t>
            </a:r>
          </a:p>
          <a:p>
            <a:pPr lvl="1"/>
            <a:r>
              <a:rPr lang="en-US" sz="1800" dirty="0"/>
              <a:t>Federal Highways – 36 CFR §1-4          </a:t>
            </a:r>
          </a:p>
          <a:p>
            <a:pPr lvl="1"/>
            <a:r>
              <a:rPr lang="en-US" sz="1800" dirty="0"/>
              <a:t>Assateague Island National Seashore – 36 CFR §7.65</a:t>
            </a:r>
          </a:p>
          <a:p>
            <a:pPr lvl="1"/>
            <a:r>
              <a:rPr lang="en-US" sz="1800" dirty="0"/>
              <a:t>Patuxent Wildlife Refuge – 36 CFR §50</a:t>
            </a:r>
          </a:p>
          <a:p>
            <a:pPr lvl="1"/>
            <a:r>
              <a:rPr lang="en-US" sz="1800" dirty="0"/>
              <a:t>Veteran’s Administration  – 38 CFR §1.218</a:t>
            </a:r>
          </a:p>
          <a:p>
            <a:pPr lvl="1"/>
            <a:r>
              <a:rPr lang="en-US" sz="1800" dirty="0"/>
              <a:t>Post Offices – 39 CFR §232.1</a:t>
            </a:r>
          </a:p>
          <a:p>
            <a:pPr lvl="1"/>
            <a:r>
              <a:rPr lang="en-US" sz="1800" dirty="0"/>
              <a:t>Social Security Admin. – 41 CFR §§102-74.375-440</a:t>
            </a:r>
          </a:p>
          <a:p>
            <a:pPr lvl="1"/>
            <a:r>
              <a:rPr lang="en-US" sz="1800" dirty="0"/>
              <a:t>National Institutes of Health – 45 CFR §3</a:t>
            </a:r>
          </a:p>
          <a:p>
            <a:pPr lvl="1"/>
            <a:r>
              <a:rPr lang="en-US" sz="1800" dirty="0"/>
              <a:t>Wildlife Offenses – 50 CFR §20 </a:t>
            </a:r>
          </a:p>
        </p:txBody>
      </p:sp>
      <p:sp>
        <p:nvSpPr>
          <p:cNvPr id="6" name="Arrow: Left 5">
            <a:extLst>
              <a:ext uri="{FF2B5EF4-FFF2-40B4-BE49-F238E27FC236}">
                <a16:creationId xmlns:a16="http://schemas.microsoft.com/office/drawing/2014/main" id="{9578E3E5-5E34-200A-19F8-AEDA239E5E18}"/>
              </a:ext>
            </a:extLst>
          </p:cNvPr>
          <p:cNvSpPr/>
          <p:nvPr/>
        </p:nvSpPr>
        <p:spPr>
          <a:xfrm>
            <a:off x="3648464" y="3539630"/>
            <a:ext cx="778598" cy="298765"/>
          </a:xfrm>
          <a:prstGeom prst="leftArrow">
            <a:avLst>
              <a:gd name="adj1" fmla="val 50000"/>
              <a:gd name="adj2" fmla="val 53030"/>
            </a:avLst>
          </a:prstGeom>
          <a:solidFill>
            <a:srgbClr val="C0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ltimore-Washington Parkway (MD 295)">
            <a:extLst>
              <a:ext uri="{FF2B5EF4-FFF2-40B4-BE49-F238E27FC236}">
                <a16:creationId xmlns:a16="http://schemas.microsoft.com/office/drawing/2014/main" id="{6F93F2F0-41B8-C2E2-F907-00C864532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783" y="2396762"/>
            <a:ext cx="6010380" cy="409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8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9327D4D-D3B1-828A-4FF9-96ED0D5DF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7F7AD-1B75-872C-9418-FCD76FE47880}"/>
              </a:ext>
            </a:extLst>
          </p:cNvPr>
          <p:cNvSpPr>
            <a:spLocks noGrp="1"/>
          </p:cNvSpPr>
          <p:nvPr>
            <p:ph type="title"/>
          </p:nvPr>
        </p:nvSpPr>
        <p:spPr>
          <a:xfrm>
            <a:off x="0" y="284176"/>
            <a:ext cx="12191999" cy="1508760"/>
          </a:xfrm>
        </p:spPr>
        <p:txBody>
          <a:bodyPr>
            <a:noAutofit/>
          </a:bodyPr>
          <a:lstStyle/>
          <a:p>
            <a:pPr algn="ctr"/>
            <a:r>
              <a:rPr lang="en-US" dirty="0"/>
              <a:t>If no federal statute or regulation applies, Maryland law fills the gaps. </a:t>
            </a:r>
          </a:p>
        </p:txBody>
      </p:sp>
      <p:sp>
        <p:nvSpPr>
          <p:cNvPr id="3" name="Content Placeholder 2">
            <a:extLst>
              <a:ext uri="{FF2B5EF4-FFF2-40B4-BE49-F238E27FC236}">
                <a16:creationId xmlns:a16="http://schemas.microsoft.com/office/drawing/2014/main" id="{F6FB2371-4F1D-4CCF-2973-0EE2DACB7689}"/>
              </a:ext>
            </a:extLst>
          </p:cNvPr>
          <p:cNvSpPr>
            <a:spLocks noGrp="1"/>
          </p:cNvSpPr>
          <p:nvPr>
            <p:ph idx="1"/>
          </p:nvPr>
        </p:nvSpPr>
        <p:spPr>
          <a:xfrm>
            <a:off x="464775" y="2011680"/>
            <a:ext cx="8091395" cy="4206240"/>
          </a:xfrm>
        </p:spPr>
        <p:txBody>
          <a:bodyPr>
            <a:normAutofit fontScale="92500" lnSpcReduction="10000"/>
          </a:bodyPr>
          <a:lstStyle/>
          <a:p>
            <a:pPr marL="0" indent="0">
              <a:buNone/>
            </a:pPr>
            <a:r>
              <a:rPr lang="en-US" sz="3500" b="1" dirty="0">
                <a:solidFill>
                  <a:schemeClr val="accent1">
                    <a:lumMod val="40000"/>
                    <a:lumOff val="60000"/>
                  </a:schemeClr>
                </a:solidFill>
              </a:rPr>
              <a:t>Assimilated State Statutes — </a:t>
            </a:r>
          </a:p>
          <a:p>
            <a:pPr marL="0" indent="0">
              <a:buNone/>
            </a:pPr>
            <a:r>
              <a:rPr lang="en-US" sz="2400" dirty="0"/>
              <a:t>The Assimilative Crimes Act, 18 U.S.C. §13, borrows state law to fill gaps in federal criminal law for offenses committed on federal property. Title 18 U.S.C. §7 (d) defines "special maritime and territorial jurisdiction of the United States" to include, </a:t>
            </a:r>
            <a:r>
              <a:rPr lang="en-US" sz="2400" i="1" dirty="0"/>
              <a:t>inter alia</a:t>
            </a:r>
            <a:r>
              <a:rPr lang="en-US" sz="2400" dirty="0"/>
              <a:t>,  </a:t>
            </a:r>
          </a:p>
          <a:p>
            <a:pPr marL="0" indent="0">
              <a:buNone/>
            </a:pPr>
            <a:endParaRPr lang="en-US" sz="2400" b="1" dirty="0"/>
          </a:p>
          <a:p>
            <a:pPr marL="457200" lvl="2" indent="0">
              <a:buNone/>
            </a:pPr>
            <a:r>
              <a:rPr lang="en-US" sz="2400" b="1" dirty="0"/>
              <a:t>“(3) </a:t>
            </a:r>
            <a:r>
              <a:rPr lang="en-US" sz="2400" dirty="0"/>
              <a:t>Any lands reserved or acquired for the use of the United States, and under the exclusive or concurrent jurisdiction thereof, or any place purchased or otherwise acquired by the United States by consent of the legislature of the State in which the same shall be, for the erection of a fort, magazine, arsenal, dockyard, or other needful building.”</a:t>
            </a:r>
          </a:p>
        </p:txBody>
      </p:sp>
      <p:pic>
        <p:nvPicPr>
          <p:cNvPr id="4" name="Picture 3">
            <a:extLst>
              <a:ext uri="{FF2B5EF4-FFF2-40B4-BE49-F238E27FC236}">
                <a16:creationId xmlns:a16="http://schemas.microsoft.com/office/drawing/2014/main" id="{FDB745CA-E0BF-CCD2-5C63-02DFF13A70B8}"/>
              </a:ext>
            </a:extLst>
          </p:cNvPr>
          <p:cNvPicPr>
            <a:picLocks noChangeAspect="1"/>
          </p:cNvPicPr>
          <p:nvPr/>
        </p:nvPicPr>
        <p:blipFill>
          <a:blip r:embed="rId2"/>
          <a:stretch>
            <a:fillRect/>
          </a:stretch>
        </p:blipFill>
        <p:spPr>
          <a:xfrm>
            <a:off x="8772820" y="3099043"/>
            <a:ext cx="2954405" cy="1966022"/>
          </a:xfrm>
          <a:prstGeom prst="rect">
            <a:avLst/>
          </a:prstGeom>
        </p:spPr>
      </p:pic>
    </p:spTree>
    <p:extLst>
      <p:ext uri="{BB962C8B-B14F-4D97-AF65-F5344CB8AC3E}">
        <p14:creationId xmlns:p14="http://schemas.microsoft.com/office/powerpoint/2010/main" val="93168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4E16-BA5B-01E1-978D-7A334708524C}"/>
              </a:ext>
            </a:extLst>
          </p:cNvPr>
          <p:cNvSpPr>
            <a:spLocks noGrp="1"/>
          </p:cNvSpPr>
          <p:nvPr>
            <p:ph type="title"/>
          </p:nvPr>
        </p:nvSpPr>
        <p:spPr>
          <a:xfrm>
            <a:off x="901570" y="256040"/>
            <a:ext cx="10388859" cy="1508760"/>
          </a:xfrm>
        </p:spPr>
        <p:txBody>
          <a:bodyPr/>
          <a:lstStyle/>
          <a:p>
            <a:pPr algn="ctr"/>
            <a:r>
              <a:rPr lang="en-US" dirty="0">
                <a:solidFill>
                  <a:srgbClr val="FFC000"/>
                </a:solidFill>
              </a:rPr>
              <a:t>#1 - Military Base Cases</a:t>
            </a:r>
          </a:p>
        </p:txBody>
      </p:sp>
      <p:sp>
        <p:nvSpPr>
          <p:cNvPr id="3" name="Content Placeholder 2">
            <a:extLst>
              <a:ext uri="{FF2B5EF4-FFF2-40B4-BE49-F238E27FC236}">
                <a16:creationId xmlns:a16="http://schemas.microsoft.com/office/drawing/2014/main" id="{C74295EA-1A30-B806-4A71-CFD85EB18989}"/>
              </a:ext>
            </a:extLst>
          </p:cNvPr>
          <p:cNvSpPr>
            <a:spLocks noGrp="1"/>
          </p:cNvSpPr>
          <p:nvPr>
            <p:ph idx="1"/>
          </p:nvPr>
        </p:nvSpPr>
        <p:spPr>
          <a:xfrm>
            <a:off x="1202919" y="2390503"/>
            <a:ext cx="10543604" cy="3566160"/>
          </a:xfrm>
        </p:spPr>
        <p:txBody>
          <a:bodyPr>
            <a:normAutofit/>
          </a:bodyPr>
          <a:lstStyle/>
          <a:p>
            <a:pPr marL="0" indent="0">
              <a:buNone/>
            </a:pPr>
            <a:r>
              <a:rPr lang="en-US" dirty="0"/>
              <a:t>Federal cases originating from conduct on </a:t>
            </a:r>
            <a:r>
              <a:rPr lang="en-US" b="1" dirty="0"/>
              <a:t>military bases:</a:t>
            </a:r>
          </a:p>
          <a:p>
            <a:r>
              <a:rPr lang="en-US" dirty="0"/>
              <a:t>	assimilate </a:t>
            </a:r>
            <a:r>
              <a:rPr lang="en-US" i="1" dirty="0"/>
              <a:t>Maryland substantive law</a:t>
            </a:r>
          </a:p>
          <a:p>
            <a:r>
              <a:rPr lang="en-US" dirty="0"/>
              <a:t>	assimilate </a:t>
            </a:r>
            <a:r>
              <a:rPr lang="en-US" i="1" dirty="0"/>
              <a:t>Maryland penalty provisions</a:t>
            </a:r>
          </a:p>
          <a:p>
            <a:r>
              <a:rPr lang="en-US" dirty="0"/>
              <a:t>	</a:t>
            </a:r>
            <a:r>
              <a:rPr lang="en-US" i="1" dirty="0"/>
              <a:t>federal procedural law </a:t>
            </a:r>
            <a:r>
              <a:rPr lang="en-US" dirty="0"/>
              <a:t>applies</a:t>
            </a:r>
            <a:endParaRPr lang="en-US" sz="2400" dirty="0"/>
          </a:p>
        </p:txBody>
      </p:sp>
      <p:pic>
        <p:nvPicPr>
          <p:cNvPr id="4" name="Picture 3">
            <a:extLst>
              <a:ext uri="{FF2B5EF4-FFF2-40B4-BE49-F238E27FC236}">
                <a16:creationId xmlns:a16="http://schemas.microsoft.com/office/drawing/2014/main" id="{6A8DF253-28C0-90AE-E424-965880A9B2AD}"/>
              </a:ext>
            </a:extLst>
          </p:cNvPr>
          <p:cNvPicPr>
            <a:picLocks noChangeAspect="1"/>
          </p:cNvPicPr>
          <p:nvPr/>
        </p:nvPicPr>
        <p:blipFill>
          <a:blip r:embed="rId2"/>
          <a:stretch>
            <a:fillRect/>
          </a:stretch>
        </p:blipFill>
        <p:spPr>
          <a:xfrm>
            <a:off x="10311807" y="171295"/>
            <a:ext cx="1434716" cy="1460083"/>
          </a:xfrm>
          <a:prstGeom prst="rect">
            <a:avLst/>
          </a:prstGeom>
        </p:spPr>
      </p:pic>
    </p:spTree>
    <p:extLst>
      <p:ext uri="{BB962C8B-B14F-4D97-AF65-F5344CB8AC3E}">
        <p14:creationId xmlns:p14="http://schemas.microsoft.com/office/powerpoint/2010/main" val="400337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03CA-90C1-EF84-282B-A62A25D64648}"/>
              </a:ext>
            </a:extLst>
          </p:cNvPr>
          <p:cNvSpPr>
            <a:spLocks noGrp="1"/>
          </p:cNvSpPr>
          <p:nvPr>
            <p:ph type="title"/>
          </p:nvPr>
        </p:nvSpPr>
        <p:spPr/>
        <p:txBody>
          <a:bodyPr/>
          <a:lstStyle/>
          <a:p>
            <a:pPr algn="ctr"/>
            <a:r>
              <a:rPr lang="en-US" dirty="0"/>
              <a:t>Military Base Cases</a:t>
            </a:r>
          </a:p>
        </p:txBody>
      </p:sp>
      <p:pic>
        <p:nvPicPr>
          <p:cNvPr id="4" name="Content Placeholder 3">
            <a:extLst>
              <a:ext uri="{FF2B5EF4-FFF2-40B4-BE49-F238E27FC236}">
                <a16:creationId xmlns:a16="http://schemas.microsoft.com/office/drawing/2014/main" id="{081AAE49-7C75-F924-3B2F-E9BF38962F40}"/>
              </a:ext>
            </a:extLst>
          </p:cNvPr>
          <p:cNvPicPr>
            <a:picLocks noGrp="1" noChangeAspect="1"/>
          </p:cNvPicPr>
          <p:nvPr>
            <p:ph idx="1"/>
          </p:nvPr>
        </p:nvPicPr>
        <p:blipFill>
          <a:blip r:embed="rId2"/>
          <a:stretch>
            <a:fillRect/>
          </a:stretch>
        </p:blipFill>
        <p:spPr>
          <a:xfrm>
            <a:off x="8641803" y="4725909"/>
            <a:ext cx="3271108" cy="1847915"/>
          </a:xfrm>
          <a:prstGeom prst="rect">
            <a:avLst/>
          </a:prstGeom>
          <a:effectLst>
            <a:outerShdw blurRad="76200" dir="13500000" sy="23000" kx="1200000" algn="br" rotWithShape="0">
              <a:prstClr val="black">
                <a:alpha val="20000"/>
              </a:prstClr>
            </a:outerShdw>
          </a:effectLst>
        </p:spPr>
      </p:pic>
      <p:sp>
        <p:nvSpPr>
          <p:cNvPr id="5" name="TextBox 4">
            <a:extLst>
              <a:ext uri="{FF2B5EF4-FFF2-40B4-BE49-F238E27FC236}">
                <a16:creationId xmlns:a16="http://schemas.microsoft.com/office/drawing/2014/main" id="{1429D6A8-7165-10FD-0066-1DB99DFDB7C1}"/>
              </a:ext>
            </a:extLst>
          </p:cNvPr>
          <p:cNvSpPr txBox="1"/>
          <p:nvPr/>
        </p:nvSpPr>
        <p:spPr>
          <a:xfrm>
            <a:off x="1515293" y="2967335"/>
            <a:ext cx="9784080" cy="1323439"/>
          </a:xfrm>
          <a:prstGeom prst="rect">
            <a:avLst/>
          </a:prstGeom>
          <a:noFill/>
        </p:spPr>
        <p:txBody>
          <a:bodyPr wrap="square" rtlCol="0">
            <a:spAutoFit/>
          </a:bodyPr>
          <a:lstStyle/>
          <a:p>
            <a:r>
              <a:rPr lang="en-US" sz="8000" dirty="0"/>
              <a:t>Can I get a PBJ?</a:t>
            </a:r>
          </a:p>
        </p:txBody>
      </p:sp>
      <p:pic>
        <p:nvPicPr>
          <p:cNvPr id="6" name="Picture 5">
            <a:extLst>
              <a:ext uri="{FF2B5EF4-FFF2-40B4-BE49-F238E27FC236}">
                <a16:creationId xmlns:a16="http://schemas.microsoft.com/office/drawing/2014/main" id="{377FCE78-321F-A274-5FBC-081E334BF64C}"/>
              </a:ext>
            </a:extLst>
          </p:cNvPr>
          <p:cNvPicPr>
            <a:picLocks noChangeAspect="1"/>
          </p:cNvPicPr>
          <p:nvPr/>
        </p:nvPicPr>
        <p:blipFill>
          <a:blip r:embed="rId3"/>
          <a:stretch>
            <a:fillRect/>
          </a:stretch>
        </p:blipFill>
        <p:spPr>
          <a:xfrm>
            <a:off x="624778" y="185385"/>
            <a:ext cx="1432684" cy="1463167"/>
          </a:xfrm>
          <a:prstGeom prst="rect">
            <a:avLst/>
          </a:prstGeom>
        </p:spPr>
      </p:pic>
    </p:spTree>
    <p:extLst>
      <p:ext uri="{BB962C8B-B14F-4D97-AF65-F5344CB8AC3E}">
        <p14:creationId xmlns:p14="http://schemas.microsoft.com/office/powerpoint/2010/main" val="61191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6E89-E488-BA01-2640-C35D7217A18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D788B27-7687-8F51-91B4-253302C69111}"/>
              </a:ext>
            </a:extLst>
          </p:cNvPr>
          <p:cNvSpPr/>
          <p:nvPr/>
        </p:nvSpPr>
        <p:spPr>
          <a:xfrm>
            <a:off x="0" y="0"/>
            <a:ext cx="121920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B54C6-2BBB-760E-E381-3C9C054B3AD0}"/>
              </a:ext>
            </a:extLst>
          </p:cNvPr>
          <p:cNvSpPr>
            <a:spLocks noGrp="1"/>
          </p:cNvSpPr>
          <p:nvPr>
            <p:ph type="title"/>
          </p:nvPr>
        </p:nvSpPr>
        <p:spPr/>
        <p:txBody>
          <a:bodyPr/>
          <a:lstStyle/>
          <a:p>
            <a:endParaRPr lang="en-US"/>
          </a:p>
        </p:txBody>
      </p:sp>
      <p:pic>
        <p:nvPicPr>
          <p:cNvPr id="8" name="Content Placeholder 7" descr="Text, table&#10;&#10;AI-generated content may be incorrect.">
            <a:extLst>
              <a:ext uri="{FF2B5EF4-FFF2-40B4-BE49-F238E27FC236}">
                <a16:creationId xmlns:a16="http://schemas.microsoft.com/office/drawing/2014/main" id="{20E63DB1-6895-A82A-2ABF-F0B25237F4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860" y="0"/>
            <a:ext cx="5324279" cy="6880075"/>
          </a:xfrm>
        </p:spPr>
      </p:pic>
      <p:pic>
        <p:nvPicPr>
          <p:cNvPr id="11" name="Picture 10">
            <a:extLst>
              <a:ext uri="{FF2B5EF4-FFF2-40B4-BE49-F238E27FC236}">
                <a16:creationId xmlns:a16="http://schemas.microsoft.com/office/drawing/2014/main" id="{91386CB6-5A40-E33E-42E0-C74ACE452F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1" b="89941" l="7383" r="96980">
                        <a14:foregroundMark x1="9732" y1="34320" x2="15045" y2="30137"/>
                        <a14:foregroundMark x1="49577" y1="16056" x2="50822" y2="15851"/>
                        <a14:foregroundMark x1="42882" y1="17160" x2="46946" y2="16490"/>
                        <a14:foregroundMark x1="35452" y1="18385" x2="42882" y2="17160"/>
                        <a14:foregroundMark x1="64862" y1="14016" x2="69463" y2="18343"/>
                        <a14:foregroundMark x1="87093" y1="72692" x2="86913" y2="73964"/>
                        <a14:foregroundMark x1="88004" y1="66272" x2="87931" y2="66785"/>
                        <a14:foregroundMark x1="88044" y1="65986" x2="88004" y2="66272"/>
                        <a14:foregroundMark x1="7383" y1="69231" x2="7383" y2="69231"/>
                        <a14:foregroundMark x1="59396" y1="88757" x2="63758" y2="87574"/>
                        <a14:foregroundMark x1="40604" y1="17160" x2="40604" y2="17160"/>
                        <a14:foregroundMark x1="39933" y1="16568" x2="39933" y2="16568"/>
                        <a14:foregroundMark x1="40268" y1="17160" x2="40268" y2="17160"/>
                        <a14:backgroundMark x1="97315" y1="16568" x2="92617" y2="44970"/>
                        <a14:backgroundMark x1="91611" y1="40828" x2="88926" y2="66272"/>
                        <a14:backgroundMark x1="89262" y1="66272" x2="89933" y2="71598"/>
                        <a14:backgroundMark x1="88255" y1="66272" x2="88255" y2="66272"/>
                        <a14:backgroundMark x1="88255" y1="67456" x2="88255" y2="67456"/>
                        <a14:backgroundMark x1="96644" y1="8876" x2="96644" y2="8876"/>
                        <a14:backgroundMark x1="95638" y1="13609" x2="95638" y2="13609"/>
                        <a14:backgroundMark x1="95638" y1="15385" x2="97651" y2="8284"/>
                        <a14:backgroundMark x1="96980" y1="5917" x2="95973" y2="17160"/>
                        <a14:backgroundMark x1="54698" y1="17751" x2="61409" y2="10651"/>
                        <a14:backgroundMark x1="54698" y1="15976" x2="54027" y2="13609"/>
                        <a14:backgroundMark x1="54027" y1="18935" x2="53020" y2="14201"/>
                        <a14:backgroundMark x1="53356" y1="15976" x2="63423" y2="11834"/>
                        <a14:backgroundMark x1="64094" y1="12426" x2="65436" y2="12426"/>
                        <a14:backgroundMark x1="61745" y1="12426" x2="64094" y2="12426"/>
                        <a14:backgroundMark x1="51678" y1="14793" x2="51678" y2="14793"/>
                        <a14:backgroundMark x1="23826" y1="28994" x2="27181" y2="19527"/>
                        <a14:backgroundMark x1="23154" y1="24260" x2="28523" y2="22485"/>
                        <a14:backgroundMark x1="21477" y1="26627" x2="21477" y2="19527"/>
                        <a14:backgroundMark x1="19128" y1="23077" x2="21812" y2="28994"/>
                        <a14:backgroundMark x1="32215" y1="14201" x2="29195" y2="20118"/>
                        <a14:backgroundMark x1="52013" y1="14201" x2="53356" y2="16568"/>
                        <a14:backgroundMark x1="64430" y1="11834" x2="64430" y2="11834"/>
                        <a14:backgroundMark x1="65101" y1="13018" x2="65101" y2="13018"/>
                        <a14:backgroundMark x1="64765" y1="13018" x2="64765" y2="13018"/>
                        <a14:backgroundMark x1="46644" y1="15385" x2="46644" y2="15385"/>
                        <a14:backgroundMark x1="47315" y1="15385" x2="50000" y2="14793"/>
                        <a14:backgroundMark x1="39933" y1="15976" x2="39933" y2="15976"/>
                        <a14:backgroundMark x1="40268" y1="17160" x2="40268" y2="17160"/>
                        <a14:backgroundMark x1="44295" y1="15976" x2="44295" y2="15976"/>
                        <a14:backgroundMark x1="45638" y1="15385" x2="45638" y2="15385"/>
                      </a14:backgroundRemoval>
                    </a14:imgEffect>
                  </a14:imgLayer>
                </a14:imgProps>
              </a:ext>
            </a:extLst>
          </a:blip>
          <a:stretch>
            <a:fillRect/>
          </a:stretch>
        </p:blipFill>
        <p:spPr>
          <a:xfrm>
            <a:off x="389145" y="2502407"/>
            <a:ext cx="2838450" cy="1609725"/>
          </a:xfrm>
          <a:prstGeom prst="rect">
            <a:avLst/>
          </a:prstGeom>
        </p:spPr>
      </p:pic>
      <p:pic>
        <p:nvPicPr>
          <p:cNvPr id="12" name="Picture 11">
            <a:extLst>
              <a:ext uri="{FF2B5EF4-FFF2-40B4-BE49-F238E27FC236}">
                <a16:creationId xmlns:a16="http://schemas.microsoft.com/office/drawing/2014/main" id="{950C9607-4D14-65DA-953B-F2410E3C08EB}"/>
              </a:ext>
            </a:extLst>
          </p:cNvPr>
          <p:cNvPicPr>
            <a:picLocks noChangeAspect="1"/>
          </p:cNvPicPr>
          <p:nvPr/>
        </p:nvPicPr>
        <p:blipFill>
          <a:blip r:embed="rId5">
            <a:clrChange>
              <a:clrFrom>
                <a:srgbClr val="34464D"/>
              </a:clrFrom>
              <a:clrTo>
                <a:srgbClr val="34464D">
                  <a:alpha val="0"/>
                </a:srgbClr>
              </a:clrTo>
            </a:clrChange>
            <a:extLst>
              <a:ext uri="{BEBA8EAE-BF5A-486C-A8C5-ECC9F3942E4B}">
                <a14:imgProps xmlns:a14="http://schemas.microsoft.com/office/drawing/2010/main">
                  <a14:imgLayer r:embed="rId6">
                    <a14:imgEffect>
                      <a14:backgroundRemoval t="10000" b="90000" l="5106" r="89787">
                        <a14:foregroundMark x1="5106" y1="45833" x2="5957" y2="50417"/>
                      </a14:backgroundRemoval>
                    </a14:imgEffect>
                  </a14:imgLayer>
                </a14:imgProps>
              </a:ext>
            </a:extLst>
          </a:blip>
          <a:stretch>
            <a:fillRect/>
          </a:stretch>
        </p:blipFill>
        <p:spPr>
          <a:xfrm>
            <a:off x="9381462" y="2338250"/>
            <a:ext cx="2421393" cy="1894115"/>
          </a:xfrm>
          <a:prstGeom prst="rect">
            <a:avLst/>
          </a:prstGeom>
        </p:spPr>
      </p:pic>
    </p:spTree>
    <p:extLst>
      <p:ext uri="{BB962C8B-B14F-4D97-AF65-F5344CB8AC3E}">
        <p14:creationId xmlns:p14="http://schemas.microsoft.com/office/powerpoint/2010/main" val="2440363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TM03090430[[fn=Banded]]</Template>
  <TotalTime>788</TotalTime>
  <Words>3965</Words>
  <Application>Microsoft Office PowerPoint</Application>
  <PresentationFormat>Widescreen</PresentationFormat>
  <Paragraphs>269</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Corbel</vt:lpstr>
      <vt:lpstr>Source Sans Pro</vt:lpstr>
      <vt:lpstr>Times New Roman</vt:lpstr>
      <vt:lpstr>Wingdings</vt:lpstr>
      <vt:lpstr>Banded</vt:lpstr>
      <vt:lpstr>Federal DUIs</vt:lpstr>
      <vt:lpstr>Where do federal DUIs originate?</vt:lpstr>
      <vt:lpstr>What law applies to federal  misdemeanor cases in Maryland?</vt:lpstr>
      <vt:lpstr>There is no federal  DUI statute.</vt:lpstr>
      <vt:lpstr>If no federal statute applies, does a federal regulation apply?</vt:lpstr>
      <vt:lpstr>If no federal statute or regulation applies, Maryland law fills the gaps. </vt:lpstr>
      <vt:lpstr>#1 - Military Base Cases</vt:lpstr>
      <vt:lpstr>Military Base Cases</vt:lpstr>
      <vt:lpstr>PowerPoint Presentation</vt:lpstr>
      <vt:lpstr>PowerPoint Presentation</vt:lpstr>
      <vt:lpstr>Civil Offenses Cannot be Assimilated</vt:lpstr>
      <vt:lpstr>Military Base Cases – Quiz   </vt:lpstr>
      <vt:lpstr>#2 - Federal Roadways, Parks, and Facilities</vt:lpstr>
      <vt:lpstr>Federal DUI CFR for Parkways</vt:lpstr>
      <vt:lpstr>Elements of a CFR DUI</vt:lpstr>
      <vt:lpstr>Federal Law Regarding Testing </vt:lpstr>
      <vt:lpstr>No Presumptions</vt:lpstr>
      <vt:lpstr>Refusal</vt:lpstr>
      <vt:lpstr>Unsafe Operation</vt:lpstr>
      <vt:lpstr>Offenses not defined by CFR</vt:lpstr>
      <vt:lpstr>CFR Convictions and Driving Records</vt:lpstr>
      <vt:lpstr>PowerPoint Presentation</vt:lpstr>
      <vt:lpstr>CFR Penalties   </vt:lpstr>
      <vt:lpstr>Blood Draw Warrants</vt:lpstr>
      <vt:lpstr>BWC</vt:lpstr>
      <vt:lpstr>Sufficiency of Evidence</vt:lpstr>
      <vt:lpstr>Classification of Offenses 18 USC §3559(a)</vt:lpstr>
      <vt:lpstr>Right to a Jury Trial and District Judge 18 USC §3401(b)</vt:lpstr>
      <vt:lpstr>Federal Magistrate Judge Authority 18 USC § 3401(a) and 28 USC § 636(a)(3)-(5)</vt:lpstr>
      <vt:lpstr>Speedy Trial 18 USC §3161</vt:lpstr>
      <vt:lpstr>PowerPoint Presentation</vt:lpstr>
      <vt:lpstr>Federal Procedural Rules and Standing Orders</vt:lpstr>
      <vt:lpstr>Federal Procedural Rules and Standing Orders (continued)</vt:lpstr>
      <vt:lpstr>Federal Procedural Rules and Standing Orders (continued)</vt:lpstr>
      <vt:lpstr>Federal Procedural Rules and Standing Orders (continued)</vt:lpstr>
      <vt:lpstr>Subsequent Offender Statutes</vt:lpstr>
      <vt:lpstr>Central Violations Bureau</vt:lpstr>
      <vt:lpstr>Location of Courts and  Types of Prosecutors</vt:lpstr>
      <vt:lpstr>United States Sentencing Guidelines</vt:lpstr>
      <vt:lpstr>Sentencing and  Presentence Reports</vt:lpstr>
      <vt:lpstr>       Fines, Probation, and          Supervised Release</vt:lpstr>
      <vt:lpstr>      License Suspensions</vt:lpstr>
      <vt:lpstr>Appeals</vt:lpstr>
      <vt:lpstr>   Random good news!</vt:lpstr>
      <vt:lpstr>Federal DUIs</vt:lpstr>
    </vt:vector>
  </TitlesOfParts>
  <Company>Federal Defender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Corcoran</dc:creator>
  <cp:lastModifiedBy>Carrie Corcoran</cp:lastModifiedBy>
  <cp:revision>15</cp:revision>
  <cp:lastPrinted>2025-05-08T01:56:02Z</cp:lastPrinted>
  <dcterms:created xsi:type="dcterms:W3CDTF">2025-05-07T15:26:03Z</dcterms:created>
  <dcterms:modified xsi:type="dcterms:W3CDTF">2025-05-08T17:40:46Z</dcterms:modified>
</cp:coreProperties>
</file>