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6"/>
  </p:notesMasterIdLst>
  <p:handoutMasterIdLst>
    <p:handoutMasterId r:id="rId197"/>
  </p:handoutMasterIdLst>
  <p:sldIdLst>
    <p:sldId id="412" r:id="rId2"/>
    <p:sldId id="413" r:id="rId3"/>
    <p:sldId id="414" r:id="rId4"/>
    <p:sldId id="555" r:id="rId5"/>
    <p:sldId id="556" r:id="rId6"/>
    <p:sldId id="557" r:id="rId7"/>
    <p:sldId id="418" r:id="rId8"/>
    <p:sldId id="419" r:id="rId9"/>
    <p:sldId id="420" r:id="rId10"/>
    <p:sldId id="421" r:id="rId11"/>
    <p:sldId id="558" r:id="rId12"/>
    <p:sldId id="559" r:id="rId13"/>
    <p:sldId id="560" r:id="rId14"/>
    <p:sldId id="595" r:id="rId15"/>
    <p:sldId id="561" r:id="rId16"/>
    <p:sldId id="423" r:id="rId17"/>
    <p:sldId id="424" r:id="rId18"/>
    <p:sldId id="445" r:id="rId19"/>
    <p:sldId id="446" r:id="rId20"/>
    <p:sldId id="448" r:id="rId21"/>
    <p:sldId id="426" r:id="rId22"/>
    <p:sldId id="425" r:id="rId23"/>
    <p:sldId id="435" r:id="rId24"/>
    <p:sldId id="436" r:id="rId25"/>
    <p:sldId id="437" r:id="rId26"/>
    <p:sldId id="439" r:id="rId27"/>
    <p:sldId id="438" r:id="rId28"/>
    <p:sldId id="440" r:id="rId29"/>
    <p:sldId id="545" r:id="rId30"/>
    <p:sldId id="546" r:id="rId31"/>
    <p:sldId id="562" r:id="rId32"/>
    <p:sldId id="563" r:id="rId33"/>
    <p:sldId id="564" r:id="rId34"/>
    <p:sldId id="565" r:id="rId35"/>
    <p:sldId id="566" r:id="rId36"/>
    <p:sldId id="567" r:id="rId37"/>
    <p:sldId id="568" r:id="rId38"/>
    <p:sldId id="430" r:id="rId39"/>
    <p:sldId id="569" r:id="rId40"/>
    <p:sldId id="570" r:id="rId41"/>
    <p:sldId id="523" r:id="rId42"/>
    <p:sldId id="432" r:id="rId43"/>
    <p:sldId id="433" r:id="rId44"/>
    <p:sldId id="434" r:id="rId45"/>
    <p:sldId id="554" r:id="rId46"/>
    <p:sldId id="431" r:id="rId47"/>
    <p:sldId id="450" r:id="rId48"/>
    <p:sldId id="449" r:id="rId49"/>
    <p:sldId id="451" r:id="rId50"/>
    <p:sldId id="452" r:id="rId51"/>
    <p:sldId id="453" r:id="rId52"/>
    <p:sldId id="454" r:id="rId53"/>
    <p:sldId id="455" r:id="rId54"/>
    <p:sldId id="456" r:id="rId55"/>
    <p:sldId id="457" r:id="rId56"/>
    <p:sldId id="458" r:id="rId57"/>
    <p:sldId id="571" r:id="rId58"/>
    <p:sldId id="572" r:id="rId59"/>
    <p:sldId id="459" r:id="rId60"/>
    <p:sldId id="461" r:id="rId61"/>
    <p:sldId id="460" r:id="rId62"/>
    <p:sldId id="462" r:id="rId63"/>
    <p:sldId id="463" r:id="rId64"/>
    <p:sldId id="464" r:id="rId65"/>
    <p:sldId id="465" r:id="rId66"/>
    <p:sldId id="466" r:id="rId67"/>
    <p:sldId id="644" r:id="rId68"/>
    <p:sldId id="467" r:id="rId69"/>
    <p:sldId id="468" r:id="rId70"/>
    <p:sldId id="469" r:id="rId71"/>
    <p:sldId id="470" r:id="rId72"/>
    <p:sldId id="471" r:id="rId73"/>
    <p:sldId id="472" r:id="rId74"/>
    <p:sldId id="530" r:id="rId75"/>
    <p:sldId id="531" r:id="rId76"/>
    <p:sldId id="532" r:id="rId77"/>
    <p:sldId id="533" r:id="rId78"/>
    <p:sldId id="476" r:id="rId79"/>
    <p:sldId id="477" r:id="rId80"/>
    <p:sldId id="478" r:id="rId81"/>
    <p:sldId id="479" r:id="rId82"/>
    <p:sldId id="642" r:id="rId83"/>
    <p:sldId id="643" r:id="rId84"/>
    <p:sldId id="527" r:id="rId85"/>
    <p:sldId id="574" r:id="rId86"/>
    <p:sldId id="575" r:id="rId87"/>
    <p:sldId id="576" r:id="rId88"/>
    <p:sldId id="577" r:id="rId89"/>
    <p:sldId id="578" r:id="rId90"/>
    <p:sldId id="579" r:id="rId91"/>
    <p:sldId id="482" r:id="rId92"/>
    <p:sldId id="483" r:id="rId93"/>
    <p:sldId id="524" r:id="rId94"/>
    <p:sldId id="542" r:id="rId95"/>
    <p:sldId id="609" r:id="rId96"/>
    <p:sldId id="485" r:id="rId97"/>
    <p:sldId id="487" r:id="rId98"/>
    <p:sldId id="486" r:id="rId99"/>
    <p:sldId id="488" r:id="rId100"/>
    <p:sldId id="534" r:id="rId101"/>
    <p:sldId id="535" r:id="rId102"/>
    <p:sldId id="536" r:id="rId103"/>
    <p:sldId id="537" r:id="rId104"/>
    <p:sldId id="538" r:id="rId105"/>
    <p:sldId id="539" r:id="rId106"/>
    <p:sldId id="540" r:id="rId107"/>
    <p:sldId id="541" r:id="rId108"/>
    <p:sldId id="594" r:id="rId109"/>
    <p:sldId id="580" r:id="rId110"/>
    <p:sldId id="581" r:id="rId111"/>
    <p:sldId id="582" r:id="rId112"/>
    <p:sldId id="583" r:id="rId113"/>
    <p:sldId id="584" r:id="rId114"/>
    <p:sldId id="529" r:id="rId115"/>
    <p:sldId id="489" r:id="rId116"/>
    <p:sldId id="490" r:id="rId117"/>
    <p:sldId id="491" r:id="rId118"/>
    <p:sldId id="492" r:id="rId119"/>
    <p:sldId id="493" r:id="rId120"/>
    <p:sldId id="494" r:id="rId121"/>
    <p:sldId id="495" r:id="rId122"/>
    <p:sldId id="507" r:id="rId123"/>
    <p:sldId id="551" r:id="rId124"/>
    <p:sldId id="585" r:id="rId125"/>
    <p:sldId id="586" r:id="rId126"/>
    <p:sldId id="587" r:id="rId127"/>
    <p:sldId id="588" r:id="rId128"/>
    <p:sldId id="589" r:id="rId129"/>
    <p:sldId id="641" r:id="rId130"/>
    <p:sldId id="590" r:id="rId131"/>
    <p:sldId id="591" r:id="rId132"/>
    <p:sldId id="592" r:id="rId133"/>
    <p:sldId id="618" r:id="rId134"/>
    <p:sldId id="619" r:id="rId135"/>
    <p:sldId id="620" r:id="rId136"/>
    <p:sldId id="631" r:id="rId137"/>
    <p:sldId id="632" r:id="rId138"/>
    <p:sldId id="633" r:id="rId139"/>
    <p:sldId id="634" r:id="rId140"/>
    <p:sldId id="635" r:id="rId141"/>
    <p:sldId id="636" r:id="rId142"/>
    <p:sldId id="637" r:id="rId143"/>
    <p:sldId id="624" r:id="rId144"/>
    <p:sldId id="626" r:id="rId145"/>
    <p:sldId id="627" r:id="rId146"/>
    <p:sldId id="628" r:id="rId147"/>
    <p:sldId id="629" r:id="rId148"/>
    <p:sldId id="630" r:id="rId149"/>
    <p:sldId id="621" r:id="rId150"/>
    <p:sldId id="622" r:id="rId151"/>
    <p:sldId id="623" r:id="rId152"/>
    <p:sldId id="638" r:id="rId153"/>
    <p:sldId id="528" r:id="rId154"/>
    <p:sldId id="513" r:id="rId155"/>
    <p:sldId id="525" r:id="rId156"/>
    <p:sldId id="526" r:id="rId157"/>
    <p:sldId id="639" r:id="rId158"/>
    <p:sldId id="640" r:id="rId159"/>
    <p:sldId id="596" r:id="rId160"/>
    <p:sldId id="597" r:id="rId161"/>
    <p:sldId id="598" r:id="rId162"/>
    <p:sldId id="599" r:id="rId163"/>
    <p:sldId id="600" r:id="rId164"/>
    <p:sldId id="601" r:id="rId165"/>
    <p:sldId id="602" r:id="rId166"/>
    <p:sldId id="603" r:id="rId167"/>
    <p:sldId id="604" r:id="rId168"/>
    <p:sldId id="605" r:id="rId169"/>
    <p:sldId id="606" r:id="rId170"/>
    <p:sldId id="607" r:id="rId171"/>
    <p:sldId id="608" r:id="rId172"/>
    <p:sldId id="481" r:id="rId173"/>
    <p:sldId id="508" r:id="rId174"/>
    <p:sldId id="610" r:id="rId175"/>
    <p:sldId id="509" r:id="rId176"/>
    <p:sldId id="543" r:id="rId177"/>
    <p:sldId id="544" r:id="rId178"/>
    <p:sldId id="484" r:id="rId179"/>
    <p:sldId id="510" r:id="rId180"/>
    <p:sldId id="511" r:id="rId181"/>
    <p:sldId id="512" r:id="rId182"/>
    <p:sldId id="550" r:id="rId183"/>
    <p:sldId id="593" r:id="rId184"/>
    <p:sldId id="514" r:id="rId185"/>
    <p:sldId id="515" r:id="rId186"/>
    <p:sldId id="516" r:id="rId187"/>
    <p:sldId id="517" r:id="rId188"/>
    <p:sldId id="518" r:id="rId189"/>
    <p:sldId id="521" r:id="rId190"/>
    <p:sldId id="522" r:id="rId191"/>
    <p:sldId id="519" r:id="rId192"/>
    <p:sldId id="552" r:id="rId193"/>
    <p:sldId id="520" r:id="rId194"/>
    <p:sldId id="553" r:id="rId1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7" autoAdjust="0"/>
  </p:normalViewPr>
  <p:slideViewPr>
    <p:cSldViewPr>
      <p:cViewPr varScale="1">
        <p:scale>
          <a:sx n="112" d="100"/>
          <a:sy n="112" d="100"/>
        </p:scale>
        <p:origin x="-228"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handoutMaster" Target="handoutMasters/handoutMaster1.xml"/><Relationship Id="rId20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A55A48-044B-4B8C-97E9-CBBCE3A662ED}" type="datetimeFigureOut">
              <a:rPr lang="en-US"/>
              <a:pPr>
                <a:defRPr/>
              </a:pPr>
              <a:t>9/12/2016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D91471-AA87-4185-A488-3105A88EAF90}" type="slidenum">
              <a:rPr lang="en-US"/>
              <a:pPr>
                <a:defRPr/>
              </a:pPr>
              <a:t>‹#›</a:t>
            </a:fld>
            <a:endParaRPr lang="en-US" dirty="0"/>
          </a:p>
        </p:txBody>
      </p:sp>
    </p:spTree>
    <p:extLst>
      <p:ext uri="{BB962C8B-B14F-4D97-AF65-F5344CB8AC3E}">
        <p14:creationId xmlns:p14="http://schemas.microsoft.com/office/powerpoint/2010/main" val="387527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6FBB31-E131-4D1B-8F52-213086EC8F07}" type="datetimeFigureOut">
              <a:rPr lang="en-US"/>
              <a:pPr>
                <a:defRPr/>
              </a:pPr>
              <a:t>9/12/2016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FB2BC7-0EA8-4EF2-BCA3-E7FC844DC357}" type="slidenum">
              <a:rPr lang="en-US"/>
              <a:pPr>
                <a:defRPr/>
              </a:pPr>
              <a:t>‹#›</a:t>
            </a:fld>
            <a:endParaRPr lang="en-US" dirty="0"/>
          </a:p>
        </p:txBody>
      </p:sp>
    </p:spTree>
    <p:extLst>
      <p:ext uri="{BB962C8B-B14F-4D97-AF65-F5344CB8AC3E}">
        <p14:creationId xmlns:p14="http://schemas.microsoft.com/office/powerpoint/2010/main" val="19347851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a:lstStyle/>
          <a:p>
            <a:fld id="{11434BD9-4A0E-4432-8E50-3354CC7C777C}" type="slidenum">
              <a:rPr lang="en-US">
                <a:latin typeface="Arial" pitchFamily="34" charset="0"/>
              </a:rPr>
              <a:pPr/>
              <a:t>6</a:t>
            </a:fld>
            <a:endParaRPr lang="en-US" dirty="0">
              <a:latin typeface="Arial"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understand that is the law ?</a:t>
            </a:r>
          </a:p>
          <a:p>
            <a:pPr eaLnBrk="1" hangingPunct="1">
              <a:spcBef>
                <a:spcPct val="0"/>
              </a:spcBef>
            </a:pPr>
            <a:r>
              <a:rPr lang="en-US" b="1" dirty="0" smtClean="0">
                <a:ea typeface="ＭＳ Ｐゴシック" pitchFamily="34" charset="-128"/>
              </a:rPr>
              <a:t> </a:t>
            </a:r>
          </a:p>
          <a:p>
            <a:pPr eaLnBrk="1" hangingPunct="1">
              <a:spcBef>
                <a:spcPct val="0"/>
              </a:spcBef>
            </a:pPr>
            <a:r>
              <a:rPr lang="en-US" b="1" dirty="0" smtClean="0">
                <a:ea typeface="ＭＳ Ｐゴシック" pitchFamily="34" charset="-128"/>
              </a:rPr>
              <a:t>Can  you commit to me that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Everyone seen the signs </a:t>
            </a:r>
            <a:r>
              <a:rPr lang="ja-JP" altLang="en-US" b="1" smtClean="0">
                <a:ea typeface="ＭＳ Ｐゴシック" pitchFamily="34" charset="-128"/>
              </a:rPr>
              <a:t>“</a:t>
            </a:r>
            <a:r>
              <a:rPr lang="en-US" altLang="ja-JP" b="1" dirty="0" smtClean="0">
                <a:ea typeface="ＭＳ Ｐゴシック" pitchFamily="34" charset="-128"/>
              </a:rPr>
              <a:t>if you drink, don</a:t>
            </a:r>
            <a:r>
              <a:rPr lang="ja-JP" altLang="en-US" b="1" smtClean="0">
                <a:ea typeface="ＭＳ Ｐゴシック" pitchFamily="34" charset="-128"/>
              </a:rPr>
              <a:t>’</a:t>
            </a:r>
            <a:r>
              <a:rPr lang="en-US" altLang="ja-JP" b="1" dirty="0" smtClean="0">
                <a:ea typeface="ＭＳ Ｐゴシック" pitchFamily="34" charset="-128"/>
              </a:rPr>
              <a:t>t drive</a:t>
            </a:r>
            <a:r>
              <a:rPr lang="ja-JP" altLang="en-US" b="1" smtClean="0">
                <a:ea typeface="ＭＳ Ｐゴシック" pitchFamily="34" charset="-128"/>
              </a:rPr>
              <a:t>”</a:t>
            </a:r>
            <a:endParaRPr lang="en-US" altLang="ja-JP" b="1" dirty="0" smtClean="0">
              <a:ea typeface="ＭＳ Ｐゴシック" pitchFamily="34" charset="-128"/>
            </a:endParaRP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Recognize that is NOT the law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Does anyone believe that the law should be that way ?</a:t>
            </a:r>
          </a:p>
          <a:p>
            <a:pPr eaLnBrk="1" hangingPunct="1">
              <a:spcBef>
                <a:spcPct val="0"/>
              </a:spcBef>
            </a:pPr>
            <a:endParaRPr 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E5CDCB0E-1896-493C-9DB4-DB3A8FE9622B}" type="slidenum">
              <a:rPr lang="en-US"/>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04BBB657-F631-4956-9D6E-F6BCE75EB4AA}" type="slidenum">
              <a:rPr lang="en-US"/>
              <a:pPr/>
              <a:t>20</a:t>
            </a:fld>
            <a:endParaRPr lang="en-US" dirty="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think the Police </a:t>
            </a:r>
            <a:r>
              <a:rPr lang="en-US" b="1" dirty="0" smtClean="0">
                <a:solidFill>
                  <a:srgbClr val="FF0000"/>
                </a:solidFill>
                <a:ea typeface="ＭＳ Ｐゴシック" pitchFamily="34" charset="-128"/>
              </a:rPr>
              <a:t>presume someone innocent </a:t>
            </a:r>
            <a:r>
              <a:rPr lang="en-US" b="1" dirty="0" smtClean="0">
                <a:ea typeface="ＭＳ Ｐゴシック" pitchFamily="34" charset="-128"/>
              </a:rPr>
              <a:t>when on patrol?</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 not?</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Do you think they look for clues of guilt or clues of innocence?</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 you think your job is different in the Courtroom?</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Is there anyone who feels like they cannot fully presume John Brawley to be innocent ?</a:t>
            </a:r>
          </a:p>
          <a:p>
            <a:pPr eaLnBrk="1" hangingPunct="1">
              <a:spcBef>
                <a:spcPct val="0"/>
              </a:spcBef>
            </a:pPr>
            <a:endParaRPr lang="en-US" b="1"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4BEC41B-9AF4-44E4-9C4C-9569009C7667}" type="slidenum">
              <a:rPr lang="en-US"/>
              <a:pPr/>
              <a:t>84</a:t>
            </a:fld>
            <a:endParaRPr 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B7AEFF13-1D4E-4474-A9C0-D82A737724E3}" type="slidenum">
              <a:rPr lang="en-US"/>
              <a:pPr/>
              <a:t>153</a:t>
            </a:fld>
            <a:endParaRPr 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800" dirty="0" smtClean="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pPr>
                <a:defRPr/>
              </a:pPr>
              <a:t>9/12/2016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pPr>
                <a:defRPr/>
              </a:pPr>
              <a:t>9/12/2016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pPr>
                <a:defRPr/>
              </a:pPr>
              <a:t>9/12/2016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pPr>
                <a:defRPr/>
              </a:pPr>
              <a:t>9/12/2016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sz="4200" b="1" dirty="0" smtClean="0"/>
              <a:t>State of Texas v. </a:t>
            </a:r>
            <a:r>
              <a:rPr lang="en-US" sz="4200" b="1" dirty="0" smtClean="0"/>
              <a:t>__________</a:t>
            </a:r>
            <a:endParaRPr lang="en-US" sz="4200" b="1" dirty="0"/>
          </a:p>
        </p:txBody>
      </p:sp>
      <p:sp>
        <p:nvSpPr>
          <p:cNvPr id="3" name="Subtitle 2"/>
          <p:cNvSpPr>
            <a:spLocks noGrp="1"/>
          </p:cNvSpPr>
          <p:nvPr>
            <p:ph type="subTitle" idx="1"/>
          </p:nvPr>
        </p:nvSpPr>
        <p:spPr>
          <a:xfrm>
            <a:off x="838200" y="2362200"/>
            <a:ext cx="7467600" cy="4343400"/>
          </a:xfrm>
        </p:spPr>
        <p:txBody>
          <a:bodyPr>
            <a:normAutofit/>
          </a:bodyPr>
          <a:lstStyle/>
          <a:p>
            <a:r>
              <a:rPr lang="en-US" b="1" dirty="0" smtClean="0">
                <a:solidFill>
                  <a:schemeClr val="tx1"/>
                </a:solidFill>
                <a:latin typeface="Times New Roman" pitchFamily="18" charset="0"/>
                <a:cs typeface="Times New Roman" pitchFamily="18" charset="0"/>
              </a:rPr>
              <a:t>County Criminal Court at Law No. </a:t>
            </a:r>
            <a:r>
              <a:rPr lang="en-US" b="1" dirty="0" smtClean="0">
                <a:solidFill>
                  <a:schemeClr val="tx1"/>
                </a:solidFill>
                <a:latin typeface="Times New Roman" pitchFamily="18" charset="0"/>
                <a:cs typeface="Times New Roman" pitchFamily="18" charset="0"/>
              </a:rPr>
              <a:t>___</a:t>
            </a:r>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Honorable </a:t>
            </a:r>
            <a:r>
              <a:rPr lang="en-US" b="1" dirty="0" smtClean="0">
                <a:solidFill>
                  <a:schemeClr val="tx1"/>
                </a:solidFill>
                <a:latin typeface="Times New Roman" pitchFamily="18" charset="0"/>
                <a:cs typeface="Times New Roman" pitchFamily="18" charset="0"/>
              </a:rPr>
              <a:t>__________, </a:t>
            </a:r>
            <a:r>
              <a:rPr lang="en-US" b="1" dirty="0" smtClean="0">
                <a:solidFill>
                  <a:schemeClr val="tx1"/>
                </a:solidFill>
                <a:latin typeface="Times New Roman" pitchFamily="18" charset="0"/>
                <a:cs typeface="Times New Roman" pitchFamily="18" charset="0"/>
              </a:rPr>
              <a:t>Presiding</a:t>
            </a:r>
          </a:p>
          <a:p>
            <a:endParaRPr lang="en-US" b="1" dirty="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Troy McKinney</a:t>
            </a:r>
          </a:p>
          <a:p>
            <a:r>
              <a:rPr lang="en-US" b="1" dirty="0" smtClean="0">
                <a:solidFill>
                  <a:schemeClr val="tx1"/>
                </a:solidFill>
                <a:latin typeface="Times New Roman" pitchFamily="18" charset="0"/>
                <a:cs typeface="Times New Roman" pitchFamily="18" charset="0"/>
              </a:rPr>
              <a:t>Schneider &amp; McKinney</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dirty="0" smtClean="0"/>
              <a:t>Not all people are good jurors for all kinds of cases.</a:t>
            </a:r>
          </a:p>
          <a:p>
            <a:pPr algn="just"/>
            <a:r>
              <a:rPr lang="en-US" b="1" dirty="0" smtClean="0"/>
              <a:t>Thoughtful, attentive, inquisitive, questioning, and open-minded.</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b="1" dirty="0" smtClean="0"/>
              <a:t>Who is the American “reasonable person” when it comes to police interactions? </a:t>
            </a:r>
          </a:p>
          <a:p>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b="1" dirty="0" smtClean="0"/>
              <a:t>He is someone who knows his rights and feels free to exercise them. </a:t>
            </a:r>
          </a:p>
          <a:p>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b="1" dirty="0" smtClean="0"/>
              <a:t>He is not intimidated by the police, whether they are alone or in a group, in uniform or in plain clothes. </a:t>
            </a:r>
          </a:p>
          <a:p>
            <a:endParaRPr lang="en-US"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dirty="0" smtClean="0"/>
              <a:t>He is not intimidated by the police, whether they are alone or in a group, in uniform or in plain clothes. </a:t>
            </a:r>
          </a:p>
          <a:p>
            <a:pPr algn="just"/>
            <a:r>
              <a:rPr lang="en-US" b="1" dirty="0" smtClean="0"/>
              <a:t>He knows that when questioned, he can refuse to answer . . . . </a:t>
            </a:r>
            <a:endParaRPr 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b="1" dirty="0" smtClean="0"/>
              <a:t>He always feels free to end the encounter even if physically constrained by his surroundings and even if the police persist in their attempts to engage him in conversation.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b="1" dirty="0" smtClean="0"/>
              <a:t>He rests secure in the knowledge that no physical harm will result and that the police cannot legally draw an inference of criminality from his refusal to cooperate. </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b="1" dirty="0" smtClean="0"/>
              <a:t>In short, he regards an encounter with police as no different from one with a panhandler on the street, a religious proselytizer at his doorstep, or a Hare Krishna in the airport."</a:t>
            </a:r>
            <a:r>
              <a:rPr lang="en-US" sz="1800" dirty="0" smtClean="0"/>
              <a:t> </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sz="1800" dirty="0" smtClean="0"/>
              <a:t>In short, he regards an encounter with police as no different from one with a panhandler on the street, a religious proselytizer at his doorstep, or a Hare Krishna in the airport.“</a:t>
            </a:r>
          </a:p>
          <a:p>
            <a:pPr algn="just"/>
            <a:r>
              <a:rPr lang="en-US" b="1" dirty="0" smtClean="0"/>
              <a:t>Texas Court of Criminal Appeals, September 11, 2013 – Wade v. State.</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_______?</a:t>
            </a:r>
            <a:endParaRPr lang="en-US" b="1"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a:t>
            </a:r>
            <a:r>
              <a:rPr lang="en-US" b="1" u="sng" dirty="0" smtClean="0"/>
              <a:t>go to jail.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371600"/>
            <a:ext cx="8229600" cy="5257800"/>
          </a:xfrm>
        </p:spPr>
        <p:txBody>
          <a:bodyPr/>
          <a:lstStyle/>
          <a:p>
            <a:pPr algn="just"/>
            <a:r>
              <a:rPr lang="en-US" sz="2400" dirty="0" smtClean="0"/>
              <a:t>Not all people are good jurors for all kinds of cases.</a:t>
            </a:r>
          </a:p>
          <a:p>
            <a:pPr algn="just"/>
            <a:r>
              <a:rPr lang="en-US" sz="2400" dirty="0" smtClean="0"/>
              <a:t>We want people who want to be as good a juror as I want to be a lawyer.</a:t>
            </a:r>
          </a:p>
          <a:p>
            <a:pPr algn="just"/>
            <a:r>
              <a:rPr lang="en-US" sz="2400" dirty="0" smtClean="0"/>
              <a:t>Thoughtful, attentive, inquisitive, questioning, and open-minded.</a:t>
            </a:r>
          </a:p>
          <a:p>
            <a:pPr algn="just"/>
            <a:r>
              <a:rPr lang="en-US" b="1" dirty="0" smtClean="0"/>
              <a:t>Jurors who will follow the law – not all can, will, or want to – and that is okay.  Just  tell us your honest opinions and beliefs.  Everyone will respect you for your honesty.</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b="1" dirty="0" smtClean="0"/>
              <a:t>Is it the law -- True or false?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 </a:t>
            </a:r>
          </a:p>
          <a:p>
            <a:r>
              <a:rPr lang="en-US" b="1" dirty="0" smtClean="0"/>
              <a:t>False: it is not the law: because it is not the law, should anyone be arrested simply for drinking and driving?</a:t>
            </a:r>
          </a:p>
          <a:p>
            <a:endParaRPr lang="en-U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pPr algn="just"/>
            <a:r>
              <a:rPr lang="en-US" dirty="0" smtClean="0"/>
              <a:t>Highway Slogan -- Drink, drive, </a:t>
            </a:r>
            <a:r>
              <a:rPr lang="en-US" u="sng" dirty="0" smtClean="0"/>
              <a:t>go to jail.</a:t>
            </a:r>
          </a:p>
          <a:p>
            <a:pPr algn="just"/>
            <a:r>
              <a:rPr lang="en-US" dirty="0" smtClean="0"/>
              <a:t>Is it the law -- True or false?</a:t>
            </a:r>
          </a:p>
          <a:p>
            <a:pPr algn="just"/>
            <a:r>
              <a:rPr lang="en-US" dirty="0" smtClean="0"/>
              <a:t>False: it is not the law: because it is not the law, should anyone be arrested simply for drinking and driving?</a:t>
            </a:r>
          </a:p>
          <a:p>
            <a:pPr algn="just"/>
            <a:r>
              <a:rPr lang="en-US" b="1" dirty="0" smtClean="0"/>
              <a:t>If you believe that Gonzalo was drinking and driving, but you are not sure beyond all reasonable doubt if he was intoxicated, the verdict has to be _______?</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a:t>
            </a:r>
          </a:p>
          <a:p>
            <a:pPr algn="just"/>
            <a:r>
              <a:rPr lang="en-US" dirty="0" smtClean="0"/>
              <a:t>False: it is not the law: because it is not the law, should anyone be arrested simply for drinking and driving?</a:t>
            </a:r>
          </a:p>
          <a:p>
            <a:pPr algn="just"/>
            <a:r>
              <a:rPr lang="en-US" b="1" dirty="0" smtClean="0"/>
              <a:t>If you believe that Gonzalo was drinking and driving, but you are not sure beyond all reasonable doubt if he was intoxicated, the verdict has to be </a:t>
            </a:r>
            <a:r>
              <a:rPr lang="en-US" b="1" u="sng" dirty="0" smtClean="0"/>
              <a:t>NOT GUILTY</a:t>
            </a:r>
            <a:r>
              <a:rPr lang="en-US" b="1" dirty="0" smtClean="0"/>
              <a: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pPr algn="just"/>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b="1" dirty="0" smtClean="0"/>
              <a:t>Are all persons mental and physical faculties the same?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b="1" dirty="0" smtClean="0"/>
              <a:t>Are all people’s mental and physical faculties the same as an average person?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b="1" dirty="0" smtClean="0"/>
              <a:t>Are your normal faculties always at the same level all of the time or are they in a range?</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dirty="0" smtClean="0"/>
              <a:t>Are your normal faculties always at the same level all of the time or are they in a range?</a:t>
            </a:r>
          </a:p>
          <a:p>
            <a:pPr algn="just"/>
            <a:r>
              <a:rPr lang="en-US" b="1" dirty="0" smtClean="0"/>
              <a:t>What affects the range?</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faculties the same?</a:t>
            </a:r>
          </a:p>
          <a:p>
            <a:pPr algn="just"/>
            <a:r>
              <a:rPr lang="en-US" dirty="0" smtClean="0"/>
              <a:t>Are all people’s faculties the same as an average person?</a:t>
            </a:r>
          </a:p>
          <a:p>
            <a:pPr algn="just"/>
            <a:r>
              <a:rPr lang="en-US" dirty="0" smtClean="0"/>
              <a:t>Are your normal faculties always at the same level all of the time or are they in a range?</a:t>
            </a:r>
          </a:p>
          <a:p>
            <a:pPr algn="just"/>
            <a:r>
              <a:rPr lang="en-US" dirty="0" smtClean="0"/>
              <a:t>What effects the range?</a:t>
            </a:r>
          </a:p>
          <a:p>
            <a:pPr algn="just"/>
            <a:r>
              <a:rPr lang="en-US" b="1" dirty="0" smtClean="0"/>
              <a:t>Time of day – Coordination – Physical Condition – Fatigue – Tired – Nervousness – Stress – Fear – Distrust – Surprise -- Anxiety</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295400"/>
            <a:ext cx="8229600" cy="5334000"/>
          </a:xfrm>
        </p:spPr>
        <p:txBody>
          <a:bodyPr/>
          <a:lstStyle/>
          <a:p>
            <a:pPr algn="just"/>
            <a:r>
              <a:rPr lang="en-US" sz="2400" dirty="0" smtClean="0"/>
              <a:t>Not all people are good jurors for all kinds of cases.</a:t>
            </a:r>
          </a:p>
          <a:p>
            <a:pPr algn="just"/>
            <a:r>
              <a:rPr lang="en-US" sz="2400" dirty="0" smtClean="0"/>
              <a:t>We want people who want to be as good a juror as I want to be a lawyer.</a:t>
            </a:r>
          </a:p>
          <a:p>
            <a:pPr algn="just"/>
            <a:r>
              <a:rPr lang="en-US" sz="2400" dirty="0" smtClean="0"/>
              <a:t>Thoughtful, attentive, inquisitive, questioning, and open-minded.</a:t>
            </a:r>
          </a:p>
          <a:p>
            <a:pPr algn="just"/>
            <a:r>
              <a:rPr lang="en-US" sz="2400" dirty="0" smtClean="0"/>
              <a:t>Jurors who will follow the law – not all can, will, or want to – and that is okay.  Just  tell us your honest opinions and beliefs.  Everyone will respect you for your honesty.</a:t>
            </a:r>
            <a:endParaRPr lang="en-US" dirty="0" smtClean="0"/>
          </a:p>
          <a:p>
            <a:pPr algn="just"/>
            <a:r>
              <a:rPr lang="en-US" b="1" dirty="0" smtClean="0"/>
              <a:t>Most importantly: HONEST.  Your oath requires you to tell us you disagree with us if you do.  Just be honest: I promise we will respect your honesty.</a:t>
            </a:r>
            <a:endParaRPr lang="en-US"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2400" dirty="0" smtClean="0"/>
              <a:t>Are all persons faculties the same?</a:t>
            </a:r>
          </a:p>
          <a:p>
            <a:pPr algn="just"/>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b="1" dirty="0" smtClean="0"/>
              <a:t>To know if a person does not have normal mental or physical faculties because of alcohol or for some other innocent reason, do you need to know what is usual (normal) for that person?</a:t>
            </a:r>
            <a:endParaRPr lang="en-US" b="1"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2400" dirty="0" smtClean="0"/>
              <a:t>Are all persons faculties the same?</a:t>
            </a:r>
          </a:p>
          <a:p>
            <a:pPr algn="just"/>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sz="2400" dirty="0" smtClean="0"/>
              <a:t>To know if a person does not have normal mental or physical faculties because of alcohol or for some other innocent reason, do you need to know what is usual (normal) for that person?</a:t>
            </a:r>
          </a:p>
          <a:p>
            <a:pPr algn="just"/>
            <a:r>
              <a:rPr lang="en-US" b="1" dirty="0" smtClean="0"/>
              <a:t>Who would I ask to know what is usual (normal) for you?</a:t>
            </a:r>
            <a:endParaRPr lang="en-US" b="1"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Why do we not require demonstrations of normal (the average person’s) mental and physical faculties to get a driver’s license?</a:t>
            </a:r>
          </a:p>
          <a:p>
            <a:pPr>
              <a:buNone/>
            </a:pPr>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dirty="0" smtClean="0"/>
              <a:t>Why do we not require demonstrations of normal (the average person’s) mental and physical faculties to get a driver’s license?</a:t>
            </a:r>
          </a:p>
          <a:p>
            <a:pPr algn="just"/>
            <a:r>
              <a:rPr lang="en-US" b="1" dirty="0" smtClean="0"/>
              <a:t>What would happen if we required all people to pass field sobriety tests before they could get a driver’s license?</a:t>
            </a:r>
          </a:p>
          <a:p>
            <a:pPr>
              <a:buNone/>
            </a:pPr>
            <a:endParaRPr 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If we want to a test to tell us whether someone does not have normal mental or physical faculties, should we test things that people normally do or things they do not normally do?</a:t>
            </a:r>
          </a:p>
          <a:p>
            <a:pPr>
              <a:buNone/>
            </a:pPr>
            <a:endParaRPr 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If we want to a test to tell us whether someone does not have normal faculties, should we test things that people normally do or things they do not normally do?</a:t>
            </a:r>
          </a:p>
          <a:p>
            <a:pPr algn="just"/>
            <a:r>
              <a:rPr lang="en-US" b="1" dirty="0" smtClean="0"/>
              <a:t>What are some innocent reasons why someone may not look perfect on police tests but not be intoxicated?</a:t>
            </a:r>
          </a:p>
          <a:p>
            <a:endParaRPr lang="en-U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If we want to a test to tell us whether someone does not have normal faculties, should we test things that people normally do or things they do not normally do?</a:t>
            </a:r>
          </a:p>
          <a:p>
            <a:pPr algn="just"/>
            <a:r>
              <a:rPr lang="en-US" sz="2400" dirty="0" smtClean="0"/>
              <a:t>What are some innocent reasons why someone may not look perfect on police tests but not be intoxicated?</a:t>
            </a:r>
          </a:p>
          <a:p>
            <a:pPr algn="just"/>
            <a:r>
              <a:rPr lang="en-US" b="1" dirty="0" smtClean="0"/>
              <a:t>Time of day – Coordination – Physical or Medical Condition – Fatigue – Tired – Nervousness – Stress – Fear – Distrust – Surprise – Anxiety</a:t>
            </a:r>
          </a:p>
          <a:p>
            <a:endParaRPr lang="en-US"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p:txBody>
          <a:bodyPr/>
          <a:lstStyle/>
          <a:p>
            <a:pPr algn="just"/>
            <a:r>
              <a:rPr lang="en-US" b="1" dirty="0" smtClean="0"/>
              <a:t>Do you think that the exercises police ask people to do are a reliable way of distinguishing between someone who is intoxicated and someone who is not?</a:t>
            </a:r>
            <a:endParaRPr lang="en-US" b="1"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think that the exercises police ask people to do are a reliable ways of distinguishing between someone who is intoxicated and someone who is not?</a:t>
            </a:r>
          </a:p>
          <a:p>
            <a:pPr algn="just"/>
            <a:r>
              <a:rPr lang="en-US" b="1" dirty="0" smtClean="0"/>
              <a:t>Is any test or exercise meaningful if it cannot tell the difference between someone who is intoxicated and someone who is tired, uncoordinated, nervous, scared, has a medical condition, or is otherwise not able to do the test when not intoxicated?</a:t>
            </a:r>
            <a:endParaRPr lang="en-US" b="1"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b="1" dirty="0" smtClean="0"/>
              <a:t>Is any test or exercise meaningful if it cannot tell the difference between someone who is intoxicated and someone who is tired, uncoordinated, nervous, scared, has a medical condition, or is otherwise not able to do the test when not intoxicated?</a:t>
            </a:r>
            <a:endParaRPr lang="en-US"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DWI</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b="1" dirty="0" smtClean="0"/>
              <a:t>On or about a date, </a:t>
            </a:r>
          </a:p>
          <a:p>
            <a:pPr algn="just"/>
            <a:r>
              <a:rPr lang="en-US" b="1" dirty="0" smtClean="0"/>
              <a:t>in Harris County, </a:t>
            </a:r>
          </a:p>
          <a:p>
            <a:pPr algn="just"/>
            <a:r>
              <a:rPr lang="en-US" b="1" dirty="0" smtClean="0"/>
              <a:t>operate, </a:t>
            </a:r>
          </a:p>
          <a:p>
            <a:pPr algn="just"/>
            <a:r>
              <a:rPr lang="en-US" b="1" dirty="0" smtClean="0"/>
              <a:t>a motor vehicle, </a:t>
            </a:r>
          </a:p>
          <a:p>
            <a:pPr algn="just"/>
            <a:r>
              <a:rPr lang="en-US" b="1" dirty="0" smtClean="0"/>
              <a:t>in a public place, </a:t>
            </a:r>
          </a:p>
          <a:p>
            <a:pPr algn="just"/>
            <a:r>
              <a:rPr lang="en-US" b="1" dirty="0" smtClean="0"/>
              <a:t>while intoxicated.</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b="1" dirty="0" smtClean="0"/>
              <a:t>Who is certain they could do the police exercises perfectly right now?</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219200"/>
            <a:ext cx="8229600" cy="5410200"/>
          </a:xfrm>
        </p:spPr>
        <p:txBody>
          <a:bodyPr/>
          <a:lstStyle/>
          <a:p>
            <a:pPr algn="just"/>
            <a:r>
              <a:rPr lang="en-US" sz="2200" dirty="0" smtClean="0"/>
              <a:t>Who is certain they could do the police exercises perfectly right now?</a:t>
            </a:r>
          </a:p>
          <a:p>
            <a:pPr algn="just"/>
            <a:r>
              <a:rPr lang="en-US" b="1" dirty="0" smtClean="0"/>
              <a:t>If your failure to do them perfectly was going to result in the judge ordering you into custody right now, would you still be confident you could do them perfectly?</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Police Exercises</a:t>
            </a:r>
            <a:endParaRPr lang="en-US" dirty="0"/>
          </a:p>
        </p:txBody>
      </p:sp>
      <p:sp>
        <p:nvSpPr>
          <p:cNvPr id="3" name="Content Placeholder 2"/>
          <p:cNvSpPr>
            <a:spLocks noGrp="1"/>
          </p:cNvSpPr>
          <p:nvPr>
            <p:ph idx="1"/>
          </p:nvPr>
        </p:nvSpPr>
        <p:spPr>
          <a:xfrm>
            <a:off x="457200" y="762000"/>
            <a:ext cx="8229600" cy="5867400"/>
          </a:xfrm>
        </p:spPr>
        <p:txBody>
          <a:bodyPr/>
          <a:lstStyle/>
          <a:p>
            <a:pPr algn="just"/>
            <a:r>
              <a:rPr lang="en-US" sz="2200" dirty="0" smtClean="0"/>
              <a:t>Who is certain they could do the police exercises perfectly right now?</a:t>
            </a:r>
          </a:p>
          <a:p>
            <a:pPr algn="just"/>
            <a:r>
              <a:rPr lang="en-US" sz="2200" dirty="0" smtClean="0"/>
              <a:t>If your failure to do them perfectly was going to result in the judge ordering you into custody right now, would you still be confident you could do them perfectly?</a:t>
            </a:r>
          </a:p>
          <a:p>
            <a:pPr algn="just"/>
            <a:r>
              <a:rPr lang="en-US" b="1" dirty="0" smtClean="0"/>
              <a:t>Who is not sure if they could do the police exercises perfectly right now?</a:t>
            </a:r>
            <a:endParaRPr lang="en-US" b="1"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a:t>
            </a:r>
            <a:endParaRPr lang="en-US" b="1" dirty="0"/>
          </a:p>
        </p:txBody>
      </p:sp>
      <p:sp>
        <p:nvSpPr>
          <p:cNvPr id="3" name="Content Placeholder 2"/>
          <p:cNvSpPr>
            <a:spLocks noGrp="1"/>
          </p:cNvSpPr>
          <p:nvPr>
            <p:ph idx="1"/>
          </p:nvPr>
        </p:nvSpPr>
        <p:spPr/>
        <p:txBody>
          <a:bodyPr/>
          <a:lstStyle/>
          <a:p>
            <a:pPr algn="just"/>
            <a:r>
              <a:rPr lang="en-US" b="1" dirty="0" smtClean="0"/>
              <a:t>What do you know about the breath and blood test machines in Texas?</a:t>
            </a:r>
            <a:endParaRPr lang="en-US" b="1"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a:t>
            </a:r>
            <a:endParaRPr lang="en-US" b="1" dirty="0"/>
          </a:p>
        </p:txBody>
      </p:sp>
      <p:sp>
        <p:nvSpPr>
          <p:cNvPr id="3" name="Content Placeholder 2"/>
          <p:cNvSpPr>
            <a:spLocks noGrp="1"/>
          </p:cNvSpPr>
          <p:nvPr>
            <p:ph idx="1"/>
          </p:nvPr>
        </p:nvSpPr>
        <p:spPr/>
        <p:txBody>
          <a:bodyPr/>
          <a:lstStyle/>
          <a:p>
            <a:pPr algn="just"/>
            <a:r>
              <a:rPr lang="en-US" dirty="0" smtClean="0"/>
              <a:t>What do you know about the breath test machine in Texas?</a:t>
            </a:r>
          </a:p>
          <a:p>
            <a:pPr algn="just"/>
            <a:r>
              <a:rPr lang="en-US" b="1" dirty="0" smtClean="0"/>
              <a:t>Is any machine always accurate and reliable?</a:t>
            </a:r>
            <a:endParaRPr lang="en-US"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a:t>
            </a:r>
            <a:endParaRPr lang="en-US" b="1" dirty="0"/>
          </a:p>
        </p:txBody>
      </p:sp>
      <p:sp>
        <p:nvSpPr>
          <p:cNvPr id="3" name="Content Placeholder 2"/>
          <p:cNvSpPr>
            <a:spLocks noGrp="1"/>
          </p:cNvSpPr>
          <p:nvPr>
            <p:ph idx="1"/>
          </p:nvPr>
        </p:nvSpPr>
        <p:spPr/>
        <p:txBody>
          <a:bodyPr/>
          <a:lstStyle/>
          <a:p>
            <a:pPr algn="just"/>
            <a:r>
              <a:rPr lang="en-US" dirty="0" smtClean="0"/>
              <a:t>What do you know about the breath test machine?</a:t>
            </a:r>
          </a:p>
          <a:p>
            <a:pPr algn="just"/>
            <a:r>
              <a:rPr lang="en-US" dirty="0" smtClean="0"/>
              <a:t>Is any machine always accurate and reliable?</a:t>
            </a:r>
          </a:p>
          <a:p>
            <a:pPr algn="just"/>
            <a:r>
              <a:rPr lang="en-US" b="1" dirty="0" smtClean="0"/>
              <a:t>Can you know that the results of a machine are wrong without knowing why it is wrong?</a:t>
            </a:r>
            <a:endParaRPr lang="en-US" b="1"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276600"/>
            <a:ext cx="2362200" cy="1477328"/>
          </a:xfrm>
          <a:prstGeom prst="rect">
            <a:avLst/>
          </a:prstGeom>
          <a:noFill/>
        </p:spPr>
        <p:txBody>
          <a:bodyPr wrap="square" rtlCol="0">
            <a:spAutoFit/>
          </a:bodyPr>
          <a:lstStyle/>
          <a:p>
            <a:r>
              <a:rPr lang="en-US" dirty="0" smtClean="0"/>
              <a:t>I have a government DNA test report that says this is a Chihuahua?</a:t>
            </a:r>
          </a:p>
          <a:p>
            <a:r>
              <a:rPr lang="en-US" dirty="0" smtClean="0"/>
              <a:t>Do you believe it?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DWI</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DWI – on a date, in Harris county, operate, a motor vehicle, in a public place, while intoxicated.</a:t>
            </a:r>
          </a:p>
          <a:p>
            <a:pPr algn="just"/>
            <a:r>
              <a:rPr lang="en-US" b="1" dirty="0" smtClean="0"/>
              <a:t>"Intoxicated" means:</a:t>
            </a:r>
          </a:p>
          <a:p>
            <a:pPr algn="just"/>
            <a:r>
              <a:rPr lang="en-US" b="1" dirty="0" smtClean="0"/>
              <a:t>(A)</a:t>
            </a:r>
            <a:r>
              <a:rPr lang="en-US" dirty="0" smtClean="0"/>
              <a:t>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276600"/>
            <a:ext cx="2362200" cy="1477328"/>
          </a:xfrm>
          <a:prstGeom prst="rect">
            <a:avLst/>
          </a:prstGeom>
          <a:noFill/>
        </p:spPr>
        <p:txBody>
          <a:bodyPr wrap="square" rtlCol="0">
            <a:spAutoFit/>
          </a:bodyPr>
          <a:lstStyle/>
          <a:p>
            <a:r>
              <a:rPr lang="en-US" dirty="0" smtClean="0"/>
              <a:t>I have a government DNA test report that says this is a Chihuahua?</a:t>
            </a:r>
          </a:p>
          <a:p>
            <a:r>
              <a:rPr lang="en-US" dirty="0" smtClean="0"/>
              <a:t>Do you believe it?</a:t>
            </a:r>
            <a:endParaRPr lang="en-US" dirty="0"/>
          </a:p>
        </p:txBody>
      </p:sp>
      <p:sp>
        <p:nvSpPr>
          <p:cNvPr id="11" name="TextBox 10"/>
          <p:cNvSpPr txBox="1"/>
          <p:nvPr/>
        </p:nvSpPr>
        <p:spPr>
          <a:xfrm>
            <a:off x="1828800" y="5029200"/>
            <a:ext cx="5715000" cy="1569660"/>
          </a:xfrm>
          <a:prstGeom prst="rect">
            <a:avLst/>
          </a:prstGeom>
          <a:noFill/>
        </p:spPr>
        <p:txBody>
          <a:bodyPr wrap="square" rtlCol="0">
            <a:spAutoFit/>
          </a:bodyPr>
          <a:lstStyle/>
          <a:p>
            <a:r>
              <a:rPr lang="en-US" sz="3200" dirty="0" smtClean="0"/>
              <a:t>Do you have to know why the DNA lab report is wrong to know that it must be wrong?</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or Reliable?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188720"/>
            <a:ext cx="5796949" cy="56692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3124200"/>
            <a:ext cx="2169761"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or Reliable?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188720"/>
            <a:ext cx="5796949" cy="56692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3124200"/>
            <a:ext cx="2169761" cy="3200400"/>
          </a:xfrm>
          <a:prstGeom prst="rect">
            <a:avLst/>
          </a:prstGeom>
          <a:noFill/>
          <a:ln w="9525">
            <a:noFill/>
            <a:miter lim="800000"/>
            <a:headEnd/>
            <a:tailEnd/>
          </a:ln>
        </p:spPr>
      </p:pic>
      <p:sp>
        <p:nvSpPr>
          <p:cNvPr id="5" name="TextBox 4"/>
          <p:cNvSpPr txBox="1"/>
          <p:nvPr/>
        </p:nvSpPr>
        <p:spPr>
          <a:xfrm>
            <a:off x="7239000" y="1600200"/>
            <a:ext cx="1676400" cy="4401205"/>
          </a:xfrm>
          <a:prstGeom prst="rect">
            <a:avLst/>
          </a:prstGeom>
          <a:noFill/>
        </p:spPr>
        <p:txBody>
          <a:bodyPr wrap="square" rtlCol="0">
            <a:spAutoFit/>
          </a:bodyPr>
          <a:lstStyle/>
          <a:p>
            <a:r>
              <a:rPr lang="en-US" sz="2800" dirty="0" smtClean="0"/>
              <a:t>Do you have to know why the scale is wrong to know that it must be wrong?</a:t>
            </a:r>
            <a:endParaRPr lang="en-US" sz="28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and Blood Testing and .08</a:t>
            </a:r>
            <a:endParaRPr lang="en-US" b="1" dirty="0"/>
          </a:p>
        </p:txBody>
      </p:sp>
      <p:sp>
        <p:nvSpPr>
          <p:cNvPr id="3" name="Content Placeholder 2"/>
          <p:cNvSpPr>
            <a:spLocks noGrp="1"/>
          </p:cNvSpPr>
          <p:nvPr>
            <p:ph idx="1"/>
          </p:nvPr>
        </p:nvSpPr>
        <p:spPr/>
        <p:txBody>
          <a:bodyPr/>
          <a:lstStyle/>
          <a:p>
            <a:pPr algn="just"/>
            <a:r>
              <a:rPr lang="en-US" b="1" dirty="0" smtClean="0"/>
              <a:t>The law requires that you believe beyond a reasonable doubt that the results of a breath or blood test machine are accurate and reliable.</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and Blood Testing and .08</a:t>
            </a:r>
            <a:endParaRPr lang="en-US" b="1" dirty="0"/>
          </a:p>
        </p:txBody>
      </p:sp>
      <p:sp>
        <p:nvSpPr>
          <p:cNvPr id="3" name="Content Placeholder 2"/>
          <p:cNvSpPr>
            <a:spLocks noGrp="1"/>
          </p:cNvSpPr>
          <p:nvPr>
            <p:ph idx="1"/>
          </p:nvPr>
        </p:nvSpPr>
        <p:spPr/>
        <p:txBody>
          <a:bodyPr/>
          <a:lstStyle/>
          <a:p>
            <a:pPr algn="just"/>
            <a:r>
              <a:rPr lang="en-US" dirty="0" smtClean="0"/>
              <a:t>The law requires that you believe beyond a reasonable doubt that the results of a breath or blood test machine are accurate and reliable.</a:t>
            </a:r>
          </a:p>
          <a:p>
            <a:pPr algn="just"/>
            <a:r>
              <a:rPr lang="en-US" b="1" dirty="0" smtClean="0"/>
              <a:t>If a machine reports a result of .25 and you either do not believe it or are not sure that the result is accurate or reliable, what does the verdict have to be?</a:t>
            </a:r>
            <a:endParaRPr lang="en-US" b="1"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and Blood Testing and .08</a:t>
            </a:r>
            <a:endParaRPr lang="en-US" b="1" dirty="0"/>
          </a:p>
        </p:txBody>
      </p:sp>
      <p:sp>
        <p:nvSpPr>
          <p:cNvPr id="3" name="Content Placeholder 2"/>
          <p:cNvSpPr>
            <a:spLocks noGrp="1"/>
          </p:cNvSpPr>
          <p:nvPr>
            <p:ph idx="1"/>
          </p:nvPr>
        </p:nvSpPr>
        <p:spPr/>
        <p:txBody>
          <a:bodyPr/>
          <a:lstStyle/>
          <a:p>
            <a:pPr algn="just"/>
            <a:r>
              <a:rPr lang="en-US" dirty="0" smtClean="0"/>
              <a:t>The law requires that you believe beyond a reasonable doubt that the results of a breath or blood test machine are accurate and reliable.</a:t>
            </a:r>
          </a:p>
          <a:p>
            <a:pPr algn="just"/>
            <a:r>
              <a:rPr lang="en-US" b="1" dirty="0" smtClean="0"/>
              <a:t>If a machine reports a result of .25 and you either do not believe it or are not sure that the result is accurate or reliable, what does the verdict have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and Blood Testing and .08</a:t>
            </a:r>
            <a:endParaRPr lang="en-US" dirty="0"/>
          </a:p>
        </p:txBody>
      </p:sp>
      <p:sp>
        <p:nvSpPr>
          <p:cNvPr id="3" name="Content Placeholder 2"/>
          <p:cNvSpPr>
            <a:spLocks noGrp="1"/>
          </p:cNvSpPr>
          <p:nvPr>
            <p:ph idx="1"/>
          </p:nvPr>
        </p:nvSpPr>
        <p:spPr/>
        <p:txBody>
          <a:bodyPr/>
          <a:lstStyle/>
          <a:p>
            <a:pPr algn="just"/>
            <a:r>
              <a:rPr lang="en-US" b="1" dirty="0" smtClean="0"/>
              <a:t>The law requires that the State prove that a person had an alcohol concentration of .08 or more at the time of driving and not just at the time of the test.</a:t>
            </a:r>
            <a:endParaRPr lang="en-US" b="1"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 and .08</a:t>
            </a:r>
            <a:endParaRPr lang="en-US" dirty="0"/>
          </a:p>
        </p:txBody>
      </p:sp>
      <p:sp>
        <p:nvSpPr>
          <p:cNvPr id="3" name="Content Placeholder 2"/>
          <p:cNvSpPr>
            <a:spLocks noGrp="1"/>
          </p:cNvSpPr>
          <p:nvPr>
            <p:ph idx="1"/>
          </p:nvPr>
        </p:nvSpPr>
        <p:spPr/>
        <p:txBody>
          <a:bodyPr/>
          <a:lstStyle/>
          <a:p>
            <a:pPr algn="just"/>
            <a:r>
              <a:rPr lang="en-US" sz="2800" dirty="0" smtClean="0"/>
              <a:t>The law requires that the State prove that a person had an alcohol concentration of .08 or more at the time of driving and not just at the time of the test.</a:t>
            </a:r>
          </a:p>
          <a:p>
            <a:pPr algn="just"/>
            <a:r>
              <a:rPr lang="en-US" b="1" dirty="0" smtClean="0"/>
              <a:t>If the State only proves an alcohol concentration of .08 or more at some time later than the time of driving and does not prove that the alcohol concentration was .08 or more at the time of driving, what does the verdict have to be?</a:t>
            </a:r>
            <a:endParaRPr lang="en-US" b="1"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 and .08</a:t>
            </a:r>
            <a:endParaRPr lang="en-US" dirty="0"/>
          </a:p>
        </p:txBody>
      </p:sp>
      <p:sp>
        <p:nvSpPr>
          <p:cNvPr id="3" name="Content Placeholder 2"/>
          <p:cNvSpPr>
            <a:spLocks noGrp="1"/>
          </p:cNvSpPr>
          <p:nvPr>
            <p:ph idx="1"/>
          </p:nvPr>
        </p:nvSpPr>
        <p:spPr/>
        <p:txBody>
          <a:bodyPr/>
          <a:lstStyle/>
          <a:p>
            <a:pPr algn="just"/>
            <a:r>
              <a:rPr lang="en-US" sz="2800" dirty="0" smtClean="0"/>
              <a:t>The law requires that the State prove that a person had an alcohol concentration of .08 or more at the time of driving and not just at the time of the test.</a:t>
            </a:r>
          </a:p>
          <a:p>
            <a:pPr algn="just"/>
            <a:r>
              <a:rPr lang="en-US" b="1" dirty="0" smtClean="0"/>
              <a:t>If the State only proves an alcohol concentration of .08 or more at some time later than the time of driving and does not prove that the alcohol concentration was .08 or more at the time of driving, what does the verdict have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Intaxilyzer 5000</a:t>
            </a:r>
            <a:endParaRPr lang="en-US" b="1"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how much you owe.</a:t>
            </a:r>
          </a:p>
          <a:p>
            <a:pPr algn="just"/>
            <a:r>
              <a:rPr lang="en-US" dirty="0" smtClean="0"/>
              <a:t>You must just blindly trust it and the government.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i="1" u="sng" dirty="0" smtClean="0">
                <a:effectLst>
                  <a:outerShdw blurRad="38100" dist="38100" dir="2700000" algn="tl">
                    <a:srgbClr val="0064E2"/>
                  </a:outerShdw>
                </a:effectLst>
                <a:ea typeface="ＭＳ Ｐゴシック" pitchFamily="34" charset="-128"/>
              </a:rPr>
              <a:t>The Law</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Not </a:t>
            </a:r>
            <a:r>
              <a:rPr lang="en-US" sz="2400" dirty="0" err="1" smtClean="0">
                <a:effectLst>
                  <a:outerShdw blurRad="38100" dist="38100" dir="2700000" algn="tl">
                    <a:srgbClr val="FFFFFF"/>
                  </a:outerShdw>
                </a:effectLst>
                <a:ea typeface="ＭＳ Ｐゴシック" pitchFamily="34" charset="-128"/>
              </a:rPr>
              <a:t>hGonzalong</a:t>
            </a:r>
            <a:r>
              <a:rPr lang="en-US" sz="2400" dirty="0" smtClean="0">
                <a:effectLst>
                  <a:outerShdw blurRad="38100" dist="38100" dir="2700000" algn="tl">
                    <a:srgbClr val="FFFFFF"/>
                  </a:outerShdw>
                </a:effectLst>
                <a:ea typeface="ＭＳ Ｐゴシック" pitchFamily="34" charset="-128"/>
              </a:rPr>
              <a:t> normal mental or physical faculties</a:t>
            </a:r>
            <a:r>
              <a:rPr lang="en-US" sz="2400" dirty="0" smtClean="0">
                <a:effectLst>
                  <a:outerShdw blurRad="38100" dist="38100" dir="2700000" algn="tl">
                    <a:srgbClr val="0064E2"/>
                  </a:outerShdw>
                </a:effectLst>
                <a:ea typeface="ＭＳ Ｐゴシック" pitchFamily="34" charset="-128"/>
              </a:rPr>
              <a:t> 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Blood or breath alcohol level of .08 or more at the time of driving</a:t>
            </a:r>
            <a:r>
              <a:rPr lang="en-US" sz="2400" dirty="0" smtClean="0">
                <a:effectLst>
                  <a:outerShdw blurRad="38100" dist="38100" dir="2700000" algn="tl">
                    <a:srgbClr val="0064E2"/>
                  </a:outerShdw>
                </a:effectLst>
                <a:ea typeface="ＭＳ Ｐゴシック" pitchFamily="34" charset="-128"/>
              </a:rPr>
              <a:t> not proven Beyond a Reasonable Doubt </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By reason of the Introduction of Alcohol </a:t>
            </a:r>
            <a:r>
              <a:rPr lang="en-US" sz="2400" dirty="0" smtClean="0">
                <a:effectLst>
                  <a:outerShdw blurRad="38100" dist="38100" dir="2700000" algn="tl">
                    <a:srgbClr val="0064E2"/>
                  </a:outerShdw>
                </a:effectLst>
                <a:ea typeface="ＭＳ Ｐゴシック" pitchFamily="34" charset="-128"/>
              </a:rPr>
              <a:t>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ANY of the elements </a:t>
            </a:r>
            <a:r>
              <a:rPr lang="en-US" sz="2400" dirty="0" smtClean="0">
                <a:effectLst>
                  <a:outerShdw blurRad="38100" dist="38100" dir="2700000" algn="tl">
                    <a:srgbClr val="0064E2"/>
                  </a:outerShdw>
                </a:effectLst>
                <a:ea typeface="ＭＳ Ｐゴシック" pitchFamily="34" charset="-128"/>
              </a:rPr>
              <a:t>alleged not proven Beyond a Reasonable Doubt</a:t>
            </a:r>
          </a:p>
        </p:txBody>
      </p:sp>
      <p:sp>
        <p:nvSpPr>
          <p:cNvPr id="22531" name="Date Placeholder 3"/>
          <p:cNvSpPr>
            <a:spLocks noGrp="1"/>
          </p:cNvSpPr>
          <p:nvPr>
            <p:ph type="dt" sz="quarter" idx="10"/>
          </p:nvPr>
        </p:nvSpPr>
        <p:spPr bwMode="auto">
          <a:noFill/>
          <a:ln>
            <a:miter lim="800000"/>
            <a:headEnd/>
            <a:tailEnd/>
          </a:ln>
        </p:spPr>
        <p:txBody>
          <a:bodyPr/>
          <a:lstStyle/>
          <a:p>
            <a:fld id="{2E914F05-9EAE-454C-A896-6E6E87CA7592}"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Intaxilyzer 5000</a:t>
            </a:r>
            <a:endParaRPr lang="en-US" dirty="0"/>
          </a:p>
        </p:txBody>
      </p:sp>
      <p:sp>
        <p:nvSpPr>
          <p:cNvPr id="3" name="Content Placeholder 2"/>
          <p:cNvSpPr>
            <a:spLocks noGrp="1"/>
          </p:cNvSpPr>
          <p:nvPr>
            <p:ph idx="1"/>
          </p:nvPr>
        </p:nvSpPr>
        <p:spPr/>
        <p:txBody>
          <a:bodyPr/>
          <a:lstStyle/>
          <a:p>
            <a:r>
              <a:rPr lang="en-US" dirty="0" smtClean="0"/>
              <a:t>Anything wrong with the idea of this machine?</a:t>
            </a:r>
          </a:p>
          <a:p>
            <a:r>
              <a:rPr lang="en-US" dirty="0" smtClean="0"/>
              <a:t>Anyone willing to blindly trust it to always reach the right result?</a:t>
            </a:r>
            <a:endParaRPr lang="en-US" dirty="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Intaxilyzer 5000</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You insert your return and it says you owe one million dollars in taxes.</a:t>
            </a:r>
          </a:p>
          <a:p>
            <a:r>
              <a:rPr lang="en-US" dirty="0" smtClean="0"/>
              <a:t>On the other hand, you have evidence that you only made $50,000 and you believe the machine is obviously wrong and could not possibly be right.</a:t>
            </a:r>
          </a:p>
          <a:p>
            <a:r>
              <a:rPr lang="en-US" dirty="0" smtClean="0"/>
              <a:t>But, the government says all that matters is the results of the machine and that if you do not pay the one million dollars, you are going to be guilty of tax evasion and go to jail.</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Intaxilyzer 5000</a:t>
            </a:r>
            <a:endParaRPr lang="en-US" dirty="0"/>
          </a:p>
        </p:txBody>
      </p:sp>
      <p:sp>
        <p:nvSpPr>
          <p:cNvPr id="3" name="Content Placeholder 2"/>
          <p:cNvSpPr>
            <a:spLocks noGrp="1"/>
          </p:cNvSpPr>
          <p:nvPr>
            <p:ph idx="1"/>
          </p:nvPr>
        </p:nvSpPr>
        <p:spPr>
          <a:xfrm>
            <a:off x="457200" y="1219200"/>
            <a:ext cx="8229600" cy="5638800"/>
          </a:xfrm>
        </p:spPr>
        <p:txBody>
          <a:bodyPr/>
          <a:lstStyle/>
          <a:p>
            <a:r>
              <a:rPr lang="en-US" sz="2400" dirty="0" smtClean="0"/>
              <a:t>You insert your return and it says you owe one million dollars in taxes.</a:t>
            </a:r>
          </a:p>
          <a:p>
            <a:r>
              <a:rPr lang="en-US" sz="2400" dirty="0" smtClean="0"/>
              <a:t>On the other hand, you have evidence that you only made $50,000 and you believe the machine is obviously wrong and could not possibly be right.</a:t>
            </a:r>
          </a:p>
          <a:p>
            <a:r>
              <a:rPr lang="en-US" sz="2400" dirty="0" smtClean="0"/>
              <a:t>But, the government says all that matters is the results of the machine and that if you do not pay the one million dollars, you are going to be guilty of tax evasion and go to jail.</a:t>
            </a:r>
          </a:p>
          <a:p>
            <a:r>
              <a:rPr lang="en-US" b="1" dirty="0" smtClean="0"/>
              <a:t>Should anyone be guilty of a crime just because a machine says so when there is other evidence showing that the machine could be or is obviously wrong?</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254000"/>
            <a:ext cx="8610600" cy="1366838"/>
          </a:xfrm>
        </p:spPr>
        <p:txBody>
          <a:bodyPr wrap="square" numCol="1" anchorCtr="0" compatLnSpc="1">
            <a:prstTxWarp prst="textNoShape">
              <a:avLst/>
            </a:prstTxWarp>
          </a:bodyPr>
          <a:lstStyle/>
          <a:p>
            <a:pPr eaLnBrk="1" hangingPunct="1"/>
            <a:r>
              <a:rPr lang="en-US" sz="5300" b="0" dirty="0" smtClean="0">
                <a:effectLst>
                  <a:outerShdw blurRad="38100" dist="38100" dir="2700000" algn="tl">
                    <a:srgbClr val="0064E2"/>
                  </a:outerShdw>
                </a:effectLst>
                <a:ea typeface="ＭＳ Ｐゴシック" pitchFamily="34" charset="-128"/>
              </a:rPr>
              <a:t>Police Officer</a:t>
            </a:r>
            <a:br>
              <a:rPr lang="en-US" sz="5300" b="0" dirty="0" smtClean="0">
                <a:effectLst>
                  <a:outerShdw blurRad="38100" dist="38100" dir="2700000" algn="tl">
                    <a:srgbClr val="0064E2"/>
                  </a:outerShdw>
                </a:effectLst>
                <a:ea typeface="ＭＳ Ｐゴシック" pitchFamily="34" charset="-128"/>
              </a:rPr>
            </a:br>
            <a:r>
              <a:rPr lang="en-US" sz="5300" b="0" dirty="0" smtClean="0">
                <a:effectLst>
                  <a:outerShdw blurRad="38100" dist="38100" dir="2700000" algn="tl">
                    <a:srgbClr val="0064E2"/>
                  </a:outerShdw>
                </a:effectLst>
                <a:ea typeface="ＭＳ Ｐゴシック" pitchFamily="34" charset="-128"/>
              </a:rPr>
              <a:t>Witnesses</a:t>
            </a:r>
          </a:p>
        </p:txBody>
      </p:sp>
      <p:pic>
        <p:nvPicPr>
          <p:cNvPr id="40962" name="Picture 3"/>
          <p:cNvPicPr>
            <a:picLocks noChangeAspect="1" noChangeArrowheads="1"/>
          </p:cNvPicPr>
          <p:nvPr/>
        </p:nvPicPr>
        <p:blipFill>
          <a:blip r:embed="rId3" cstate="print"/>
          <a:srcRect/>
          <a:stretch>
            <a:fillRect/>
          </a:stretch>
        </p:blipFill>
        <p:spPr bwMode="auto">
          <a:xfrm>
            <a:off x="2844800" y="3028950"/>
            <a:ext cx="3352800" cy="3028950"/>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4191000" y="5029200"/>
            <a:ext cx="647700" cy="539750"/>
          </a:xfrm>
          <a:prstGeom prst="rect">
            <a:avLst/>
          </a:prstGeom>
          <a:noFill/>
          <a:ln w="9525">
            <a:noFill/>
            <a:miter lim="800000"/>
            <a:headEnd/>
            <a:tailEnd/>
          </a:ln>
        </p:spPr>
      </p:pic>
      <p:sp>
        <p:nvSpPr>
          <p:cNvPr id="40964" name="Date Placeholder 1"/>
          <p:cNvSpPr>
            <a:spLocks noGrp="1"/>
          </p:cNvSpPr>
          <p:nvPr>
            <p:ph type="dt" sz="quarter" idx="10"/>
          </p:nvPr>
        </p:nvSpPr>
        <p:spPr bwMode="auto">
          <a:noFill/>
          <a:ln>
            <a:miter lim="800000"/>
            <a:headEnd/>
            <a:tailEnd/>
          </a:ln>
        </p:spPr>
        <p:txBody>
          <a:bodyPr/>
          <a:lstStyle/>
          <a:p>
            <a:fld id="{19F70ED1-A2EB-4FAF-A0D6-A4F91191F8FF}"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4983163"/>
          </a:xfrm>
        </p:spPr>
        <p:txBody>
          <a:bodyPr/>
          <a:lstStyle/>
          <a:p>
            <a:pPr algn="just"/>
            <a:r>
              <a:rPr lang="en-US" b="1" dirty="0" smtClean="0"/>
              <a:t>Would you tend to believe a police officer over someone else just because they are a police officer?</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b="1" dirty="0" smtClean="0"/>
              <a:t>Are police officers more believable than other people?</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dirty="0" smtClean="0"/>
              <a:t>Are police officers more believable than other people?</a:t>
            </a:r>
          </a:p>
          <a:p>
            <a:pPr algn="just"/>
            <a:r>
              <a:rPr lang="en-US" b="1" dirty="0" smtClean="0"/>
              <a:t>Some people say that even before a police officer testified, they would already lean towards believing what the police officer was going to say.  Do you feel that way?</a:t>
            </a:r>
            <a:endParaRPr lang="en-US" b="1"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5410200"/>
          </a:xfrm>
        </p:spPr>
        <p:txBody>
          <a:bodyPr/>
          <a:lstStyle/>
          <a:p>
            <a:pPr algn="just"/>
            <a:r>
              <a:rPr lang="en-US" sz="2800" dirty="0" smtClean="0"/>
              <a:t>Would you tend to believe a police officer over someone else just because they are a police officer?</a:t>
            </a:r>
          </a:p>
          <a:p>
            <a:pPr algn="just"/>
            <a:r>
              <a:rPr lang="en-US" sz="2800" dirty="0" smtClean="0"/>
              <a:t>Are police officers more believable than other people?</a:t>
            </a:r>
          </a:p>
          <a:p>
            <a:pPr algn="just"/>
            <a:r>
              <a:rPr lang="en-US" sz="2800" dirty="0" smtClean="0"/>
              <a:t>Some people say that even before a police officer testified, they would already lean towards believing what the police officer was going to say.  Do you feel that way?</a:t>
            </a:r>
          </a:p>
          <a:p>
            <a:pPr algn="just"/>
            <a:r>
              <a:rPr lang="en-US" b="1" dirty="0" smtClean="0"/>
              <a:t>Can a police officer’s opinion ever be mistaken or wrong?</a:t>
            </a:r>
            <a:endParaRPr lang="en-US" b="1"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5410200"/>
          </a:xfrm>
        </p:spPr>
        <p:txBody>
          <a:bodyPr/>
          <a:lstStyle/>
          <a:p>
            <a:pPr algn="just"/>
            <a:r>
              <a:rPr lang="en-US" sz="2800" dirty="0" smtClean="0"/>
              <a:t>Would you tend to believe a police officer over someone else just because they are a police officer?</a:t>
            </a:r>
          </a:p>
          <a:p>
            <a:pPr algn="just"/>
            <a:r>
              <a:rPr lang="en-US" sz="2800" dirty="0" smtClean="0"/>
              <a:t>Are police officers more believable than other people?</a:t>
            </a:r>
          </a:p>
          <a:p>
            <a:pPr algn="just"/>
            <a:r>
              <a:rPr lang="en-US" sz="2800" dirty="0" smtClean="0"/>
              <a:t>Some people say that even before a police officer testified, they would already lean towards believing what the police officer was going to say.  Do you feel that way?</a:t>
            </a:r>
          </a:p>
          <a:p>
            <a:pPr algn="just"/>
            <a:r>
              <a:rPr lang="en-US" sz="2800" dirty="0" smtClean="0"/>
              <a:t>Can a police officer’s opinion ever be mistaken or wrong?</a:t>
            </a:r>
          </a:p>
          <a:p>
            <a:pPr algn="just"/>
            <a:r>
              <a:rPr lang="en-US" b="1" dirty="0" smtClean="0"/>
              <a:t>Should a verdict is a criminal case be based on opinions or facts?</a:t>
            </a:r>
            <a:endParaRPr lang="en-US" b="1"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b="1" dirty="0"/>
          </a:p>
        </p:txBody>
      </p:sp>
      <p:sp>
        <p:nvSpPr>
          <p:cNvPr id="3" name="Content Placeholder 2"/>
          <p:cNvSpPr>
            <a:spLocks noGrp="1"/>
          </p:cNvSpPr>
          <p:nvPr>
            <p:ph idx="1"/>
          </p:nvPr>
        </p:nvSpPr>
        <p:spPr/>
        <p:txBody>
          <a:bodyPr/>
          <a:lstStyle/>
          <a:p>
            <a:r>
              <a:rPr lang="en-US" dirty="0" smtClean="0"/>
              <a:t>May the police violate the law in gathering evidence?</a:t>
            </a:r>
          </a:p>
          <a:p>
            <a:r>
              <a:rPr lang="en-US" dirty="0" smtClean="0"/>
              <a:t>Why?</a:t>
            </a:r>
          </a:p>
          <a:p>
            <a:r>
              <a:rPr lang="en-US" dirty="0" smtClean="0"/>
              <a:t>What should happen if they do?</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b="1" dirty="0"/>
          </a:p>
        </p:txBody>
      </p:sp>
      <p:sp>
        <p:nvSpPr>
          <p:cNvPr id="3" name="Content Placeholder 2"/>
          <p:cNvSpPr>
            <a:spLocks noGrp="1"/>
          </p:cNvSpPr>
          <p:nvPr>
            <p:ph idx="1"/>
          </p:nvPr>
        </p:nvSpPr>
        <p:spPr/>
        <p:txBody>
          <a:bodyPr/>
          <a:lstStyle/>
          <a:p>
            <a:pPr algn="just"/>
            <a:r>
              <a:rPr lang="en-US" b="1" dirty="0" smtClean="0"/>
              <a:t>No evidence obtained by an officer or other person in violation of any provisions of the Constitution or laws of the State of Texas, or of the Constitution or laws of the United States of America, shall be admitted in evidence against the accused on the trial of any criminal case.</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b="1" dirty="0"/>
          </a:p>
        </p:txBody>
      </p:sp>
      <p:sp>
        <p:nvSpPr>
          <p:cNvPr id="3" name="Content Placeholder 2"/>
          <p:cNvSpPr>
            <a:spLocks noGrp="1"/>
          </p:cNvSpPr>
          <p:nvPr>
            <p:ph idx="1"/>
          </p:nvPr>
        </p:nvSpPr>
        <p:spPr/>
        <p:txBody>
          <a:bodyPr/>
          <a:lstStyle/>
          <a:p>
            <a:pPr algn="just"/>
            <a:r>
              <a:rPr lang="en-US" sz="2000" dirty="0" smtClean="0"/>
              <a:t>No evidence obtained by an officer or other person in violation of any provisions of the Constitution or laws of the State of Texas, or of the Constitution or laws of the United States of America, shall be admitted in evidence against the accused on the trial of any criminal case.</a:t>
            </a:r>
          </a:p>
          <a:p>
            <a:pPr algn="just"/>
            <a:r>
              <a:rPr lang="en-US" b="1" dirty="0" smtClean="0"/>
              <a:t>If the jury believes, or has a reasonable doubt, that the evidence was obtained in violation of [the law], then and in such event, the jury shall disregard any such evidence so obtained.</a:t>
            </a:r>
            <a:endParaRPr lang="en-US" b="1" dirty="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b="1" dirty="0" smtClean="0"/>
              <a:t>Officer says he saw person run a red light and makes a traffic stop.  After making the stop, the officer arrests the person for the traffic violation.  In the course of inventorying the vehicle, the officer finds a dead child in the trunk.  The person admits that he killed the child.</a:t>
            </a:r>
            <a:endParaRPr lang="en-US" b="1" dirty="0"/>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sz="2400" dirty="0" smtClean="0"/>
              <a:t>Officer says he saw person run a red light and makes a traffic stop.  After making the stop, the officer arrests the person for the traffic violation.  In the course of inventorying the vehicle, the officer finds a dead child in the trunk.  The person admits that he killed the child.</a:t>
            </a:r>
          </a:p>
          <a:p>
            <a:pPr algn="just"/>
            <a:r>
              <a:rPr lang="en-US" b="1" dirty="0" smtClean="0"/>
              <a:t>There happens to be a video showing that the person clearly did not run the light.</a:t>
            </a:r>
            <a:endParaRPr lang="en-US" b="1" dirty="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600200"/>
            <a:ext cx="8229600" cy="4800600"/>
          </a:xfrm>
        </p:spPr>
        <p:txBody>
          <a:bodyPr/>
          <a:lstStyle/>
          <a:p>
            <a:pPr algn="just"/>
            <a:r>
              <a:rPr lang="en-US" sz="2400" dirty="0" smtClean="0"/>
              <a:t>Officer says he saw person run a red light and makes a traffic stop.  After making the stop, the officer arrests the person for the traffic violation.  In the course of inventorying the vehicle, the officer finds a dead child in the trunk.  The person admits that he killed the child.</a:t>
            </a:r>
          </a:p>
          <a:p>
            <a:pPr algn="just"/>
            <a:r>
              <a:rPr lang="en-US" sz="2400" dirty="0" smtClean="0"/>
              <a:t>There happens to be a video showing that the person clearly did not run the light.</a:t>
            </a:r>
          </a:p>
          <a:p>
            <a:pPr algn="just"/>
            <a:r>
              <a:rPr lang="en-US" b="1" dirty="0" smtClean="0"/>
              <a:t>If the person did not run the light, the traffic stop violated the law.</a:t>
            </a:r>
            <a:endParaRPr lang="en-US" b="1" dirty="0"/>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295400"/>
            <a:ext cx="8229600" cy="5562600"/>
          </a:xfrm>
        </p:spPr>
        <p:txBody>
          <a:bodyPr/>
          <a:lstStyle/>
          <a:p>
            <a:pPr algn="just"/>
            <a:r>
              <a:rPr lang="en-US" b="1" dirty="0" smtClean="0"/>
              <a:t>Unless you believe beyond all reasonable doubt that the person ran the red light, of if you have a reasonable doubt, the law requires you, as a juror, to disregard all evidence that was obtained as a result of the violation of the law.</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sz="2800" dirty="0" smtClean="0"/>
              <a:t>Unless you believe beyond all reasonable doubt that the person ran the red light, of if you have a reasonable doubt, the law requires you, as a juror, to disregard all evidence that was obtained as a result of the violation of the law.</a:t>
            </a:r>
          </a:p>
          <a:p>
            <a:pPr algn="just"/>
            <a:r>
              <a:rPr lang="en-US" b="1" dirty="0" smtClean="0"/>
              <a:t>This means that you could not consider either the child’s dead body or the confession.</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600200"/>
            <a:ext cx="8229600" cy="4953000"/>
          </a:xfrm>
        </p:spPr>
        <p:txBody>
          <a:bodyPr/>
          <a:lstStyle/>
          <a:p>
            <a:pPr algn="just"/>
            <a:r>
              <a:rPr lang="en-US" sz="2800" dirty="0" smtClean="0"/>
              <a:t>Unless you believe beyond all reasonable doubt that the person ran the red light, of if you have a reasonable doubt, the law requires you, as a juror, to disregard all evidence that was obtained as a result of the violation of the law.</a:t>
            </a:r>
          </a:p>
          <a:p>
            <a:pPr algn="just"/>
            <a:r>
              <a:rPr lang="en-US" sz="2800" dirty="0" smtClean="0"/>
              <a:t>This means that you could not consider either the child’s dead body or the confession.</a:t>
            </a:r>
          </a:p>
          <a:p>
            <a:pPr algn="just"/>
            <a:r>
              <a:rPr lang="en-US" b="1" dirty="0" smtClean="0"/>
              <a:t>Unless there was other evidence, the law would require you to find the person not guilty.</a:t>
            </a:r>
          </a:p>
          <a:p>
            <a:endParaRPr lang="en-US" b="1" dirty="0" smtClean="0"/>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b="1" dirty="0" smtClean="0"/>
              <a:t>Some people could not and would not be able to disregard the evidence clearly showing guilt because it would set a guilty person free.</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dirty="0" smtClean="0"/>
              <a:t>Some people could not and would not be able to disregard the evidence clearly showing guilt because it would set a guilty person free.</a:t>
            </a:r>
          </a:p>
          <a:p>
            <a:pPr algn="just"/>
            <a:r>
              <a:rPr lang="en-US" b="1" dirty="0" smtClean="0"/>
              <a:t>Other people would disregard it even though they did not like the idea of setting a clearly guilty person free.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b="1" dirty="0" smtClean="0"/>
              <a:t>Presumption of Innocence.</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600200"/>
            <a:ext cx="8229600" cy="5257800"/>
          </a:xfrm>
        </p:spPr>
        <p:txBody>
          <a:bodyPr/>
          <a:lstStyle/>
          <a:p>
            <a:pPr algn="just"/>
            <a:r>
              <a:rPr lang="en-US" dirty="0" smtClean="0"/>
              <a:t>Some people could not and would not be able to disregard the evidence clearly showing guilt because it would set a guilty person free.</a:t>
            </a:r>
          </a:p>
          <a:p>
            <a:pPr algn="just"/>
            <a:r>
              <a:rPr lang="en-US" dirty="0" smtClean="0"/>
              <a:t>Other people would disregard it even though they did not like the idea of setting a clearly guilty person free.</a:t>
            </a:r>
          </a:p>
          <a:p>
            <a:pPr algn="just"/>
            <a:r>
              <a:rPr lang="en-US" b="1" dirty="0" smtClean="0"/>
              <a:t>Could you and would you follow the law if faced with the decision? </a:t>
            </a:r>
            <a:endParaRPr lang="en-US" b="1" dirty="0"/>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600200"/>
            <a:ext cx="8229600" cy="5257800"/>
          </a:xfrm>
        </p:spPr>
        <p:txBody>
          <a:bodyPr/>
          <a:lstStyle/>
          <a:p>
            <a:pPr algn="just"/>
            <a:r>
              <a:rPr lang="en-US" sz="1800" dirty="0" smtClean="0"/>
              <a:t>Some people could not and would not be able to disregard the evidence clearly showing guilt because it would set a guilty person free.</a:t>
            </a:r>
          </a:p>
          <a:p>
            <a:pPr algn="just"/>
            <a:r>
              <a:rPr lang="en-US" sz="1800" dirty="0" smtClean="0"/>
              <a:t>Other people would disregard it even though they did not like the idea of setting a clearly guilty person free.</a:t>
            </a:r>
          </a:p>
          <a:p>
            <a:pPr algn="just"/>
            <a:r>
              <a:rPr lang="en-US" sz="2800" b="1" dirty="0" smtClean="0"/>
              <a:t>Could you and would you follow the law if faced with the decision?  </a:t>
            </a:r>
          </a:p>
          <a:p>
            <a:pPr algn="just"/>
            <a:r>
              <a:rPr lang="en-US" sz="2800" b="1" dirty="0" smtClean="0"/>
              <a:t>Choices:</a:t>
            </a:r>
          </a:p>
          <a:p>
            <a:pPr algn="just"/>
            <a:r>
              <a:rPr lang="en-US" sz="2800" b="1" dirty="0" smtClean="0"/>
              <a:t>(1) I could and would follow the law and find a guilty person not guilty.  </a:t>
            </a:r>
          </a:p>
          <a:p>
            <a:pPr algn="just"/>
            <a:r>
              <a:rPr lang="en-US" sz="2800" b="1" dirty="0" smtClean="0"/>
              <a:t>(2) I could not and would not follow the law and would find the person guilty despite the law.</a:t>
            </a:r>
            <a:endParaRPr lang="en-US" sz="2800" b="1" dirty="0"/>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b="1" dirty="0" smtClean="0"/>
              <a:t>1 Strongly Agree - 2 Agree -3 No opinion</a:t>
            </a:r>
            <a:br>
              <a:rPr lang="en-US" sz="2400" b="1" dirty="0" smtClean="0"/>
            </a:br>
            <a:r>
              <a:rPr lang="en-US" sz="2400" b="1" dirty="0" smtClean="0"/>
              <a:t>4 Disagree - 5 Strongly Disagree</a:t>
            </a:r>
            <a:endParaRPr lang="en-US" sz="2400" b="1" dirty="0"/>
          </a:p>
        </p:txBody>
      </p:sp>
      <p:sp>
        <p:nvSpPr>
          <p:cNvPr id="3" name="Content Placeholder 2"/>
          <p:cNvSpPr>
            <a:spLocks noGrp="1"/>
          </p:cNvSpPr>
          <p:nvPr>
            <p:ph idx="1"/>
          </p:nvPr>
        </p:nvSpPr>
        <p:spPr>
          <a:xfrm>
            <a:off x="457200" y="1676400"/>
            <a:ext cx="8229600" cy="4449763"/>
          </a:xfrm>
        </p:spPr>
        <p:txBody>
          <a:bodyPr/>
          <a:lstStyle/>
          <a:p>
            <a:pPr algn="just"/>
            <a:r>
              <a:rPr lang="en-US" b="1" dirty="0" smtClean="0"/>
              <a:t>Anyone who drinks and drives should be guilty of DWI.</a:t>
            </a:r>
            <a:endParaRPr lang="en-US" b="1"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b="1" dirty="0" smtClean="0"/>
              <a:t>1 Strongly Agree - 2 Agree -3 No opinion</a:t>
            </a:r>
            <a:br>
              <a:rPr lang="en-US" sz="2400" b="1" dirty="0" smtClean="0"/>
            </a:br>
            <a:r>
              <a:rPr lang="en-US" sz="2400" b="1" dirty="0" smtClean="0"/>
              <a:t>4 Disagree - 5 Strongly Disagree</a:t>
            </a:r>
            <a:endParaRPr lang="en-US" sz="2400" b="1"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b="1" dirty="0" smtClean="0"/>
              <a:t>Police only arrest people for DWI if the person is guilty of DWI?</a:t>
            </a:r>
            <a:endParaRPr lang="en-US" b="1"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b="1" dirty="0" smtClean="0"/>
              <a:t>1 Strongly Agree - 2 Agree -3 No opinion</a:t>
            </a:r>
            <a:br>
              <a:rPr lang="en-US" sz="2400" b="1" dirty="0" smtClean="0"/>
            </a:br>
            <a:r>
              <a:rPr lang="en-US" sz="2400" b="1" dirty="0" smtClean="0"/>
              <a:t>4 Disagree - 5 Strongly Disagree</a:t>
            </a:r>
            <a:endParaRPr lang="en-US" sz="2400" b="1"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dirty="0" smtClean="0"/>
              <a:t>Police only arrest people for DWI if the person is guilty of DWI?</a:t>
            </a:r>
          </a:p>
          <a:p>
            <a:pPr algn="just"/>
            <a:r>
              <a:rPr lang="en-US" b="1" dirty="0" smtClean="0"/>
              <a:t>Anyone who fails a breath or blood test is guilty of DWI without regard to anything else?</a:t>
            </a:r>
            <a:endParaRPr lang="en-US" b="1"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b="1" dirty="0" smtClean="0"/>
              <a:t>1 Strongly Agree - 2 Agree -3 No opinion</a:t>
            </a:r>
            <a:br>
              <a:rPr lang="en-US" sz="2400" b="1" dirty="0" smtClean="0"/>
            </a:br>
            <a:r>
              <a:rPr lang="en-US" sz="2400" b="1" dirty="0" smtClean="0"/>
              <a:t>4 Disagree - 5 Strongly Disagree</a:t>
            </a:r>
            <a:endParaRPr lang="en-US" sz="2400" b="1"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dirty="0" smtClean="0"/>
              <a:t>Police only arrest people for DWI if the person is guilty of DWI?</a:t>
            </a:r>
          </a:p>
          <a:p>
            <a:pPr algn="just"/>
            <a:r>
              <a:rPr lang="en-US" b="1" dirty="0" smtClean="0"/>
              <a:t>Anyone who declines to fully cooperate with the police investigating them for a suspected DWI is likely guilty of DWI?</a:t>
            </a:r>
            <a:endParaRPr lang="en-US" b="1" dirty="0"/>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convict all ten or find all ten not guilty.</a:t>
            </a:r>
          </a:p>
          <a:p>
            <a:pPr algn="just"/>
            <a:r>
              <a:rPr lang="en-US" dirty="0" smtClean="0"/>
              <a:t>If you convict all ten, then one innocent person gets convicted.  If you acquit all ten, then nine guilty people go free.</a:t>
            </a:r>
          </a:p>
          <a:p>
            <a:pPr algn="just"/>
            <a:endParaRPr lang="en-US" dirty="0"/>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convict all ten or find all ten not guilty.</a:t>
            </a:r>
          </a:p>
          <a:p>
            <a:pPr algn="just"/>
            <a:r>
              <a:rPr lang="en-US" dirty="0" smtClean="0"/>
              <a:t>If you convict all ten, then one innocent person gets convicted.  If you acquit all ten, then nine guilty people go free.</a:t>
            </a:r>
          </a:p>
          <a:p>
            <a:pPr algn="just"/>
            <a:r>
              <a:rPr lang="en-US" b="1" dirty="0" smtClean="0"/>
              <a:t>What is your decision?  Convict or Acquit the group?</a:t>
            </a:r>
          </a:p>
          <a:p>
            <a:endParaRPr lang="en-US" dirty="0"/>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b="1" dirty="0" smtClean="0"/>
              <a:t>Do you have a close friend or relative who is in law enforcement, is a prosecutor, is a judge, or is otherwise involved with the criminal justice system?</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b="1" dirty="0" smtClean="0"/>
              <a:t>Are you a member of or have you donated money to MADD or similar groups?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pPr algn="just"/>
            <a:r>
              <a:rPr lang="en-US" b="1" dirty="0" smtClean="0"/>
              <a:t>Level of Proof – beyond and to the exclusion of all reasonable doubt.</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b="1" dirty="0" smtClean="0"/>
              <a:t>Have you ever been a member of the 100 Club or donated money to Crime Stoppers?</a:t>
            </a: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b="1" dirty="0" smtClean="0"/>
              <a:t>Are you a non drinker and why?</a:t>
            </a:r>
            <a:endParaRPr lang="en-US" b="1"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3000" dirty="0" smtClean="0"/>
              <a:t>Do you have a close friend or relative who is in law enforcement, a prosecutor, a judge, or otherwise involved in the criminal justice system?</a:t>
            </a:r>
          </a:p>
          <a:p>
            <a:pPr algn="just"/>
            <a:r>
              <a:rPr lang="en-US" sz="3000" dirty="0" smtClean="0"/>
              <a:t>Are you a member of or have you donated money to MADD or similar groups?</a:t>
            </a:r>
          </a:p>
          <a:p>
            <a:pPr algn="just"/>
            <a:r>
              <a:rPr lang="en-US" sz="3000" dirty="0" smtClean="0"/>
              <a:t>Have you ever been a member of the 100 Club or donated money to Crime Stoppers?</a:t>
            </a:r>
          </a:p>
          <a:p>
            <a:pPr algn="just"/>
            <a:r>
              <a:rPr lang="en-US" sz="3000" dirty="0" smtClean="0"/>
              <a:t>Are you a non drinker?</a:t>
            </a:r>
          </a:p>
          <a:p>
            <a:pPr algn="just"/>
            <a:r>
              <a:rPr lang="en-US" sz="3000" b="1" dirty="0" smtClean="0"/>
              <a:t>Any bad experiences with alcohol or alcohol related crimes?</a:t>
            </a:r>
            <a:endParaRPr lang="en-US" sz="3000" b="1"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know any</a:t>
            </a:r>
            <a:br>
              <a:rPr lang="en-US" b="1" dirty="0" smtClean="0"/>
            </a:br>
            <a:r>
              <a:rPr lang="en-US" b="1" dirty="0" smtClean="0"/>
              <a:t> of the possible witnesses?</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Salvador Carrillo (Pct 4 Constable)</a:t>
            </a:r>
          </a:p>
          <a:p>
            <a:r>
              <a:rPr lang="en-US" dirty="0" smtClean="0"/>
              <a:t>Gustavo </a:t>
            </a:r>
            <a:r>
              <a:rPr lang="en-US" dirty="0" err="1" smtClean="0"/>
              <a:t>Deltoro</a:t>
            </a:r>
            <a:endParaRPr lang="en-US" dirty="0" smtClean="0"/>
          </a:p>
          <a:p>
            <a:r>
              <a:rPr lang="en-US" dirty="0" smtClean="0"/>
              <a:t>Josie </a:t>
            </a:r>
            <a:r>
              <a:rPr lang="en-US" dirty="0" err="1" smtClean="0"/>
              <a:t>Hollowell</a:t>
            </a:r>
            <a:r>
              <a:rPr lang="en-US" dirty="0" smtClean="0"/>
              <a:t> (Harris County IFS)</a:t>
            </a:r>
          </a:p>
          <a:p>
            <a:r>
              <a:rPr lang="en-US" dirty="0" err="1" smtClean="0"/>
              <a:t>Guale</a:t>
            </a:r>
            <a:r>
              <a:rPr lang="en-US" dirty="0" smtClean="0"/>
              <a:t> </a:t>
            </a:r>
            <a:r>
              <a:rPr lang="en-US" dirty="0" err="1" smtClean="0"/>
              <a:t>Fessessework</a:t>
            </a:r>
            <a:r>
              <a:rPr lang="en-US" dirty="0" smtClean="0"/>
              <a:t> (Harris County IFS)</a:t>
            </a:r>
          </a:p>
          <a:p>
            <a:r>
              <a:rPr lang="en-US" dirty="0" smtClean="0"/>
              <a:t>David </a:t>
            </a:r>
            <a:r>
              <a:rPr lang="en-US" dirty="0" err="1" smtClean="0"/>
              <a:t>Ciers</a:t>
            </a:r>
            <a:r>
              <a:rPr lang="en-US" dirty="0" smtClean="0"/>
              <a:t> (HPD)</a:t>
            </a:r>
          </a:p>
          <a:p>
            <a:r>
              <a:rPr lang="en-US" dirty="0" smtClean="0"/>
              <a:t>Joseph </a:t>
            </a:r>
            <a:r>
              <a:rPr lang="en-US" dirty="0" err="1" smtClean="0"/>
              <a:t>Abellar</a:t>
            </a:r>
            <a:r>
              <a:rPr lang="en-US" dirty="0" smtClean="0"/>
              <a:t> (HPD – civilian)</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b="1" dirty="0" smtClean="0"/>
              <a:t>Some say it is acceptable to find someone charged with a crime guilty simply to send a message to that person or society.</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b="1" dirty="0" smtClean="0"/>
              <a:t>Does anyone feel that way?</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b="1" dirty="0" smtClean="0"/>
              <a:t>Others say that it is only acceptable to find someone guilty if the State has proven them guilty beyond and to the exclusion of all reasonable doubt.</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dirty="0" smtClean="0"/>
              <a:t>Others say that it is only acceptable to find someone guilty if the State has proven them guilty beyond and to the exclusion of all reasonable doubt.</a:t>
            </a:r>
          </a:p>
          <a:p>
            <a:pPr algn="just"/>
            <a:r>
              <a:rPr lang="en-US" b="1" dirty="0" smtClean="0"/>
              <a:t>Is sending a message ever a reason to find someone guilty?</a:t>
            </a:r>
          </a:p>
          <a:p>
            <a:endParaRPr lang="en-US" dirty="0"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b="1" dirty="0" smtClean="0"/>
              <a:t>6 Jurors means 6 verdicts.</a:t>
            </a:r>
          </a:p>
          <a:p>
            <a:pPr algn="just"/>
            <a:r>
              <a:rPr lang="en-US" b="1" dirty="0" smtClean="0"/>
              <a:t>Each person has the right to their own verdict.</a:t>
            </a:r>
          </a:p>
          <a:p>
            <a:pPr algn="just"/>
            <a:r>
              <a:rPr lang="en-US" b="1" dirty="0" smtClean="0"/>
              <a:t>If all six agree, then there is a group verdict.</a:t>
            </a:r>
          </a:p>
          <a:p>
            <a:pPr algn="just"/>
            <a:r>
              <a:rPr lang="en-US" b="1" dirty="0" smtClean="0"/>
              <a:t>If all six do not agree then there is not a group verdict.  This is acceptable.  </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b="1" dirty="0" smtClean="0"/>
              <a:t>Some people stick to their beliefs and others go along to get along with the group.</a:t>
            </a:r>
          </a:p>
          <a:p>
            <a:pPr algn="just"/>
            <a:r>
              <a:rPr lang="en-US" b="1" dirty="0" smtClean="0"/>
              <a:t>Which kind of person are you?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pPr algn="just"/>
            <a:r>
              <a:rPr lang="en-US" dirty="0" smtClean="0"/>
              <a:t>Level of Proof – beyond and to the exclusion of all reasonable doubt.</a:t>
            </a:r>
          </a:p>
          <a:p>
            <a:pPr algn="just"/>
            <a:r>
              <a:rPr lang="en-US" b="1" dirty="0" smtClean="0"/>
              <a:t>Burden of  Proof – responsibility for the evidence is always and only on the State.</a:t>
            </a:r>
            <a:endParaRPr lang="en-US" b="1"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dirty="0" smtClean="0"/>
              <a:t>Some people stick to their beliefs and others go along to get along with the group.</a:t>
            </a:r>
          </a:p>
          <a:p>
            <a:pPr algn="just"/>
            <a:r>
              <a:rPr lang="en-US" dirty="0" smtClean="0"/>
              <a:t>Which kind of person are you?</a:t>
            </a:r>
          </a:p>
          <a:p>
            <a:pPr algn="just"/>
            <a:r>
              <a:rPr lang="en-US" b="1" dirty="0" smtClean="0"/>
              <a:t>Some people give up their beliefs just to be done.  Would you ever do that?</a:t>
            </a:r>
            <a:endParaRPr lang="en-US" b="1"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b="1" dirty="0" smtClean="0"/>
              <a:t>Is there anyone who has anything that you want or need to talk to us privately about?</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b="1" dirty="0" smtClean="0"/>
              <a:t>Is there any reason you cannot be here for trial through Thursday or Friday?</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dirty="0" smtClean="0"/>
              <a:t>Is there any reason you cannot be here for trial through Thursday or Friday?</a:t>
            </a:r>
          </a:p>
          <a:p>
            <a:pPr algn="just"/>
            <a:r>
              <a:rPr lang="en-US" b="1" dirty="0" smtClean="0"/>
              <a:t>Is there anything else about you we should know? If we just asked you the right question, we would learn something important that you would want to know if you were us.</a:t>
            </a:r>
            <a:endParaRPr lang="en-US" b="1"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idx="1"/>
          </p:nvPr>
        </p:nvSpPr>
        <p:spPr/>
        <p:txBody>
          <a:bodyPr/>
          <a:lstStyle/>
          <a:p>
            <a:pPr algn="just"/>
            <a:r>
              <a:rPr lang="en-US" sz="4400" b="1" dirty="0" smtClean="0"/>
              <a:t>We look forward to seeing six of you serving on this jury to judge the State’s case.</a:t>
            </a:r>
            <a:endParaRPr lang="en-US" sz="4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wrap="square" numCol="1" anchorCtr="0" compatLnSpc="1">
            <a:prstTxWarp prst="textNoShape">
              <a:avLst/>
            </a:prstTxWarp>
          </a:bodyPr>
          <a:lstStyle/>
          <a:p>
            <a:pPr eaLnBrk="1" hangingPunct="1"/>
            <a:r>
              <a:rPr lang="en-US" sz="3200" i="1" u="sng" dirty="0" smtClean="0">
                <a:effectLst>
                  <a:outerShdw blurRad="38100" dist="38100" dir="2700000" algn="tl">
                    <a:srgbClr val="0064E2"/>
                  </a:outerShdw>
                </a:effectLst>
                <a:latin typeface="Times New Roman" pitchFamily="18" charset="0"/>
                <a:ea typeface="ＭＳ Ｐゴシック" pitchFamily="34" charset="-128"/>
              </a:rPr>
              <a:t>PRESUMPTION OF INNOCENCE</a:t>
            </a:r>
          </a:p>
        </p:txBody>
      </p:sp>
      <p:sp>
        <p:nvSpPr>
          <p:cNvPr id="2057" name="Rectangle 9"/>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30000"/>
              </a:lnSpc>
            </a:pPr>
            <a:r>
              <a:rPr lang="en-US" b="1" u="sng" dirty="0" smtClean="0">
                <a:effectLst>
                  <a:outerShdw blurRad="38100" dist="38100" dir="2700000" algn="tl">
                    <a:srgbClr val="0064E2"/>
                  </a:outerShdw>
                </a:effectLst>
                <a:latin typeface="Times New Roman" pitchFamily="18" charset="0"/>
                <a:ea typeface="ＭＳ Ｐゴシック" pitchFamily="34" charset="-128"/>
              </a:rPr>
              <a:t>All persons are presumed innocent </a:t>
            </a:r>
            <a:r>
              <a:rPr lang="en-US" dirty="0" smtClean="0">
                <a:effectLst>
                  <a:outerShdw blurRad="38100" dist="38100" dir="2700000" algn="tl">
                    <a:srgbClr val="0064E2"/>
                  </a:outerShdw>
                </a:effectLst>
                <a:latin typeface="Times New Roman" pitchFamily="18" charset="0"/>
                <a:ea typeface="ＭＳ Ｐゴシック" pitchFamily="34" charset="-128"/>
              </a:rPr>
              <a:t>and no person may be convicted of any offense unless each element of the offense is proved beyond a reasonable doubt.  The law does not require a defendant to prove his innocence or produce any evidence at all.  </a:t>
            </a:r>
            <a:r>
              <a:rPr lang="en-US" b="1" u="sng" dirty="0" smtClean="0">
                <a:effectLst>
                  <a:outerShdw blurRad="38100" dist="38100" dir="2700000" algn="tl">
                    <a:srgbClr val="0064E2"/>
                  </a:outerShdw>
                </a:effectLst>
                <a:latin typeface="Times New Roman" pitchFamily="18" charset="0"/>
                <a:ea typeface="ＭＳ Ｐゴシック" pitchFamily="34" charset="-128"/>
              </a:rPr>
              <a:t>The presumption of innocence alone is sufficient to acquit the defendant.</a:t>
            </a:r>
          </a:p>
        </p:txBody>
      </p:sp>
      <p:sp>
        <p:nvSpPr>
          <p:cNvPr id="24579" name="Rectangle 37"/>
          <p:cNvSpPr>
            <a:spLocks noGrp="1" noChangeArrowheads="1"/>
          </p:cNvSpPr>
          <p:nvPr>
            <p:ph type="dt" sz="quarter" idx="10"/>
          </p:nvPr>
        </p:nvSpPr>
        <p:spPr bwMode="auto">
          <a:noFill/>
          <a:ln>
            <a:miter lim="800000"/>
            <a:headEnd/>
            <a:tailEnd/>
          </a:ln>
        </p:spPr>
        <p:txBody>
          <a:bodyPr/>
          <a:lstStyle/>
          <a:p>
            <a:fld id="{9D395C45-3BE3-4CB7-9D52-BC2A7AB62C68}"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p>
          <a:p>
            <a:pPr algn="just"/>
            <a:r>
              <a:rPr lang="en-US" b="1" dirty="0" smtClean="0"/>
              <a:t>Assumption, Favoritism, Leaning, Bias, Prejudgment, Strongly Held Belief</a:t>
            </a:r>
          </a:p>
          <a:p>
            <a:pPr algn="just"/>
            <a:r>
              <a:rPr lang="en-US" b="1" dirty="0" smtClean="0"/>
              <a:t>Must be True – a State of Mind</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b="1" dirty="0" smtClean="0"/>
              <a:t>Lightening and Thunder….presume ______?</a:t>
            </a:r>
            <a:endParaRPr lang="en-US"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b="1" dirty="0" smtClean="0"/>
              <a:t>Lightening and Thunder….presume </a:t>
            </a:r>
            <a:r>
              <a:rPr lang="en-US" b="1" u="sng" dirty="0" smtClean="0"/>
              <a:t>a storm</a:t>
            </a:r>
            <a:r>
              <a:rPr lang="en-US" b="1" dirty="0" smtClean="0"/>
              <a:t>.</a:t>
            </a:r>
            <a:endParaRPr lang="en-US"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b="1" dirty="0" smtClean="0"/>
              <a:t>Dark clouds and wet ground…presume </a:t>
            </a:r>
            <a:r>
              <a:rPr lang="en-US" dirty="0" smtClean="0"/>
              <a:t>_____?</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b="1" dirty="0" smtClean="0"/>
              <a:t>Dark clouds and wet ground…presume </a:t>
            </a:r>
            <a:r>
              <a:rPr lang="en-US" b="1" u="sng" dirty="0" smtClean="0"/>
              <a:t>it rained.</a:t>
            </a:r>
            <a:endParaRPr lang="en-US"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b="1" dirty="0" smtClean="0"/>
              <a:t>Person in handcuffs on TV….presume ______?</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b="1" dirty="0" smtClean="0"/>
              <a:t>Person in handcuffs on TV….presume </a:t>
            </a:r>
            <a:r>
              <a:rPr lang="en-US" b="1" u="sng" dirty="0" smtClean="0"/>
              <a:t>innocence</a:t>
            </a:r>
            <a:r>
              <a:rPr lang="en-US" b="1" dirty="0" smtClean="0"/>
              <a:t>?</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dirty="0" smtClean="0"/>
              <a:t>Person in handcuffs on TV….presume </a:t>
            </a:r>
            <a:r>
              <a:rPr lang="en-US" u="sng" dirty="0" smtClean="0"/>
              <a:t>innocence</a:t>
            </a:r>
            <a:r>
              <a:rPr lang="en-US" dirty="0" smtClean="0"/>
              <a:t>?</a:t>
            </a:r>
          </a:p>
          <a:p>
            <a:pPr algn="just"/>
            <a:r>
              <a:rPr lang="en-US" b="1" dirty="0" smtClean="0"/>
              <a:t>Person on the side of the road pulled over by police…presume ________?</a:t>
            </a:r>
            <a:endParaRPr lang="en-US"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pPr algn="just"/>
            <a:r>
              <a:rPr lang="en-US" dirty="0" smtClean="0"/>
              <a:t>Not in defiance of DWI Laws.</a:t>
            </a:r>
          </a:p>
          <a:p>
            <a:pPr algn="just"/>
            <a:r>
              <a:rPr lang="en-US" dirty="0" smtClean="0"/>
              <a:t>We support DWI Laws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dirty="0" smtClean="0"/>
              <a:t>Person in handcuffs on TV….presume </a:t>
            </a:r>
            <a:r>
              <a:rPr lang="en-US" u="sng" dirty="0" smtClean="0"/>
              <a:t>innocence</a:t>
            </a:r>
            <a:r>
              <a:rPr lang="en-US" dirty="0" smtClean="0"/>
              <a:t>?</a:t>
            </a:r>
          </a:p>
          <a:p>
            <a:pPr algn="just"/>
            <a:r>
              <a:rPr lang="en-US" b="1" dirty="0" smtClean="0"/>
              <a:t>Person on the side of the road pulled over by police…presume </a:t>
            </a:r>
            <a:r>
              <a:rPr lang="en-US" b="1" u="sng" dirty="0" smtClean="0"/>
              <a:t>innocent and done nothing illegal</a:t>
            </a:r>
            <a:r>
              <a:rPr lang="en-US" b="1" dirty="0" smtClean="0"/>
              <a:t>?</a:t>
            </a:r>
            <a:endParaRPr lang="en-US"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b="1" dirty="0" smtClean="0"/>
              <a:t>If there was a presumption of guilt, you would have to be biased in favor of ________?</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b="1" dirty="0" smtClean="0"/>
              <a:t>If there was a presumption of guilt, you would have to be biased in favor of </a:t>
            </a:r>
            <a:r>
              <a:rPr lang="en-US" b="1" u="sng" dirty="0" smtClean="0"/>
              <a:t>the State</a:t>
            </a:r>
            <a:r>
              <a:rPr lang="en-US" b="1" dirty="0" smtClean="0"/>
              <a:t>?</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b="1" dirty="0" smtClean="0"/>
              <a:t>Because there is a presumption of innocence, you  must be biased in favor of ________?</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b="1" dirty="0" smtClean="0"/>
              <a:t>Because there is a presumption of innocence, you  must be biased in favor of </a:t>
            </a:r>
            <a:r>
              <a:rPr lang="en-US" b="1" u="sng" dirty="0" smtClean="0"/>
              <a:t>Gonzalo</a:t>
            </a:r>
            <a:r>
              <a:rPr lang="en-US" b="1" dirty="0" smtClean="0"/>
              <a:t>?</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Gonzalo</a:t>
            </a:r>
            <a:r>
              <a:rPr lang="en-US" sz="2400" dirty="0" smtClean="0"/>
              <a:t>?</a:t>
            </a:r>
          </a:p>
          <a:p>
            <a:pPr algn="just"/>
            <a:r>
              <a:rPr lang="en-US" b="1" dirty="0" smtClean="0"/>
              <a:t>To be fair and follow the law (rules of trial) in this case, the law requires that you must be biased in favor of Gonzalo.</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914400"/>
            <a:ext cx="8229600" cy="5791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Gonzalo</a:t>
            </a:r>
            <a:r>
              <a:rPr lang="en-US" sz="2400" dirty="0" smtClean="0"/>
              <a:t>?</a:t>
            </a:r>
          </a:p>
          <a:p>
            <a:pPr algn="just"/>
            <a:r>
              <a:rPr lang="en-US" sz="2400" dirty="0" smtClean="0"/>
              <a:t>To be fair and follow the law (rules of trial) in this case, the law requires that you must be biased in favor of </a:t>
            </a:r>
            <a:r>
              <a:rPr lang="en-US" sz="2400" u="sng" dirty="0" smtClean="0"/>
              <a:t>Gonzalo</a:t>
            </a:r>
            <a:r>
              <a:rPr lang="en-US" sz="2400" dirty="0" smtClean="0"/>
              <a:t>.</a:t>
            </a:r>
          </a:p>
          <a:p>
            <a:pPr algn="just"/>
            <a:r>
              <a:rPr lang="en-US" b="1" dirty="0" smtClean="0"/>
              <a:t>Who will not or cannot be biased in favor of (have a strongly held belief in favor of) Gonzalo’s innocence?</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Gonzalo</a:t>
            </a:r>
            <a:r>
              <a:rPr lang="en-US" sz="2400" dirty="0" smtClean="0"/>
              <a:t>?</a:t>
            </a:r>
          </a:p>
          <a:p>
            <a:pPr algn="just"/>
            <a:r>
              <a:rPr lang="en-US" sz="2400" dirty="0" smtClean="0"/>
              <a:t>To be fair and follow the law (rules of trial) in this case, the law requires that you must be biased in favor of </a:t>
            </a:r>
            <a:r>
              <a:rPr lang="en-US" sz="2400" u="sng" dirty="0" smtClean="0"/>
              <a:t>Gonzalo.</a:t>
            </a:r>
            <a:endParaRPr lang="en-US" sz="2400" dirty="0" smtClean="0"/>
          </a:p>
          <a:p>
            <a:pPr algn="just"/>
            <a:r>
              <a:rPr lang="en-US" sz="2400" dirty="0" smtClean="0"/>
              <a:t>Who cannot be biased in favor of (have a strongly held belief in favor of) Gonzalo’s innocence?</a:t>
            </a:r>
          </a:p>
          <a:p>
            <a:pPr algn="just"/>
            <a:r>
              <a:rPr lang="en-US" b="1" dirty="0" smtClean="0"/>
              <a:t>Who will be biased in favor of Gonzalo’s innocence?</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b="1" dirty="0" smtClean="0"/>
              <a:t>Not everyone can, will, or wants to really presume someone innocent – because they do not honestly (or really) believe 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381000" y="2057400"/>
            <a:ext cx="8382000" cy="4068763"/>
          </a:xfrm>
        </p:spPr>
        <p:txBody>
          <a:bodyPr/>
          <a:lstStyle/>
          <a:p>
            <a:r>
              <a:rPr lang="en-US" b="1" u="sng" dirty="0" smtClean="0"/>
              <a:t>We say</a:t>
            </a:r>
            <a:r>
              <a:rPr lang="en-US" dirty="0" smtClean="0"/>
              <a:t> – </a:t>
            </a:r>
            <a:r>
              <a:rPr lang="en-US" b="1" dirty="0" smtClean="0"/>
              <a:t>Gonzalo</a:t>
            </a:r>
            <a:r>
              <a:rPr lang="en-US" dirty="0" smtClean="0"/>
              <a:t> </a:t>
            </a:r>
            <a:r>
              <a:rPr lang="en-US" b="1" dirty="0" smtClean="0"/>
              <a:t>was not driving while intoxicated.</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dirty="0" smtClean="0"/>
              <a:t>Not everyone can, will, or wants to really presume someone innocent – because they do not honestly (or really) believe it.</a:t>
            </a:r>
          </a:p>
          <a:p>
            <a:r>
              <a:rPr lang="en-US" b="1" dirty="0" smtClean="0"/>
              <a:t>That is okay.  It is normal and human.</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endParaRPr lang="en-US"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b="1" dirty="0" smtClean="0"/>
              <a:t>Who believes or thinks Gonzalo must have done something illegal or he would not be here?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 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dirty="0" smtClean="0"/>
              <a:t>Who believes or thinks Gonzalo must have done something illegal or he would not be here?</a:t>
            </a:r>
          </a:p>
          <a:p>
            <a:pPr algn="just"/>
            <a:r>
              <a:rPr lang="en-US" b="1" dirty="0" smtClean="0"/>
              <a:t>Has Gonzalo already lost some of the presumption of innocence? Some leaning against him or for the State?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sz="4000" b="1" dirty="0" smtClean="0"/>
              <a:t>Who honestly still has a doubt about Gonzalo’s innocence?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b="1" dirty="0" smtClean="0"/>
              <a:t>Who still has a doubt about Gonzalo’s innocence?</a:t>
            </a:r>
          </a:p>
          <a:p>
            <a:pPr algn="just"/>
            <a:r>
              <a:rPr lang="en-US" b="1" dirty="0" smtClean="0"/>
              <a:t>Will that doubt about his innocence cause you to not fully and really presume him completely innocent?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b="1" dirty="0" smtClean="0"/>
              <a:t>Second Rule of Trial</a:t>
            </a:r>
            <a:br>
              <a:rPr lang="en-US" b="1" dirty="0" smtClean="0"/>
            </a:br>
            <a:r>
              <a:rPr lang="en-US" b="1" dirty="0" smtClean="0"/>
              <a:t>Proof Beyond and to the Exclusion of All Reasonable Doubt</a:t>
            </a:r>
            <a:endParaRPr lang="en-US" b="1" dirty="0"/>
          </a:p>
        </p:txBody>
      </p:sp>
      <p:sp>
        <p:nvSpPr>
          <p:cNvPr id="3" name="Content Placeholder 2"/>
          <p:cNvSpPr>
            <a:spLocks noGrp="1"/>
          </p:cNvSpPr>
          <p:nvPr>
            <p:ph idx="1"/>
          </p:nvPr>
        </p:nvSpPr>
        <p:spPr>
          <a:xfrm>
            <a:off x="457200" y="3276600"/>
            <a:ext cx="8229600" cy="2849563"/>
          </a:xfrm>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2971800"/>
            <a:ext cx="8229600" cy="3810000"/>
          </a:xfrm>
        </p:spPr>
        <p:txBody>
          <a:bodyPr/>
          <a:lstStyle/>
          <a:p>
            <a:r>
              <a:rPr lang="en-US" dirty="0" smtClean="0"/>
              <a:t>What does it mean?</a:t>
            </a:r>
          </a:p>
          <a:p>
            <a:pPr algn="just"/>
            <a:r>
              <a:rPr lang="en-US" dirty="0" smtClean="0"/>
              <a:t>You get to decide – with some guidance and context, but no definition.  It is what you decide it is.</a:t>
            </a:r>
          </a:p>
          <a:p>
            <a:pPr algn="just"/>
            <a:r>
              <a:rPr lang="en-US" dirty="0" smtClean="0"/>
              <a:t>You must be 100 percent free of reasonable doubt.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Levels of proo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Date Placeholder 1"/>
          <p:cNvSpPr>
            <a:spLocks noGrp="1"/>
          </p:cNvSpPr>
          <p:nvPr>
            <p:ph type="dt" sz="quarter" idx="10"/>
          </p:nvPr>
        </p:nvSpPr>
        <p:spPr bwMode="auto">
          <a:noFill/>
          <a:ln>
            <a:miter lim="800000"/>
            <a:headEnd/>
            <a:tailEnd/>
          </a:ln>
        </p:spPr>
        <p:txBody>
          <a:bodyPr/>
          <a:lstStyle/>
          <a:p>
            <a:fld id="{E52E19BA-8265-4BFB-A20B-F6BEFEA1745E}"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________?</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We say</a:t>
            </a:r>
            <a:r>
              <a:rPr lang="en-US" dirty="0" smtClean="0"/>
              <a:t> – Gonzalo was not driving while intoxicated.</a:t>
            </a:r>
          </a:p>
          <a:p>
            <a:r>
              <a:rPr lang="en-US" b="1" u="sng" dirty="0" smtClean="0"/>
              <a:t>They say</a:t>
            </a:r>
            <a:r>
              <a:rPr lang="en-US" dirty="0" smtClean="0"/>
              <a:t> – they think Gonzalo may have been driving while intoxicated.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a:t>
            </a:r>
            <a:r>
              <a:rPr lang="en-US" b="1" u="sng" dirty="0" smtClean="0"/>
              <a:t>NOT GUILTY.</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NOT GUILTY.</a:t>
            </a:r>
          </a:p>
          <a:p>
            <a:pPr algn="just"/>
            <a:r>
              <a:rPr lang="en-US" b="1" dirty="0" smtClean="0"/>
              <a:t>If the State only proves DWI to a preponderance of the evidence (greater weight of the evidence – more than 50 percent), the verdict must be ___________?</a:t>
            </a:r>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r>
              <a:rPr lang="en-US" sz="2000" dirty="0" smtClean="0"/>
              <a:t>.</a:t>
            </a:r>
          </a:p>
          <a:p>
            <a:pPr algn="just"/>
            <a:r>
              <a:rPr lang="en-US" b="1" dirty="0" smtClean="0"/>
              <a:t>If the State only proves DWI to a preponderance of the evidence (greater weight of the evidence – more than 50 percent), the verdict must be </a:t>
            </a:r>
            <a:r>
              <a:rPr lang="en-US" b="1" u="sng" dirty="0" smtClean="0"/>
              <a:t>NOT GUILTY.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________?</a:t>
            </a:r>
            <a:endParaRPr lang="en-US" b="1" u="sng" dirty="0" smtClean="0"/>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______?</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NOT GUILTY</a:t>
            </a:r>
            <a:r>
              <a:rPr lang="en-US" sz="1800" dirty="0" smtClean="0"/>
              <a:t>.</a:t>
            </a:r>
          </a:p>
          <a:p>
            <a:pPr algn="just"/>
            <a:r>
              <a:rPr lang="en-US" sz="2800" b="1" dirty="0" smtClean="0"/>
              <a:t>If after hearing the evidence you believe beyond a reasonable doubt that Gonzalo did not have the normal use of his mental or physical faculties, but you are not sure if it was because of alcohol or for some other reason, the verdict must be _______? </a:t>
            </a:r>
          </a:p>
          <a:p>
            <a:endParaRPr lang="en-US" sz="20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3340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NOY GUILTY</a:t>
            </a:r>
            <a:r>
              <a:rPr lang="en-US" sz="1800" dirty="0" smtClean="0"/>
              <a:t>.</a:t>
            </a:r>
          </a:p>
          <a:p>
            <a:pPr algn="just"/>
            <a:r>
              <a:rPr lang="en-US" sz="2800" b="1" dirty="0" smtClean="0"/>
              <a:t>If after hearing the evidence you believe beyond a reasonable doubt that Gonzalo did not have the normal use of her mental or physical faculties, but you are not sure if it was because of alcohol or for some other reason, the verdict must be </a:t>
            </a:r>
            <a:r>
              <a:rPr lang="en-US" sz="2800" b="1" u="sng" dirty="0" smtClean="0"/>
              <a:t>NOT GUILTY.</a:t>
            </a:r>
          </a:p>
          <a:p>
            <a:endParaRPr lang="en-US" sz="20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b="1" dirty="0" smtClean="0"/>
              <a:t>From the evidence itself.</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wrap="square" numCol="1" anchorCtr="0" compatLnSpc="1">
            <a:prstTxWarp prst="textNoShape">
              <a:avLst/>
            </a:prstTxWarp>
          </a:bodyPr>
          <a:lstStyle/>
          <a:p>
            <a:r>
              <a:rPr lang="en-US" sz="2800" i="1" u="sng" dirty="0" smtClean="0">
                <a:effectLst>
                  <a:outerShdw blurRad="38100" dist="38100" dir="2700000" algn="tl">
                    <a:srgbClr val="0064E2"/>
                  </a:outerShdw>
                </a:effectLst>
                <a:latin typeface="Arial" pitchFamily="34" charset="0"/>
                <a:ea typeface="ＭＳ Ｐゴシック" pitchFamily="34" charset="-128"/>
              </a:rPr>
              <a:t>Jury Selection </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r>
              <a:rPr lang="en-US" altLang="ja-JP" sz="2800" i="1" u="sng" dirty="0" smtClean="0">
                <a:effectLst>
                  <a:outerShdw blurRad="38100" dist="38100" dir="2700000" algn="tl">
                    <a:srgbClr val="0064E2"/>
                  </a:outerShdw>
                </a:effectLst>
                <a:latin typeface="Arial" pitchFamily="34" charset="0"/>
                <a:ea typeface="ＭＳ Ｐゴシック" pitchFamily="34" charset="-128"/>
              </a:rPr>
              <a:t>Myths</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endParaRPr lang="en-US" sz="2800" i="1" u="sng" dirty="0" smtClean="0">
              <a:effectLst>
                <a:outerShdw blurRad="38100" dist="38100" dir="2700000" algn="tl">
                  <a:srgbClr val="0064E2"/>
                </a:outerShdw>
              </a:effectLst>
              <a:latin typeface="Arial" pitchFamily="34" charset="0"/>
              <a:ea typeface="ＭＳ Ｐゴシック" pitchFamily="34" charset="-128"/>
            </a:endParaRPr>
          </a:p>
        </p:txBody>
      </p:sp>
      <p:sp>
        <p:nvSpPr>
          <p:cNvPr id="5122" name="Rectangle 6"/>
          <p:cNvSpPr>
            <a:spLocks noGrp="1" noChangeArrowheads="1"/>
          </p:cNvSpPr>
          <p:nvPr>
            <p:ph sz="half" idx="1"/>
          </p:nvPr>
        </p:nvSpPr>
        <p:spPr>
          <a:xfrm>
            <a:off x="152400" y="1600200"/>
            <a:ext cx="4038600" cy="4419600"/>
          </a:xfrm>
        </p:spPr>
        <p:txBody>
          <a:bodyPr wrap="square" numCol="1" anchor="t" anchorCtr="0" compatLnSpc="1">
            <a:prstTxWarp prst="textNoShape">
              <a:avLst/>
            </a:prstTxWarp>
          </a:bodyPr>
          <a:lstStyle/>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#1:   Jurors are </a:t>
            </a:r>
            <a:r>
              <a:rPr lang="ja-JP" altLang="en-US" smtClean="0">
                <a:effectLst>
                  <a:outerShdw blurRad="38100" dist="38100" dir="2700000" algn="tl">
                    <a:srgbClr val="0064E2"/>
                  </a:outerShdw>
                </a:effectLst>
                <a:latin typeface="Tahoma" pitchFamily="34" charset="0"/>
                <a:ea typeface="MS Gothic" pitchFamily="49" charset="-128"/>
              </a:rPr>
              <a:t>“</a:t>
            </a:r>
            <a:r>
              <a:rPr lang="en-US" altLang="ja-JP" dirty="0" smtClean="0">
                <a:effectLst>
                  <a:outerShdw blurRad="38100" dist="38100" dir="2700000" algn="tl">
                    <a:srgbClr val="0064E2"/>
                  </a:outerShdw>
                </a:effectLst>
                <a:latin typeface="Tahoma" pitchFamily="34" charset="0"/>
                <a:ea typeface="MS Gothic" pitchFamily="49" charset="-128"/>
              </a:rPr>
              <a:t>selected</a:t>
            </a:r>
            <a:r>
              <a:rPr lang="ja-JP" altLang="en-US" smtClean="0">
                <a:effectLst>
                  <a:outerShdw blurRad="38100" dist="38100" dir="2700000" algn="tl">
                    <a:srgbClr val="0064E2"/>
                  </a:outerShdw>
                </a:effectLst>
                <a:latin typeface="Tahoma" pitchFamily="34" charset="0"/>
                <a:ea typeface="MS Gothic" pitchFamily="49" charset="-128"/>
              </a:rPr>
              <a:t>”</a:t>
            </a:r>
            <a:endParaRPr lang="en-US" altLang="ja-JP" dirty="0" smtClean="0">
              <a:effectLst>
                <a:outerShdw blurRad="38100" dist="38100" dir="2700000" algn="tl">
                  <a:srgbClr val="0064E2"/>
                </a:outerShdw>
              </a:effectLst>
              <a:latin typeface="Tahoma" pitchFamily="34" charset="0"/>
              <a:ea typeface="MS Gothic" pitchFamily="49"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#2:   If you are quiet, you do not end up serving</a:t>
            </a: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4">
              <a:lnSpc>
                <a:spcPct val="80000"/>
              </a:lnSpc>
              <a:buFont typeface="Arial" pitchFamily="34" charset="0"/>
              <a:buChar char="»"/>
            </a:pPr>
            <a:endParaRPr lang="en-US" sz="13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2">
              <a:lnSpc>
                <a:spcPct val="80000"/>
              </a:lnSpc>
              <a:buFont typeface="Wingdings" pitchFamily="2" charset="2"/>
              <a:buNone/>
            </a:pPr>
            <a:endParaRPr lang="en-US" sz="1400" dirty="0" smtClean="0">
              <a:effectLst>
                <a:outerShdw blurRad="38100" dist="38100" dir="2700000" algn="tl">
                  <a:srgbClr val="0064E2"/>
                </a:outerShdw>
              </a:effectLst>
              <a:latin typeface="Tahoma" pitchFamily="34" charset="0"/>
              <a:ea typeface="ＭＳ Ｐゴシック" pitchFamily="34" charset="-128"/>
            </a:endParaRPr>
          </a:p>
        </p:txBody>
      </p:sp>
      <p:sp>
        <p:nvSpPr>
          <p:cNvPr id="3" name="Content Placeholder 2"/>
          <p:cNvSpPr>
            <a:spLocks noGrp="1"/>
          </p:cNvSpPr>
          <p:nvPr>
            <p:ph sz="half" idx="2"/>
          </p:nvPr>
        </p:nvSpPr>
        <p:spPr>
          <a:xfrm>
            <a:off x="4419600" y="1600200"/>
            <a:ext cx="4343400" cy="5029200"/>
          </a:xfrm>
        </p:spPr>
        <p:txBody>
          <a:bodyPr wrap="square" numCol="1" anchor="t" anchorCtr="0" compatLnSpc="1">
            <a:prstTxWarp prst="textNoShape">
              <a:avLst/>
            </a:prstTxWarp>
          </a:bodyPr>
          <a:lstStyle/>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#3:   You are required to ignore or set aside your personal feelings or beliefs.</a:t>
            </a: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#4:   It is </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wrong</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 to admit you have a bias or prejudice (a leaning) of some sort</a:t>
            </a:r>
          </a:p>
          <a:p>
            <a:endParaRPr lang="en-US" dirty="0" smtClean="0">
              <a:effectLst>
                <a:outerShdw blurRad="38100" dist="38100" dir="2700000" algn="tl">
                  <a:srgbClr val="0064E2"/>
                </a:outerShdw>
              </a:effectLst>
              <a:ea typeface="ＭＳ Ｐゴシック" pitchFamily="34" charset="-128"/>
            </a:endParaRPr>
          </a:p>
        </p:txBody>
      </p:sp>
      <p:sp>
        <p:nvSpPr>
          <p:cNvPr id="17412" name="Date Placeholder 1"/>
          <p:cNvSpPr>
            <a:spLocks noGrp="1"/>
          </p:cNvSpPr>
          <p:nvPr>
            <p:ph type="dt" sz="quarter" idx="10"/>
          </p:nvPr>
        </p:nvSpPr>
        <p:spPr bwMode="auto">
          <a:noFill/>
          <a:ln>
            <a:miter lim="800000"/>
            <a:headEnd/>
            <a:tailEnd/>
          </a:ln>
        </p:spPr>
        <p:txBody>
          <a:bodyPr/>
          <a:lstStyle/>
          <a:p>
            <a:fld id="{C2198C89-E12B-493A-B673-797F850F3D2D}" type="datetime1">
              <a:rPr lang="en-US"/>
              <a:pPr/>
              <a:t>9/12/2016</a:t>
            </a:fld>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b="1" dirty="0" smtClean="0"/>
              <a:t>From the Lack of Evidence.</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b="1" dirty="0" smtClean="0"/>
              <a:t>From Unanswered Questions that you have.</a:t>
            </a: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b="1" dirty="0" smtClean="0"/>
              <a:t>Inconsistencies in the Evidence.</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b="1" dirty="0" smtClean="0"/>
              <a:t>Credibility of the Evidence – do not believe some or all. </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b="1" dirty="0" smtClean="0"/>
              <a:t>Weight of the Evidence – just not enough.</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b="1" dirty="0" smtClean="0"/>
              <a:t>Not proven to you.</a:t>
            </a:r>
            <a:endParaRPr lang="en-US"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51054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dirty="0" smtClean="0"/>
              <a:t>Not proven to you.</a:t>
            </a:r>
          </a:p>
          <a:p>
            <a:r>
              <a:rPr lang="en-US" b="1" dirty="0" smtClean="0"/>
              <a:t>Specific Reasonable Doubt – one or several.</a:t>
            </a:r>
            <a:endParaRPr lang="en-US"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Second Rule of Trial</a:t>
            </a:r>
            <a:br>
              <a:rPr lang="en-US" sz="3600" dirty="0" smtClean="0"/>
            </a:br>
            <a:r>
              <a:rPr lang="en-US" sz="3600" dirty="0" smtClean="0"/>
              <a:t>Proof Beyond and to the Exclusion of All Reasonable Doubt</a:t>
            </a:r>
            <a:endParaRPr lang="en-US" sz="3600" dirty="0"/>
          </a:p>
        </p:txBody>
      </p:sp>
      <p:sp>
        <p:nvSpPr>
          <p:cNvPr id="3" name="Content Placeholder 2"/>
          <p:cNvSpPr>
            <a:spLocks noGrp="1"/>
          </p:cNvSpPr>
          <p:nvPr>
            <p:ph idx="1"/>
          </p:nvPr>
        </p:nvSpPr>
        <p:spPr>
          <a:xfrm>
            <a:off x="457200" y="1828800"/>
            <a:ext cx="8229600" cy="4724400"/>
          </a:xfrm>
        </p:spPr>
        <p:txBody>
          <a:bodyPr/>
          <a:lstStyle/>
          <a:p>
            <a:r>
              <a:rPr lang="en-US" dirty="0" smtClean="0"/>
              <a:t>You do not need to have the same reasonable doubt as anyone else.</a:t>
            </a:r>
          </a:p>
          <a:p>
            <a:r>
              <a:rPr lang="en-US" dirty="0" smtClean="0"/>
              <a:t>Each person may have their own even if it is not shared by anyone else.</a:t>
            </a:r>
          </a:p>
          <a:p>
            <a:r>
              <a:rPr lang="en-US" dirty="0" smtClean="0"/>
              <a:t>It is personal to you.</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u="sng" dirty="0" smtClean="0">
                <a:effectLst>
                  <a:outerShdw blurRad="38100" dist="38100" dir="2700000" algn="tl">
                    <a:srgbClr val="0064E2"/>
                  </a:outerShdw>
                </a:effectLst>
                <a:latin typeface="Times New Roman" charset="0"/>
              </a:rPr>
              <a:t>The prosecution has the burden of proving the defendant guilty</a:t>
            </a:r>
            <a:r>
              <a:rPr lang="en-US" dirty="0" smtClean="0">
                <a:effectLst>
                  <a:outerShdw blurRad="38100" dist="38100" dir="2700000" algn="tl">
                    <a:srgbClr val="0064E2"/>
                  </a:outerShdw>
                </a:effectLst>
                <a:latin typeface="Times New Roman" charset="0"/>
              </a:rPr>
              <a:t> and it must do so by proving each and every element of the offense charged beyond a reasonable doubt and </a:t>
            </a:r>
            <a:r>
              <a:rPr lang="en-US" b="1" u="sng" dirty="0" smtClean="0">
                <a:effectLst>
                  <a:outerShdw blurRad="38100" dist="38100" dir="2700000" algn="tl">
                    <a:srgbClr val="0064E2"/>
                  </a:outerShdw>
                </a:effectLst>
                <a:latin typeface="Times New Roman" charset="0"/>
              </a:rPr>
              <a:t>if it fails to do so, you must acquit the defendant.</a:t>
            </a:r>
            <a:endParaRPr lang="en-US" b="1" u="sng"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Only and always on the State.</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b="1" dirty="0" smtClean="0"/>
              <a:t>We (the defense) never have to prove or disprove anything.</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dirty="0" smtClean="0"/>
              <a:t>We (the defense) never have to prove or disprove anything.</a:t>
            </a:r>
          </a:p>
          <a:p>
            <a:pPr algn="just"/>
            <a:r>
              <a:rPr lang="en-US" b="1" dirty="0" smtClean="0"/>
              <a:t>It means that the State has the Responsibility for the Evidence.</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dirty="0" smtClean="0"/>
              <a:t>We (the defense) never have to prove or disprove anything.</a:t>
            </a:r>
          </a:p>
          <a:p>
            <a:pPr algn="just"/>
            <a:r>
              <a:rPr lang="en-US" dirty="0" smtClean="0"/>
              <a:t>It means that the State has the Responsibility for the Evidence.</a:t>
            </a:r>
          </a:p>
          <a:p>
            <a:pPr algn="just"/>
            <a:r>
              <a:rPr lang="en-US" b="1" dirty="0" smtClean="0"/>
              <a:t>If you want more evidence, who do you hold the lack of evidence against?</a:t>
            </a:r>
            <a:endParaRPr lang="en-US"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Only and always on the State.</a:t>
            </a:r>
          </a:p>
          <a:p>
            <a:pPr algn="just"/>
            <a:r>
              <a:rPr lang="en-US" dirty="0" smtClean="0"/>
              <a:t>We (the defense) never have to prove or disprove anything.</a:t>
            </a:r>
          </a:p>
          <a:p>
            <a:pPr algn="just"/>
            <a:r>
              <a:rPr lang="en-US" dirty="0" smtClean="0"/>
              <a:t>It means that the State has the Responsibility for the Evidence.</a:t>
            </a:r>
          </a:p>
          <a:p>
            <a:pPr algn="just"/>
            <a:r>
              <a:rPr lang="en-US" dirty="0" smtClean="0"/>
              <a:t>If you want more evidence, who do you hold the lack of evidence against? </a:t>
            </a:r>
            <a:r>
              <a:rPr lang="en-US" b="1" dirty="0" smtClean="0"/>
              <a:t>The State because they have the Responsibility for the Evidence and the Burden of Proof.</a:t>
            </a:r>
            <a:endParaRPr lang="en-US"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Who is on trial here?</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b="1" dirty="0" smtClean="0"/>
              <a:t>Gonzalo </a:t>
            </a:r>
            <a:r>
              <a:rPr lang="en-US" b="1" dirty="0" smtClean="0"/>
              <a:t>______________ </a:t>
            </a:r>
            <a:r>
              <a:rPr lang="en-US" b="1" dirty="0" smtClean="0"/>
              <a:t>???????</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Gonzalo </a:t>
            </a:r>
            <a:r>
              <a:rPr lang="en-US" dirty="0" smtClean="0"/>
              <a:t>______________ </a:t>
            </a:r>
            <a:r>
              <a:rPr lang="en-US" dirty="0" smtClean="0"/>
              <a:t>???????</a:t>
            </a:r>
          </a:p>
          <a:p>
            <a:pPr algn="just"/>
            <a:r>
              <a:rPr lang="en-US" b="1" dirty="0" smtClean="0"/>
              <a:t>NO – The State, its case, and its evidence is on trial because it has the Burden of Proof and Gonzalo has the presumption of innocence.</a:t>
            </a:r>
            <a:endParaRPr lang="en-US"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Gonzalo </a:t>
            </a:r>
            <a:r>
              <a:rPr lang="en-US" dirty="0" smtClean="0"/>
              <a:t>______________ </a:t>
            </a:r>
            <a:r>
              <a:rPr lang="en-US" dirty="0" smtClean="0"/>
              <a:t>???????</a:t>
            </a:r>
          </a:p>
          <a:p>
            <a:pPr algn="just"/>
            <a:r>
              <a:rPr lang="en-US" dirty="0" smtClean="0"/>
              <a:t>NO – The State, its case, and its evidence is on trial because it has the Burden of Proof and Gonzalo</a:t>
            </a:r>
            <a:r>
              <a:rPr lang="en-US" b="1" dirty="0" smtClean="0"/>
              <a:t> </a:t>
            </a:r>
            <a:r>
              <a:rPr lang="en-US" dirty="0" smtClean="0"/>
              <a:t>has the presumption of innocence.</a:t>
            </a:r>
          </a:p>
          <a:p>
            <a:pPr algn="just"/>
            <a:r>
              <a:rPr lang="en-US" b="1" dirty="0" smtClean="0"/>
              <a:t>The State’s evidence is what is on trial and what you have to judge.</a:t>
            </a:r>
            <a:endParaRPr lang="en-US" b="1"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defense produces no evidence, the Defendant must be guilty.</a:t>
            </a:r>
            <a:endParaRPr lang="en-US" b="1"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defense produces no evidence, the Defendant must be guilty.</a:t>
            </a:r>
          </a:p>
          <a:p>
            <a:r>
              <a:rPr lang="en-US" b="1" dirty="0" smtClean="0"/>
              <a:t>Does anyone feel that way?</a:t>
            </a:r>
            <a:endParaRPr lang="en-US"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b="1" dirty="0" smtClean="0"/>
              <a:t>Not all people are good jurors for all kinds of cases.</a:t>
            </a:r>
            <a:endParaRPr 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endParaRPr lang="en-US"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______?</a:t>
            </a:r>
            <a:endParaRPr lang="en-US"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wrap="square" numCol="1" anchorCtr="0" compatLnSpc="1">
            <a:prstTxWarp prst="textNoShape">
              <a:avLst/>
            </a:prstTxWarp>
          </a:bodyPr>
          <a:lstStyle/>
          <a:p>
            <a:pPr eaLnBrk="1" hangingPunct="1"/>
            <a:r>
              <a:rPr lang="en-US" sz="3200" u="sng" dirty="0" smtClean="0">
                <a:effectLst>
                  <a:outerShdw blurRad="38100" dist="38100" dir="2700000" algn="tl">
                    <a:srgbClr val="0064E2"/>
                  </a:outerShdw>
                </a:effectLst>
                <a:latin typeface="Times New Roman" pitchFamily="18" charset="0"/>
                <a:ea typeface="ＭＳ Ｐゴシック" pitchFamily="34" charset="-128"/>
              </a:rPr>
              <a:t>DEFENDANT</a:t>
            </a:r>
            <a:r>
              <a:rPr lang="ja-JP" altLang="en-US" sz="3200" u="sng" smtClean="0">
                <a:effectLst>
                  <a:outerShdw blurRad="38100" dist="38100" dir="2700000" algn="tl">
                    <a:srgbClr val="0064E2"/>
                  </a:outerShdw>
                </a:effectLst>
                <a:latin typeface="Times New Roman" pitchFamily="18" charset="0"/>
                <a:ea typeface="ＭＳ Ｐゴシック" pitchFamily="34" charset="-128"/>
              </a:rPr>
              <a:t>’</a:t>
            </a:r>
            <a:r>
              <a:rPr lang="en-US" altLang="ja-JP" sz="3200" u="sng" dirty="0" smtClean="0">
                <a:effectLst>
                  <a:outerShdw blurRad="38100" dist="38100" dir="2700000" algn="tl">
                    <a:srgbClr val="0064E2"/>
                  </a:outerShdw>
                </a:effectLst>
                <a:latin typeface="Times New Roman" pitchFamily="18" charset="0"/>
                <a:ea typeface="ＭＳ Ｐゴシック" pitchFamily="34" charset="-128"/>
              </a:rPr>
              <a:t>S RIGHT NOT TO TESTIFY</a:t>
            </a:r>
            <a:endParaRPr lang="en-US" sz="3200" u="sng" dirty="0" smtClean="0">
              <a:effectLst>
                <a:outerShdw blurRad="38100" dist="38100" dir="2700000" algn="tl">
                  <a:srgbClr val="0064E2"/>
                </a:outerShdw>
              </a:effectLst>
              <a:latin typeface="Times New Roman" pitchFamily="18" charset="0"/>
              <a:ea typeface="ＭＳ Ｐゴシック" pitchFamily="34" charset="-128"/>
            </a:endParaRPr>
          </a:p>
        </p:txBody>
      </p:sp>
      <p:sp>
        <p:nvSpPr>
          <p:cNvPr id="13317" name="Rectangle 5"/>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50000"/>
              </a:lnSpc>
            </a:pPr>
            <a:r>
              <a:rPr lang="en-US" sz="2800" dirty="0" smtClean="0">
                <a:effectLst>
                  <a:outerShdw blurRad="38100" dist="38100" dir="2700000" algn="tl">
                    <a:srgbClr val="0064E2"/>
                  </a:outerShdw>
                </a:effectLst>
                <a:latin typeface="Times New Roman" pitchFamily="18" charset="0"/>
                <a:ea typeface="ＭＳ Ｐゴシック" pitchFamily="34" charset="-128"/>
              </a:rPr>
              <a:t>Our law provides that a defendant may testify on his own behalf if he elects to do so.  This however, is a right accorded a defendant, and if in the event he elects not to testify, that fact cannot be considered by you or used against him in any way.</a:t>
            </a:r>
          </a:p>
        </p:txBody>
      </p:sp>
      <p:sp>
        <p:nvSpPr>
          <p:cNvPr id="36867" name="Rectangle 37"/>
          <p:cNvSpPr>
            <a:spLocks noGrp="1" noChangeArrowheads="1"/>
          </p:cNvSpPr>
          <p:nvPr>
            <p:ph type="dt" sz="quarter" idx="10"/>
          </p:nvPr>
        </p:nvSpPr>
        <p:spPr bwMode="auto">
          <a:noFill/>
          <a:ln>
            <a:miter lim="800000"/>
            <a:headEnd/>
            <a:tailEnd/>
          </a:ln>
        </p:spPr>
        <p:txBody>
          <a:bodyPr/>
          <a:lstStyle/>
          <a:p>
            <a:fld id="{6156CA41-9C83-4974-97CA-68DB8FCCCFAD}"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Defendant does not testify, he must be guilty because anyone who is innocent would testify.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Defendant does not testify, he must be guilty because anyone who is innocent would testify.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someone not to testify?</a:t>
            </a:r>
            <a:endParaRPr lang="en-US"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someone not to testify?</a:t>
            </a:r>
          </a:p>
          <a:p>
            <a:r>
              <a:rPr lang="en-US" b="1" dirty="0" smtClean="0"/>
              <a:t>Lawyer says not necessary.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someone not to testify?</a:t>
            </a:r>
          </a:p>
          <a:p>
            <a:r>
              <a:rPr lang="en-US" b="1" dirty="0" smtClean="0"/>
              <a:t>Lawyer says not necessary</a:t>
            </a:r>
          </a:p>
          <a:p>
            <a:r>
              <a:rPr lang="en-US" b="1" dirty="0" smtClean="0"/>
              <a:t>State has not proven guilt – no need.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dirty="0" smtClean="0"/>
              <a:t>Not all people are good jurors for all kinds of cases.</a:t>
            </a:r>
          </a:p>
          <a:p>
            <a:pPr algn="just"/>
            <a:r>
              <a:rPr lang="en-US" b="1" dirty="0" smtClean="0"/>
              <a:t>We want people who want to be as good a juror as I want to be a lawyer.</a:t>
            </a:r>
            <a:endParaRPr lang="en-US" b="1"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someone not to testify?</a:t>
            </a:r>
          </a:p>
          <a:p>
            <a:r>
              <a:rPr lang="en-US" b="1" dirty="0" smtClean="0"/>
              <a:t>Lawyer says not necessary</a:t>
            </a:r>
          </a:p>
          <a:p>
            <a:r>
              <a:rPr lang="en-US" b="1" dirty="0" smtClean="0"/>
              <a:t>State has not proven guilt – no need.</a:t>
            </a:r>
          </a:p>
          <a:p>
            <a:r>
              <a:rPr lang="en-US" b="1" dirty="0" smtClean="0"/>
              <a:t>Fear – Nervousness – Do not speak well – Anxiety.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Decision To Take or Not to Take </a:t>
            </a:r>
            <a:br>
              <a:rPr lang="en-US" b="1" dirty="0" smtClean="0"/>
            </a:br>
            <a:r>
              <a:rPr lang="en-US" b="1" dirty="0" smtClean="0"/>
              <a:t>A Breath or Blood Test</a:t>
            </a:r>
            <a:endParaRPr lang="en-US" b="1" dirty="0"/>
          </a:p>
        </p:txBody>
      </p:sp>
      <p:sp>
        <p:nvSpPr>
          <p:cNvPr id="3" name="Content Placeholder 2"/>
          <p:cNvSpPr>
            <a:spLocks noGrp="1"/>
          </p:cNvSpPr>
          <p:nvPr>
            <p:ph idx="1"/>
          </p:nvPr>
        </p:nvSpPr>
        <p:spPr/>
        <p:txBody>
          <a:bodyPr/>
          <a:lstStyle/>
          <a:p>
            <a:pPr algn="just"/>
            <a:r>
              <a:rPr lang="en-US" sz="4000" b="1" dirty="0" smtClean="0"/>
              <a:t>Is it legal or illegal to decline to take a breath or blood  test?</a:t>
            </a:r>
            <a:endParaRPr lang="en-US" sz="4000" b="1"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Decision To Take or Not to Take </a:t>
            </a:r>
            <a:br>
              <a:rPr lang="en-US" b="1" dirty="0" smtClean="0"/>
            </a:br>
            <a:r>
              <a:rPr lang="en-US" b="1" dirty="0" smtClean="0"/>
              <a:t>A Breath or Blood Test</a:t>
            </a:r>
            <a:endParaRPr lang="en-US" b="1" dirty="0"/>
          </a:p>
        </p:txBody>
      </p:sp>
      <p:sp>
        <p:nvSpPr>
          <p:cNvPr id="3" name="Content Placeholder 2"/>
          <p:cNvSpPr>
            <a:spLocks noGrp="1"/>
          </p:cNvSpPr>
          <p:nvPr>
            <p:ph idx="1"/>
          </p:nvPr>
        </p:nvSpPr>
        <p:spPr>
          <a:xfrm>
            <a:off x="457200" y="1600200"/>
            <a:ext cx="8229600" cy="4953000"/>
          </a:xfrm>
        </p:spPr>
        <p:txBody>
          <a:bodyPr/>
          <a:lstStyle/>
          <a:p>
            <a:pPr algn="just"/>
            <a:r>
              <a:rPr lang="en-US" dirty="0" smtClean="0"/>
              <a:t>Is it legal or illegal to decline to take a breath or blood test? </a:t>
            </a:r>
            <a:r>
              <a:rPr lang="en-US" b="1" dirty="0" smtClean="0"/>
              <a:t>Legal</a:t>
            </a:r>
          </a:p>
          <a:p>
            <a:pPr algn="just"/>
            <a:r>
              <a:rPr lang="en-US" sz="4000" b="1" dirty="0" smtClean="0"/>
              <a:t>The law gives every person the option to decline to take a breath or blood test and requires that if a person declines none shall be taken unless the police get a search warrant.  It is legal to just say no.</a:t>
            </a:r>
          </a:p>
          <a:p>
            <a:pPr algn="just"/>
            <a:endParaRPr lang="en-US" b="1"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or Blood Test</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Is it legal or illegal to decline to take a breath  or blood test?</a:t>
            </a:r>
          </a:p>
          <a:p>
            <a:pPr algn="just"/>
            <a:r>
              <a:rPr lang="en-US" dirty="0" smtClean="0"/>
              <a:t>The law gives every person the option to decline to take a breath or blood test and requires that if a person declines none shall be taken unless the police get a search warrant.  It is perfectly legal to just say no.</a:t>
            </a:r>
          </a:p>
          <a:p>
            <a:pPr algn="just"/>
            <a:r>
              <a:rPr lang="en-US" b="1" dirty="0" smtClean="0"/>
              <a:t>Does anyone fundamentally disagree with that law?</a:t>
            </a:r>
            <a:endParaRPr lang="en-US" b="1"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Decision To Take or Not to Take </a:t>
            </a:r>
            <a:br>
              <a:rPr lang="en-US" b="1" dirty="0" smtClean="0"/>
            </a:br>
            <a:r>
              <a:rPr lang="en-US" b="1" dirty="0" smtClean="0"/>
              <a:t>A Breath or Blood Test</a:t>
            </a:r>
            <a:endParaRPr lang="en-US" b="1" dirty="0"/>
          </a:p>
        </p:txBody>
      </p:sp>
      <p:sp>
        <p:nvSpPr>
          <p:cNvPr id="3" name="Content Placeholder 2"/>
          <p:cNvSpPr>
            <a:spLocks noGrp="1"/>
          </p:cNvSpPr>
          <p:nvPr>
            <p:ph idx="1"/>
          </p:nvPr>
        </p:nvSpPr>
        <p:spPr>
          <a:xfrm>
            <a:off x="457200" y="1219200"/>
            <a:ext cx="8229600" cy="5486400"/>
          </a:xfrm>
        </p:spPr>
        <p:txBody>
          <a:bodyPr/>
          <a:lstStyle/>
          <a:p>
            <a:pPr algn="just"/>
            <a:r>
              <a:rPr lang="en-US" sz="2800" dirty="0" smtClean="0"/>
              <a:t>Is it legal or illegal to decline to take a breath or blood test?</a:t>
            </a:r>
          </a:p>
          <a:p>
            <a:pPr algn="just"/>
            <a:r>
              <a:rPr lang="en-US" sz="2800" dirty="0" smtClean="0"/>
              <a:t>The law gives every person the option to decline to take a breath or blood test and requires that if a person declines none shall be taken unless the police get a search warrant.  It is legal to just say no.</a:t>
            </a:r>
          </a:p>
          <a:p>
            <a:pPr algn="just"/>
            <a:r>
              <a:rPr lang="en-US" sz="4000" b="1" dirty="0" smtClean="0"/>
              <a:t>Does anyone believe that a person who declines to provide a breath or blood specimen would only do so because they know they are guilty?</a:t>
            </a:r>
            <a:endParaRPr lang="en-US" sz="4000" b="1"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Decision To Take or Not to Take </a:t>
            </a:r>
            <a:br>
              <a:rPr lang="en-US" b="1" dirty="0" smtClean="0"/>
            </a:br>
            <a:r>
              <a:rPr lang="en-US" b="1" dirty="0" smtClean="0"/>
              <a:t>A Breath Test</a:t>
            </a:r>
            <a:endParaRPr lang="en-US" b="1" dirty="0"/>
          </a:p>
        </p:txBody>
      </p:sp>
      <p:sp>
        <p:nvSpPr>
          <p:cNvPr id="3" name="Content Placeholder 2"/>
          <p:cNvSpPr>
            <a:spLocks noGrp="1"/>
          </p:cNvSpPr>
          <p:nvPr>
            <p:ph idx="1"/>
          </p:nvPr>
        </p:nvSpPr>
        <p:spPr>
          <a:xfrm>
            <a:off x="457200" y="1219200"/>
            <a:ext cx="8229600" cy="5486400"/>
          </a:xfrm>
        </p:spPr>
        <p:txBody>
          <a:bodyPr/>
          <a:lstStyle/>
          <a:p>
            <a:pPr algn="just"/>
            <a:r>
              <a:rPr lang="en-US" sz="2600" dirty="0" smtClean="0"/>
              <a:t>Is it legal or illegal to decline to take a breath or blood test?</a:t>
            </a:r>
          </a:p>
          <a:p>
            <a:pPr algn="just"/>
            <a:r>
              <a:rPr lang="en-US" sz="2600" dirty="0" smtClean="0"/>
              <a:t>The law gives every person the option to decline to take a breath or blood test and requires that if a person declines none shall be taken unless the police get a search warrant.  It is legal to just say no.</a:t>
            </a:r>
          </a:p>
          <a:p>
            <a:pPr algn="just"/>
            <a:r>
              <a:rPr lang="en-US" sz="2600" dirty="0" smtClean="0"/>
              <a:t>Does anyone believe that a person who declines to provide a breath or blood specimen would only do so because they know they are guilty?</a:t>
            </a:r>
          </a:p>
          <a:p>
            <a:pPr algn="just"/>
            <a:r>
              <a:rPr lang="en-US" sz="4000" b="1" dirty="0" smtClean="0"/>
              <a:t>What would a person who believes they are innocent and had nothing to hide do?</a:t>
            </a:r>
            <a:endParaRPr lang="en-US" sz="4000" b="1"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a:p>
            <a:r>
              <a:rPr lang="en-US" b="1" dirty="0" smtClean="0"/>
              <a:t>They ask you to do it – would you?</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t>A machine brought to you by the government.</a:t>
            </a:r>
          </a:p>
          <a:p>
            <a:pPr algn="just"/>
            <a:r>
              <a:rPr lang="en-US" sz="2800" dirty="0" smtClean="0"/>
              <a:t>Insert your tax return, it will read it and then decide whether you have committed tax fraud.  If it says you have, you go to jail.</a:t>
            </a:r>
          </a:p>
          <a:p>
            <a:pPr algn="just"/>
            <a:r>
              <a:rPr lang="en-US" sz="2800" dirty="0" smtClean="0"/>
              <a:t>It will destroy (not keep) what you insert into it.  You must just trust it and the government.</a:t>
            </a:r>
          </a:p>
          <a:p>
            <a:pPr algn="just"/>
            <a:r>
              <a:rPr lang="en-US" b="1" dirty="0" smtClean="0"/>
              <a:t>You also have the choice to have a committee of six look at your return (and they will not destroy it) and decide whether you have committed tax fraud.</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t>A machine brought to you by the government.</a:t>
            </a:r>
          </a:p>
          <a:p>
            <a:pPr algn="just"/>
            <a:r>
              <a:rPr lang="en-US" sz="2800" dirty="0" smtClean="0"/>
              <a:t>Insert your tax return, it will read it and then decide whether you have committed tax fraud.  If it says you have, you go to jail.</a:t>
            </a:r>
          </a:p>
          <a:p>
            <a:pPr algn="just"/>
            <a:r>
              <a:rPr lang="en-US" sz="2800" dirty="0" smtClean="0"/>
              <a:t>It will destroy (not keep) what you insert into it.  You must just trust it and the government.</a:t>
            </a:r>
          </a:p>
          <a:p>
            <a:pPr algn="just"/>
            <a:r>
              <a:rPr lang="en-US" dirty="0" smtClean="0"/>
              <a:t>You also have the choice to have a committee of six look at your return (and they will not destroy it) and decide whether you have committed tax fraud.</a:t>
            </a:r>
          </a:p>
          <a:p>
            <a:pPr algn="just"/>
            <a:r>
              <a:rPr lang="en-US" b="1" dirty="0" smtClean="0"/>
              <a:t>What would you choose – the committee of six or the machine?</a:t>
            </a:r>
            <a:endParaRPr lang="en-US"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3627</TotalTime>
  <Words>9950</Words>
  <Application>Microsoft Office PowerPoint</Application>
  <PresentationFormat>On-screen Show (4:3)</PresentationFormat>
  <Paragraphs>788</Paragraphs>
  <Slides>194</Slides>
  <Notes>5</Notes>
  <HiddenSlides>55</HiddenSlides>
  <MMClips>0</MMClips>
  <ScaleCrop>false</ScaleCrop>
  <HeadingPairs>
    <vt:vector size="4" baseType="variant">
      <vt:variant>
        <vt:lpstr>Theme</vt:lpstr>
      </vt:variant>
      <vt:variant>
        <vt:i4>1</vt:i4>
      </vt:variant>
      <vt:variant>
        <vt:lpstr>Slide Titles</vt:lpstr>
      </vt:variant>
      <vt:variant>
        <vt:i4>194</vt:i4>
      </vt:variant>
    </vt:vector>
  </HeadingPairs>
  <TitlesOfParts>
    <vt:vector size="195" baseType="lpstr">
      <vt:lpstr>Office Theme</vt:lpstr>
      <vt:lpstr>State of Texas v. __________</vt:lpstr>
      <vt:lpstr>Why We Are Here</vt:lpstr>
      <vt:lpstr>Why We Are Here</vt:lpstr>
      <vt:lpstr>Why We Are Here</vt:lpstr>
      <vt:lpstr>Why We Are Here</vt:lpstr>
      <vt:lpstr>Jury Selection “Myths”</vt:lpstr>
      <vt:lpstr>What We Want – Good Jurors</vt:lpstr>
      <vt:lpstr>What We Want – Good Jurors</vt:lpstr>
      <vt:lpstr>What We Want – Good Jurors</vt:lpstr>
      <vt:lpstr>What We Want – Good Jurors</vt:lpstr>
      <vt:lpstr>What We Want – Good Jurors</vt:lpstr>
      <vt:lpstr>What We Want – Good Jurors</vt:lpstr>
      <vt:lpstr>Definition of DWI</vt:lpstr>
      <vt:lpstr>Definition of DWI</vt:lpstr>
      <vt:lpstr>The Law</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PRESUMPTION OF INNOCENCE</vt:lpstr>
      <vt:lpstr>Presumption of Innocence</vt:lpstr>
      <vt:lpstr>Presumption of Innocence</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vt:lpstr>
      <vt:lpstr>Presumption of Innocence</vt:lpstr>
      <vt:lpstr>Presumption of Innocence</vt:lpstr>
      <vt:lpstr>Presumption of Innocence</vt:lpstr>
      <vt:lpstr>Presumption of Innocence</vt:lpstr>
      <vt:lpstr>Presumption of Innocence</vt:lpstr>
      <vt:lpstr>Presumption of Innocence</vt:lpstr>
      <vt:lpstr>Presumption of Innocence  Real Beliefs v. Theory</vt:lpstr>
      <vt:lpstr>Presumption of Innocence  Real Beliefs v. Theory</vt:lpstr>
      <vt:lpstr>Presumption of Innocence  Real Beliefs v. Theory</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Second Rule of Trial Proof Beyond and to the Exclusion of All Reasonable Doubt</vt:lpstr>
      <vt:lpstr>Second Rule of Trial Proof Beyond and to the Exclusion of All Reasonable Doubt</vt:lpstr>
      <vt:lpstr>PowerPoint Presentation</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DEFENDANT’S RIGHT NOT TO TESTIFY</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Decision To Take or Not to Take  A Breath or Blood Test</vt:lpstr>
      <vt:lpstr>Decision To Take or Not to Take  A Breath or Blood Test</vt:lpstr>
      <vt:lpstr>Decision Not to Take a  Breath or Blood Test</vt:lpstr>
      <vt:lpstr>Decision To Take or Not to Take  A Breath or Blood Test</vt:lpstr>
      <vt:lpstr>Decision To Take or Not to Take  A Breath Test</vt:lpstr>
      <vt:lpstr>Intaxilyzer 5000</vt:lpstr>
      <vt:lpstr>Intaxilyzer 5000</vt:lpstr>
      <vt:lpstr>Intaxilyzer 5000</vt:lpstr>
      <vt:lpstr>Intaxilyzer 5000</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Drinking and Driving</vt:lpstr>
      <vt:lpstr>Drinking and Driving</vt:lpstr>
      <vt:lpstr>Drinking and Driving</vt:lpstr>
      <vt:lpstr>Drinking and Driving</vt:lpstr>
      <vt:lpstr>Drinking and Driving</vt:lpstr>
      <vt:lpstr>Drinking and Driving</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Police Exercises</vt:lpstr>
      <vt:lpstr>Police Exercises</vt:lpstr>
      <vt:lpstr>Police Exercises</vt:lpstr>
      <vt:lpstr>Police Exercises</vt:lpstr>
      <vt:lpstr>Police Exercises</vt:lpstr>
      <vt:lpstr>Police Exercises</vt:lpstr>
      <vt:lpstr>Breath Testing</vt:lpstr>
      <vt:lpstr>Breath Testing</vt:lpstr>
      <vt:lpstr>Breath Testing</vt:lpstr>
      <vt:lpstr>What is this?</vt:lpstr>
      <vt:lpstr>What is this?</vt:lpstr>
      <vt:lpstr>What is this?</vt:lpstr>
      <vt:lpstr>What is this?</vt:lpstr>
      <vt:lpstr>What is this?</vt:lpstr>
      <vt:lpstr>Accurate or Reliable?</vt:lpstr>
      <vt:lpstr>Accurate or Reliable?</vt:lpstr>
      <vt:lpstr>Breath and Blood Testing and .08</vt:lpstr>
      <vt:lpstr>Breath and Blood Testing and .08</vt:lpstr>
      <vt:lpstr>Breath and Blood Testing and .08</vt:lpstr>
      <vt:lpstr>Breath and Blood Testing and .08</vt:lpstr>
      <vt:lpstr>Breath Testing and .08</vt:lpstr>
      <vt:lpstr>Breath Testing and .08</vt:lpstr>
      <vt:lpstr>Intaxilyzer 5000</vt:lpstr>
      <vt:lpstr>Intaxilyzer 5000</vt:lpstr>
      <vt:lpstr>Intaxilyzer 5000</vt:lpstr>
      <vt:lpstr>Intaxilyzer 5000</vt:lpstr>
      <vt:lpstr>Police Officer Witnesses</vt:lpstr>
      <vt:lpstr>Police Officer Witnesses</vt:lpstr>
      <vt:lpstr>Police Officer Witnesses</vt:lpstr>
      <vt:lpstr>Police Officer Witnesses</vt:lpstr>
      <vt:lpstr>Police Officer Witnesses</vt:lpstr>
      <vt:lpstr>Police Officer Witnesses</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Group Decision</vt:lpstr>
      <vt:lpstr>Group Decision</vt:lpstr>
      <vt:lpstr>Relationships and Groups</vt:lpstr>
      <vt:lpstr>Relationships and Groups</vt:lpstr>
      <vt:lpstr>Relationships and Groups</vt:lpstr>
      <vt:lpstr>Relationships and Groups</vt:lpstr>
      <vt:lpstr>Relationships and Groups</vt:lpstr>
      <vt:lpstr>Do you know any  of the possible witnesses?</vt:lpstr>
      <vt:lpstr>Jury Function</vt:lpstr>
      <vt:lpstr>Jury Function</vt:lpstr>
      <vt:lpstr>Jury Function</vt:lpstr>
      <vt:lpstr>Jury Function</vt:lpstr>
      <vt:lpstr>Decision Making</vt:lpstr>
      <vt:lpstr>Decision Making</vt:lpstr>
      <vt:lpstr>Decision Making</vt:lpstr>
      <vt:lpstr>Last Three Questions</vt:lpstr>
      <vt:lpstr>Last Three Questions</vt:lpstr>
      <vt:lpstr>Last Three Questions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Lawyers Who Stare at Goats …………………………… Need to Know About  Driving While Intoxicated  W. Troy McKinney Schneider &amp; McKinney, P.C. Houston, Texas</dc:title>
  <dc:creator>Troy</dc:creator>
  <cp:lastModifiedBy>Troy</cp:lastModifiedBy>
  <cp:revision>235</cp:revision>
  <dcterms:created xsi:type="dcterms:W3CDTF">2010-03-12T04:59:31Z</dcterms:created>
  <dcterms:modified xsi:type="dcterms:W3CDTF">2016-09-12T05:26:31Z</dcterms:modified>
</cp:coreProperties>
</file>