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8"/>
  </p:notesMasterIdLst>
  <p:handoutMasterIdLst>
    <p:handoutMasterId r:id="rId149"/>
  </p:handoutMasterIdLst>
  <p:sldIdLst>
    <p:sldId id="412" r:id="rId2"/>
    <p:sldId id="413" r:id="rId3"/>
    <p:sldId id="414" r:id="rId4"/>
    <p:sldId id="415" r:id="rId5"/>
    <p:sldId id="417" r:id="rId6"/>
    <p:sldId id="416" r:id="rId7"/>
    <p:sldId id="444" r:id="rId8"/>
    <p:sldId id="418" r:id="rId9"/>
    <p:sldId id="419" r:id="rId10"/>
    <p:sldId id="420" r:id="rId11"/>
    <p:sldId id="421" r:id="rId12"/>
    <p:sldId id="422" r:id="rId13"/>
    <p:sldId id="423" r:id="rId14"/>
    <p:sldId id="424" r:id="rId15"/>
    <p:sldId id="445" r:id="rId16"/>
    <p:sldId id="446" r:id="rId17"/>
    <p:sldId id="448" r:id="rId18"/>
    <p:sldId id="426" r:id="rId19"/>
    <p:sldId id="425" r:id="rId20"/>
    <p:sldId id="435" r:id="rId21"/>
    <p:sldId id="436" r:id="rId22"/>
    <p:sldId id="437" r:id="rId23"/>
    <p:sldId id="439" r:id="rId24"/>
    <p:sldId id="438" r:id="rId25"/>
    <p:sldId id="440" r:id="rId26"/>
    <p:sldId id="545" r:id="rId27"/>
    <p:sldId id="546" r:id="rId28"/>
    <p:sldId id="427" r:id="rId29"/>
    <p:sldId id="441" r:id="rId30"/>
    <p:sldId id="428" r:id="rId31"/>
    <p:sldId id="442" r:id="rId32"/>
    <p:sldId id="547" r:id="rId33"/>
    <p:sldId id="443" r:id="rId34"/>
    <p:sldId id="548" r:id="rId35"/>
    <p:sldId id="430" r:id="rId36"/>
    <p:sldId id="429" r:id="rId37"/>
    <p:sldId id="523" r:id="rId38"/>
    <p:sldId id="432" r:id="rId39"/>
    <p:sldId id="433" r:id="rId40"/>
    <p:sldId id="434" r:id="rId41"/>
    <p:sldId id="431" r:id="rId42"/>
    <p:sldId id="450" r:id="rId43"/>
    <p:sldId id="449" r:id="rId44"/>
    <p:sldId id="451" r:id="rId45"/>
    <p:sldId id="452" r:id="rId46"/>
    <p:sldId id="453" r:id="rId47"/>
    <p:sldId id="454" r:id="rId48"/>
    <p:sldId id="455" r:id="rId49"/>
    <p:sldId id="456" r:id="rId50"/>
    <p:sldId id="457" r:id="rId51"/>
    <p:sldId id="458" r:id="rId52"/>
    <p:sldId id="565" r:id="rId53"/>
    <p:sldId id="459" r:id="rId54"/>
    <p:sldId id="461" r:id="rId55"/>
    <p:sldId id="460" r:id="rId56"/>
    <p:sldId id="462" r:id="rId57"/>
    <p:sldId id="463" r:id="rId58"/>
    <p:sldId id="464" r:id="rId59"/>
    <p:sldId id="465" r:id="rId60"/>
    <p:sldId id="466" r:id="rId61"/>
    <p:sldId id="467" r:id="rId62"/>
    <p:sldId id="468" r:id="rId63"/>
    <p:sldId id="469" r:id="rId64"/>
    <p:sldId id="470" r:id="rId65"/>
    <p:sldId id="471" r:id="rId66"/>
    <p:sldId id="472" r:id="rId67"/>
    <p:sldId id="530" r:id="rId68"/>
    <p:sldId id="531" r:id="rId69"/>
    <p:sldId id="532" r:id="rId70"/>
    <p:sldId id="533" r:id="rId71"/>
    <p:sldId id="473" r:id="rId72"/>
    <p:sldId id="474" r:id="rId73"/>
    <p:sldId id="476" r:id="rId74"/>
    <p:sldId id="477" r:id="rId75"/>
    <p:sldId id="478" r:id="rId76"/>
    <p:sldId id="479" r:id="rId77"/>
    <p:sldId id="527" r:id="rId78"/>
    <p:sldId id="500" r:id="rId79"/>
    <p:sldId id="502" r:id="rId80"/>
    <p:sldId id="501" r:id="rId81"/>
    <p:sldId id="504" r:id="rId82"/>
    <p:sldId id="505" r:id="rId83"/>
    <p:sldId id="506" r:id="rId84"/>
    <p:sldId id="482" r:id="rId85"/>
    <p:sldId id="483" r:id="rId86"/>
    <p:sldId id="524" r:id="rId87"/>
    <p:sldId id="542" r:id="rId88"/>
    <p:sldId id="534" r:id="rId89"/>
    <p:sldId id="535" r:id="rId90"/>
    <p:sldId id="536" r:id="rId91"/>
    <p:sldId id="537" r:id="rId92"/>
    <p:sldId id="538" r:id="rId93"/>
    <p:sldId id="539" r:id="rId94"/>
    <p:sldId id="540" r:id="rId95"/>
    <p:sldId id="541" r:id="rId96"/>
    <p:sldId id="556" r:id="rId97"/>
    <p:sldId id="551" r:id="rId98"/>
    <p:sldId id="552" r:id="rId99"/>
    <p:sldId id="553" r:id="rId100"/>
    <p:sldId id="563" r:id="rId101"/>
    <p:sldId id="564" r:id="rId102"/>
    <p:sldId id="566" r:id="rId103"/>
    <p:sldId id="554" r:id="rId104"/>
    <p:sldId id="558" r:id="rId105"/>
    <p:sldId id="559" r:id="rId106"/>
    <p:sldId id="567" r:id="rId107"/>
    <p:sldId id="560" r:id="rId108"/>
    <p:sldId id="561" r:id="rId109"/>
    <p:sldId id="562" r:id="rId110"/>
    <p:sldId id="529" r:id="rId111"/>
    <p:sldId id="489" r:id="rId112"/>
    <p:sldId id="490" r:id="rId113"/>
    <p:sldId id="491" r:id="rId114"/>
    <p:sldId id="492" r:id="rId115"/>
    <p:sldId id="493" r:id="rId116"/>
    <p:sldId id="494" r:id="rId117"/>
    <p:sldId id="495" r:id="rId118"/>
    <p:sldId id="507" r:id="rId119"/>
    <p:sldId id="496" r:id="rId120"/>
    <p:sldId id="498" r:id="rId121"/>
    <p:sldId id="499" r:id="rId122"/>
    <p:sldId id="528" r:id="rId123"/>
    <p:sldId id="513" r:id="rId124"/>
    <p:sldId id="525" r:id="rId125"/>
    <p:sldId id="526" r:id="rId126"/>
    <p:sldId id="481" r:id="rId127"/>
    <p:sldId id="508" r:id="rId128"/>
    <p:sldId id="509" r:id="rId129"/>
    <p:sldId id="543" r:id="rId130"/>
    <p:sldId id="544" r:id="rId131"/>
    <p:sldId id="484" r:id="rId132"/>
    <p:sldId id="510" r:id="rId133"/>
    <p:sldId id="511" r:id="rId134"/>
    <p:sldId id="512" r:id="rId135"/>
    <p:sldId id="549" r:id="rId136"/>
    <p:sldId id="550" r:id="rId137"/>
    <p:sldId id="514" r:id="rId138"/>
    <p:sldId id="515" r:id="rId139"/>
    <p:sldId id="516" r:id="rId140"/>
    <p:sldId id="517" r:id="rId141"/>
    <p:sldId id="555" r:id="rId142"/>
    <p:sldId id="518" r:id="rId143"/>
    <p:sldId id="521" r:id="rId144"/>
    <p:sldId id="522" r:id="rId145"/>
    <p:sldId id="519" r:id="rId146"/>
    <p:sldId id="520" r:id="rId1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7" autoAdjust="0"/>
  </p:normalViewPr>
  <p:slideViewPr>
    <p:cSldViewPr>
      <p:cViewPr varScale="1">
        <p:scale>
          <a:sx n="112" d="100"/>
          <a:sy n="112" d="100"/>
        </p:scale>
        <p:origin x="-228" y="-7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9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A55A48-044B-4B8C-97E9-CBBCE3A662ED}" type="datetimeFigureOut">
              <a:rPr lang="en-US"/>
              <a:pPr>
                <a:defRPr/>
              </a:pPr>
              <a:t>9/12/2016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D91471-AA87-4185-A488-3105A88EAF90}" type="slidenum">
              <a:rPr lang="en-US"/>
              <a:pPr>
                <a:defRPr/>
              </a:pPr>
              <a:t>‹#›</a:t>
            </a:fld>
            <a:endParaRPr lang="en-US" dirty="0"/>
          </a:p>
        </p:txBody>
      </p:sp>
    </p:spTree>
    <p:extLst>
      <p:ext uri="{BB962C8B-B14F-4D97-AF65-F5344CB8AC3E}">
        <p14:creationId xmlns:p14="http://schemas.microsoft.com/office/powerpoint/2010/main" val="410604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76FBB31-E131-4D1B-8F52-213086EC8F07}" type="datetimeFigureOut">
              <a:rPr lang="en-US"/>
              <a:pPr>
                <a:defRPr/>
              </a:pPr>
              <a:t>9/12/2016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FB2BC7-0EA8-4EF2-BCA3-E7FC844DC357}" type="slidenum">
              <a:rPr lang="en-US"/>
              <a:pPr>
                <a:defRPr/>
              </a:pPr>
              <a:t>‹#›</a:t>
            </a:fld>
            <a:endParaRPr lang="en-US" dirty="0"/>
          </a:p>
        </p:txBody>
      </p:sp>
    </p:spTree>
    <p:extLst>
      <p:ext uri="{BB962C8B-B14F-4D97-AF65-F5344CB8AC3E}">
        <p14:creationId xmlns:p14="http://schemas.microsoft.com/office/powerpoint/2010/main" val="30191934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a:lstStyle/>
          <a:p>
            <a:fld id="{11434BD9-4A0E-4432-8E50-3354CC7C777C}" type="slidenum">
              <a:rPr lang="en-US">
                <a:latin typeface="Arial" pitchFamily="34" charset="0"/>
              </a:rPr>
              <a:pPr/>
              <a:t>7</a:t>
            </a:fld>
            <a:endParaRPr lang="en-US" dirty="0">
              <a:latin typeface="Arial" pitchFamily="34"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04BBB657-F631-4956-9D6E-F6BCE75EB4AA}" type="slidenum">
              <a:rPr lang="en-US"/>
              <a:pPr/>
              <a:t>17</a:t>
            </a:fld>
            <a:endParaRPr lang="en-US" dirty="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think the Police </a:t>
            </a:r>
            <a:r>
              <a:rPr lang="en-US" b="1" dirty="0" smtClean="0">
                <a:solidFill>
                  <a:srgbClr val="FF0000"/>
                </a:solidFill>
                <a:ea typeface="ＭＳ Ｐゴシック" pitchFamily="34" charset="-128"/>
              </a:rPr>
              <a:t>presume someone innocent </a:t>
            </a:r>
            <a:r>
              <a:rPr lang="en-US" b="1" dirty="0" smtClean="0">
                <a:ea typeface="ＭＳ Ｐゴシック" pitchFamily="34" charset="-128"/>
              </a:rPr>
              <a:t>when on patrol?</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 not?</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Do you think they look for clues of guilt or clues of innocence?</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 you think your job is different in the Courtroom?</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Is there anyone who feels like they cannot fully presume John Brawley to be innocent ?</a:t>
            </a:r>
          </a:p>
          <a:p>
            <a:pPr eaLnBrk="1" hangingPunct="1">
              <a:spcBef>
                <a:spcPct val="0"/>
              </a:spcBef>
            </a:pPr>
            <a:endParaRPr lang="en-US" b="1" dirty="0" smtClean="0">
              <a:ea typeface="ＭＳ Ｐゴシック" pitchFamily="34" charset="-128"/>
            </a:endParaRPr>
          </a:p>
          <a:p>
            <a:pPr eaLnBrk="1" hangingPunct="1">
              <a:spcBef>
                <a:spcPct val="0"/>
              </a:spcBef>
            </a:pPr>
            <a:endParaRPr lang="en-US" b="1"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understand that is the law ?</a:t>
            </a:r>
          </a:p>
          <a:p>
            <a:pPr eaLnBrk="1" hangingPunct="1">
              <a:spcBef>
                <a:spcPct val="0"/>
              </a:spcBef>
            </a:pPr>
            <a:r>
              <a:rPr lang="en-US" b="1" dirty="0" smtClean="0">
                <a:ea typeface="ＭＳ Ｐゴシック" pitchFamily="34" charset="-128"/>
              </a:rPr>
              <a:t> </a:t>
            </a:r>
          </a:p>
          <a:p>
            <a:pPr eaLnBrk="1" hangingPunct="1">
              <a:spcBef>
                <a:spcPct val="0"/>
              </a:spcBef>
            </a:pPr>
            <a:r>
              <a:rPr lang="en-US" b="1" dirty="0" smtClean="0">
                <a:ea typeface="ＭＳ Ｐゴシック" pitchFamily="34" charset="-128"/>
              </a:rPr>
              <a:t>Can  you commit to me that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Everyone seen the signs </a:t>
            </a:r>
            <a:r>
              <a:rPr lang="ja-JP" altLang="en-US" b="1" smtClean="0">
                <a:ea typeface="ＭＳ Ｐゴシック" pitchFamily="34" charset="-128"/>
              </a:rPr>
              <a:t>“</a:t>
            </a:r>
            <a:r>
              <a:rPr lang="en-US" altLang="ja-JP" b="1" dirty="0" smtClean="0">
                <a:ea typeface="ＭＳ Ｐゴシック" pitchFamily="34" charset="-128"/>
              </a:rPr>
              <a:t>if you drink, don</a:t>
            </a:r>
            <a:r>
              <a:rPr lang="ja-JP" altLang="en-US" b="1" smtClean="0">
                <a:ea typeface="ＭＳ Ｐゴシック" pitchFamily="34" charset="-128"/>
              </a:rPr>
              <a:t>’</a:t>
            </a:r>
            <a:r>
              <a:rPr lang="en-US" altLang="ja-JP" b="1" dirty="0" smtClean="0">
                <a:ea typeface="ＭＳ Ｐゴシック" pitchFamily="34" charset="-128"/>
              </a:rPr>
              <a:t>t drive</a:t>
            </a:r>
            <a:r>
              <a:rPr lang="ja-JP" altLang="en-US" b="1" smtClean="0">
                <a:ea typeface="ＭＳ Ｐゴシック" pitchFamily="34" charset="-128"/>
              </a:rPr>
              <a:t>”</a:t>
            </a:r>
            <a:endParaRPr lang="en-US" altLang="ja-JP" b="1" dirty="0" smtClean="0">
              <a:ea typeface="ＭＳ Ｐゴシック" pitchFamily="34" charset="-128"/>
            </a:endParaRP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Recognize that is NOT the law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Does anyone believe that the law should be that way ?</a:t>
            </a:r>
          </a:p>
          <a:p>
            <a:pPr eaLnBrk="1" hangingPunct="1">
              <a:spcBef>
                <a:spcPct val="0"/>
              </a:spcBef>
            </a:pPr>
            <a:endParaRPr lang="en-US" dirty="0" smtClean="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E5CDCB0E-1896-493C-9DB4-DB3A8FE9622B}" type="slidenum">
              <a:rPr lang="en-US"/>
              <a:pPr/>
              <a:t>52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24BEC41B-9AF4-44E4-9C4C-9569009C7667}" type="slidenum">
              <a:rPr lang="en-US"/>
              <a:pPr/>
              <a:t>77</a:t>
            </a:fld>
            <a:endParaRPr lang="en-US" dirty="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B7AEFF13-1D4E-4474-A9C0-D82A737724E3}" type="slidenum">
              <a:rPr lang="en-US"/>
              <a:pPr/>
              <a:t>122</a:t>
            </a:fld>
            <a:endParaRPr lang="en-US" dirty="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800" dirty="0" smtClean="0">
                <a:ea typeface="ＭＳ Ｐゴシック"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pPr>
                <a:defRPr/>
              </a:pPr>
              <a:t>9/12/2016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pPr>
                <a:defRPr/>
              </a:pPr>
              <a:t>9/12/2016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pPr>
                <a:defRPr/>
              </a:pPr>
              <a:t>9/12/2016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pPr>
                <a:defRPr/>
              </a:pPr>
              <a:t>9/12/2016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smtClean="0"/>
              <a:t>State of Texas v. </a:t>
            </a:r>
            <a:r>
              <a:rPr lang="en-US" dirty="0" smtClean="0"/>
              <a:t>_______</a:t>
            </a:r>
            <a:endParaRPr lang="en-US" dirty="0"/>
          </a:p>
        </p:txBody>
      </p:sp>
      <p:sp>
        <p:nvSpPr>
          <p:cNvPr id="3" name="Subtitle 2"/>
          <p:cNvSpPr>
            <a:spLocks noGrp="1"/>
          </p:cNvSpPr>
          <p:nvPr>
            <p:ph type="subTitle" idx="1"/>
          </p:nvPr>
        </p:nvSpPr>
        <p:spPr>
          <a:xfrm>
            <a:off x="1371600" y="3200400"/>
            <a:ext cx="6400800" cy="3505200"/>
          </a:xfrm>
        </p:spPr>
        <p:txBody>
          <a:bodyPr>
            <a:normAutofit/>
          </a:bodyPr>
          <a:lstStyle/>
          <a:p>
            <a:r>
              <a:rPr lang="en-US" sz="2400" b="1" dirty="0" smtClean="0">
                <a:solidFill>
                  <a:schemeClr val="tx1"/>
                </a:solidFill>
                <a:latin typeface="Times New Roman" pitchFamily="18" charset="0"/>
                <a:cs typeface="Times New Roman" pitchFamily="18" charset="0"/>
              </a:rPr>
              <a:t>County Court at Law No</a:t>
            </a:r>
            <a:r>
              <a:rPr lang="en-US" sz="2400" b="1" dirty="0" smtClean="0">
                <a:solidFill>
                  <a:schemeClr val="tx1"/>
                </a:solidFill>
                <a:latin typeface="Times New Roman" pitchFamily="18" charset="0"/>
                <a:cs typeface="Times New Roman" pitchFamily="18" charset="0"/>
              </a:rPr>
              <a:t>. _____</a:t>
            </a:r>
            <a:endParaRPr lang="en-US" sz="2400" b="1" dirty="0" smtClean="0">
              <a:solidFill>
                <a:schemeClr val="tx1"/>
              </a:solidFill>
              <a:latin typeface="Times New Roman" pitchFamily="18" charset="0"/>
              <a:cs typeface="Times New Roman" pitchFamily="18" charset="0"/>
            </a:endParaRPr>
          </a:p>
          <a:p>
            <a:r>
              <a:rPr lang="en-US" sz="2400" b="1" dirty="0" smtClean="0">
                <a:solidFill>
                  <a:schemeClr val="tx1"/>
                </a:solidFill>
                <a:latin typeface="Times New Roman" pitchFamily="18" charset="0"/>
                <a:cs typeface="Times New Roman" pitchFamily="18" charset="0"/>
              </a:rPr>
              <a:t>Honorable </a:t>
            </a:r>
            <a:r>
              <a:rPr lang="en-US" sz="2400" b="1" dirty="0" smtClean="0">
                <a:solidFill>
                  <a:schemeClr val="tx1"/>
                </a:solidFill>
                <a:latin typeface="Times New Roman" pitchFamily="18" charset="0"/>
                <a:cs typeface="Times New Roman" pitchFamily="18" charset="0"/>
              </a:rPr>
              <a:t>________, </a:t>
            </a:r>
            <a:r>
              <a:rPr lang="en-US" sz="2400" b="1" dirty="0" smtClean="0">
                <a:solidFill>
                  <a:schemeClr val="tx1"/>
                </a:solidFill>
                <a:latin typeface="Times New Roman" pitchFamily="18" charset="0"/>
                <a:cs typeface="Times New Roman" pitchFamily="18" charset="0"/>
              </a:rPr>
              <a:t>Presiding</a:t>
            </a:r>
          </a:p>
          <a:p>
            <a:endParaRPr lang="en-US" sz="2400" b="1" dirty="0">
              <a:solidFill>
                <a:schemeClr val="tx1"/>
              </a:solidFill>
              <a:latin typeface="Times New Roman" pitchFamily="18" charset="0"/>
              <a:cs typeface="Times New Roman" pitchFamily="18" charset="0"/>
            </a:endParaRPr>
          </a:p>
          <a:p>
            <a:r>
              <a:rPr lang="en-US" sz="2400" b="1" dirty="0" smtClean="0">
                <a:solidFill>
                  <a:schemeClr val="tx1"/>
                </a:solidFill>
                <a:latin typeface="Times New Roman" pitchFamily="18" charset="0"/>
                <a:cs typeface="Times New Roman" pitchFamily="18" charset="0"/>
              </a:rPr>
              <a:t>Troy McKinney</a:t>
            </a:r>
          </a:p>
          <a:p>
            <a:r>
              <a:rPr lang="en-US" sz="2400" b="1" dirty="0" smtClean="0">
                <a:solidFill>
                  <a:schemeClr val="tx1"/>
                </a:solidFill>
                <a:latin typeface="Times New Roman" pitchFamily="18" charset="0"/>
                <a:cs typeface="Times New Roman" pitchFamily="18" charset="0"/>
              </a:rPr>
              <a:t>Schneider &amp; McKinney, P.C.</a:t>
            </a:r>
            <a:endParaRPr lang="en-US"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dirty="0" smtClean="0"/>
              <a:t>Not all people are good jurors for all kinds of cases.</a:t>
            </a:r>
          </a:p>
          <a:p>
            <a:r>
              <a:rPr lang="en-US" b="1" dirty="0" smtClean="0"/>
              <a:t>We want people who want to be as good a juror as I want to be a lawyer.</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b="1" dirty="0" smtClean="0"/>
              <a:t>What if this great government machine spit out a report that said you owed one million dollars in taxes – even though you only had $50,000 in income – and that because you only paid $15,000 in taxes (instead of one million) you were guilty of fraud and were going to jail?</a:t>
            </a:r>
            <a:endParaRPr lang="en-US" b="1"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latin typeface="Times New Roman" pitchFamily="18" charset="0"/>
                <a:cs typeface="Times New Roman" pitchFamily="18" charset="0"/>
              </a:rPr>
              <a:t>What if this great government machine spit out a report that said you owed one million dollars in taxes – even though you only had $50,000 in income – and that because you only paid $15,000 in taxes (instead of one million) you were guilty of fraud and were going to jail?</a:t>
            </a:r>
          </a:p>
          <a:p>
            <a:pPr algn="just"/>
            <a:r>
              <a:rPr lang="en-US" b="1" dirty="0" smtClean="0">
                <a:latin typeface="Times New Roman" pitchFamily="18" charset="0"/>
                <a:cs typeface="Times New Roman" pitchFamily="18" charset="0"/>
              </a:rPr>
              <a:t>Would you believe and trust the machine when your W-2 and other papers were inconsistent with it?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latin typeface="Times New Roman" pitchFamily="18" charset="0"/>
                <a:cs typeface="Times New Roman" pitchFamily="18" charset="0"/>
              </a:rPr>
              <a:t>What if this great government machine spit out a report that said you owed one million dollars in taxes – even though you only had $50,000 in income – and that because you only paid $15,000 in taxes (instead of one million) you were guilty of fraud and were going to jail?</a:t>
            </a:r>
          </a:p>
          <a:p>
            <a:pPr algn="just"/>
            <a:r>
              <a:rPr lang="en-US" dirty="0" smtClean="0">
                <a:latin typeface="Times New Roman" pitchFamily="18" charset="0"/>
                <a:cs typeface="Times New Roman" pitchFamily="18" charset="0"/>
              </a:rPr>
              <a:t>Would you believe and trust the machine when your W-2 and other papers were inconsistent with it? </a:t>
            </a:r>
          </a:p>
          <a:p>
            <a:pPr algn="just"/>
            <a:r>
              <a:rPr lang="en-US" b="1" dirty="0" smtClean="0">
                <a:latin typeface="Times New Roman" pitchFamily="18" charset="0"/>
                <a:cs typeface="Times New Roman" pitchFamily="18" charset="0"/>
              </a:rPr>
              <a:t>Who should have to prove the information you gave them was wrong?</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Machines v. Common Sense</a:t>
            </a:r>
            <a:endParaRPr lang="en-US" dirty="0"/>
          </a:p>
        </p:txBody>
      </p:sp>
      <p:sp>
        <p:nvSpPr>
          <p:cNvPr id="3" name="Content Placeholder 2"/>
          <p:cNvSpPr>
            <a:spLocks noGrp="1"/>
          </p:cNvSpPr>
          <p:nvPr>
            <p:ph idx="1"/>
          </p:nvPr>
        </p:nvSpPr>
        <p:spPr>
          <a:xfrm>
            <a:off x="457200" y="762000"/>
            <a:ext cx="8229600" cy="6019800"/>
          </a:xfrm>
        </p:spPr>
        <p:txBody>
          <a:bodyPr/>
          <a:lstStyle/>
          <a:p>
            <a:pPr algn="just"/>
            <a:r>
              <a:rPr lang="en-US" b="1" dirty="0" smtClean="0">
                <a:latin typeface="Times New Roman" pitchFamily="18" charset="0"/>
                <a:cs typeface="Times New Roman" pitchFamily="18" charset="0"/>
              </a:rPr>
              <a:t>Consider a possibly sick child with a possible temperature – you take her to the doctor and they take her temperature with a fancy electronic thermometer.</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Machines v. Common Sense</a:t>
            </a:r>
            <a:endParaRPr lang="en-US" dirty="0"/>
          </a:p>
        </p:txBody>
      </p:sp>
      <p:sp>
        <p:nvSpPr>
          <p:cNvPr id="3" name="Content Placeholder 2"/>
          <p:cNvSpPr>
            <a:spLocks noGrp="1"/>
          </p:cNvSpPr>
          <p:nvPr>
            <p:ph idx="1"/>
          </p:nvPr>
        </p:nvSpPr>
        <p:spPr>
          <a:xfrm>
            <a:off x="457200" y="762000"/>
            <a:ext cx="8229600" cy="6019800"/>
          </a:xfrm>
        </p:spPr>
        <p:txBody>
          <a:bodyPr/>
          <a:lstStyle/>
          <a:p>
            <a:r>
              <a:rPr lang="en-US" dirty="0" smtClean="0"/>
              <a:t>Consider a possibly sick child with a possible temperature – </a:t>
            </a:r>
            <a:r>
              <a:rPr lang="en-US" dirty="0" smtClean="0">
                <a:latin typeface="Times New Roman" pitchFamily="18" charset="0"/>
                <a:cs typeface="Times New Roman" pitchFamily="18" charset="0"/>
              </a:rPr>
              <a:t>you take her to the doctor and they take her temperature with a fancy electronic thermometer.</a:t>
            </a:r>
            <a:endParaRPr lang="en-US" dirty="0" smtClean="0"/>
          </a:p>
          <a:p>
            <a:r>
              <a:rPr lang="en-US" b="1" dirty="0" smtClean="0"/>
              <a:t>The doctor uses it so it must be good.  Does that mean it is good and always works?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Machines v. Common Sense</a:t>
            </a:r>
            <a:endParaRPr lang="en-US" dirty="0"/>
          </a:p>
        </p:txBody>
      </p:sp>
      <p:sp>
        <p:nvSpPr>
          <p:cNvPr id="3" name="Content Placeholder 2"/>
          <p:cNvSpPr>
            <a:spLocks noGrp="1"/>
          </p:cNvSpPr>
          <p:nvPr>
            <p:ph idx="1"/>
          </p:nvPr>
        </p:nvSpPr>
        <p:spPr>
          <a:xfrm>
            <a:off x="457200" y="762000"/>
            <a:ext cx="8229600" cy="6019800"/>
          </a:xfrm>
        </p:spPr>
        <p:txBody>
          <a:bodyPr/>
          <a:lstStyle/>
          <a:p>
            <a:pPr algn="just"/>
            <a:r>
              <a:rPr lang="en-US" dirty="0" smtClean="0">
                <a:latin typeface="Times New Roman" pitchFamily="18" charset="0"/>
                <a:cs typeface="Times New Roman" pitchFamily="18" charset="0"/>
              </a:rPr>
              <a:t>Consider a possibly sick child with a possible temperature – you take her to the doctor and they take her temperature with a fancy electronic thermometer.</a:t>
            </a:r>
          </a:p>
          <a:p>
            <a:pPr algn="just"/>
            <a:r>
              <a:rPr lang="en-US" dirty="0" smtClean="0"/>
              <a:t>The doctor uses it so it must be good.  Does that mean it is good and always works?</a:t>
            </a:r>
          </a:p>
          <a:p>
            <a:pPr algn="just"/>
            <a:r>
              <a:rPr lang="en-US" b="1" dirty="0" smtClean="0">
                <a:latin typeface="Times New Roman" pitchFamily="18" charset="0"/>
                <a:cs typeface="Times New Roman" pitchFamily="18" charset="0"/>
              </a:rPr>
              <a:t>It reports that your child’s temperature is 110 degrees.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Machines v. Common Sense</a:t>
            </a:r>
            <a:endParaRPr lang="en-US" dirty="0"/>
          </a:p>
        </p:txBody>
      </p:sp>
      <p:sp>
        <p:nvSpPr>
          <p:cNvPr id="3" name="Content Placeholder 2"/>
          <p:cNvSpPr>
            <a:spLocks noGrp="1"/>
          </p:cNvSpPr>
          <p:nvPr>
            <p:ph idx="1"/>
          </p:nvPr>
        </p:nvSpPr>
        <p:spPr>
          <a:xfrm>
            <a:off x="457200" y="762000"/>
            <a:ext cx="8229600" cy="6019800"/>
          </a:xfrm>
        </p:spPr>
        <p:txBody>
          <a:bodyPr/>
          <a:lstStyle/>
          <a:p>
            <a:pPr algn="just"/>
            <a:r>
              <a:rPr lang="en-US" dirty="0" smtClean="0">
                <a:latin typeface="Times New Roman" pitchFamily="18" charset="0"/>
                <a:cs typeface="Times New Roman" pitchFamily="18" charset="0"/>
              </a:rPr>
              <a:t>Consider a possibly sick child with a possible temperature – you take her to the doctor and they take her temperature with a fancy electronic thermometer.</a:t>
            </a:r>
          </a:p>
          <a:p>
            <a:pPr algn="just"/>
            <a:r>
              <a:rPr lang="en-US" dirty="0" smtClean="0"/>
              <a:t>The doctor uses it so it must be good.  Does that mean it is good and always works?</a:t>
            </a:r>
          </a:p>
          <a:p>
            <a:pPr algn="just"/>
            <a:r>
              <a:rPr lang="en-US" dirty="0" smtClean="0"/>
              <a:t> </a:t>
            </a:r>
            <a:r>
              <a:rPr lang="en-US" dirty="0" smtClean="0">
                <a:latin typeface="Times New Roman" pitchFamily="18" charset="0"/>
                <a:cs typeface="Times New Roman" pitchFamily="18" charset="0"/>
              </a:rPr>
              <a:t>It reports that your child’s temperature is 110 degrees.</a:t>
            </a:r>
          </a:p>
          <a:p>
            <a:pPr algn="just"/>
            <a:r>
              <a:rPr lang="en-US" b="1" dirty="0" smtClean="0">
                <a:latin typeface="Times New Roman" pitchFamily="18" charset="0"/>
                <a:cs typeface="Times New Roman" pitchFamily="18" charset="0"/>
              </a:rPr>
              <a:t>What does that tell you?  It must be wrong?</a:t>
            </a:r>
          </a:p>
          <a:p>
            <a:pPr algn="just"/>
            <a:r>
              <a:rPr lang="en-US" b="1" dirty="0" smtClean="0">
                <a:latin typeface="Times New Roman" pitchFamily="18" charset="0"/>
                <a:cs typeface="Times New Roman" pitchFamily="18" charset="0"/>
              </a:rPr>
              <a:t>Why – how do you know? Common sense?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Machines v. Common Sense</a:t>
            </a:r>
            <a:endParaRPr lang="en-US" dirty="0"/>
          </a:p>
        </p:txBody>
      </p:sp>
      <p:sp>
        <p:nvSpPr>
          <p:cNvPr id="3" name="Content Placeholder 2"/>
          <p:cNvSpPr>
            <a:spLocks noGrp="1"/>
          </p:cNvSpPr>
          <p:nvPr>
            <p:ph idx="1"/>
          </p:nvPr>
        </p:nvSpPr>
        <p:spPr>
          <a:xfrm>
            <a:off x="457200" y="762000"/>
            <a:ext cx="8229600" cy="6019800"/>
          </a:xfrm>
        </p:spPr>
        <p:txBody>
          <a:bodyPr/>
          <a:lstStyle/>
          <a:p>
            <a:pPr algn="just"/>
            <a:r>
              <a:rPr lang="en-US" sz="2400" dirty="0" smtClean="0">
                <a:latin typeface="Times New Roman" pitchFamily="18" charset="0"/>
                <a:cs typeface="Times New Roman" pitchFamily="18" charset="0"/>
              </a:rPr>
              <a:t>Consider a possibly sick child with a possible temperature – you take her to the doctor and they take her temperature with a fancy electronic thermometer.</a:t>
            </a:r>
          </a:p>
          <a:p>
            <a:pPr algn="just"/>
            <a:r>
              <a:rPr lang="en-US" sz="2400" dirty="0" smtClean="0"/>
              <a:t>The doctor uses it so it must be good.  Does that mean it is good and always works?</a:t>
            </a:r>
          </a:p>
          <a:p>
            <a:pPr algn="just"/>
            <a:r>
              <a:rPr lang="en-US" sz="2400" dirty="0" smtClean="0">
                <a:latin typeface="Times New Roman" pitchFamily="18" charset="0"/>
                <a:cs typeface="Times New Roman" pitchFamily="18" charset="0"/>
              </a:rPr>
              <a:t>It reports that your child’s temperature is 110 degrees.</a:t>
            </a:r>
          </a:p>
          <a:p>
            <a:pPr algn="just"/>
            <a:r>
              <a:rPr lang="en-US" sz="2400" dirty="0" smtClean="0">
                <a:latin typeface="Times New Roman" pitchFamily="18" charset="0"/>
                <a:cs typeface="Times New Roman" pitchFamily="18" charset="0"/>
              </a:rPr>
              <a:t>What does that tell you?  It must be wrong.</a:t>
            </a:r>
          </a:p>
          <a:p>
            <a:pPr algn="just"/>
            <a:r>
              <a:rPr lang="en-US" sz="2400" dirty="0" smtClean="0">
                <a:latin typeface="Times New Roman" pitchFamily="18" charset="0"/>
                <a:cs typeface="Times New Roman" pitchFamily="18" charset="0"/>
              </a:rPr>
              <a:t>Why – how do you know? Common sense.</a:t>
            </a:r>
          </a:p>
          <a:p>
            <a:pPr algn="just"/>
            <a:r>
              <a:rPr lang="en-US" b="1" dirty="0" smtClean="0">
                <a:latin typeface="Times New Roman" pitchFamily="18" charset="0"/>
                <a:cs typeface="Times New Roman" pitchFamily="18" charset="0"/>
              </a:rPr>
              <a:t>Do you need to know why it is wrong or by how much, to know it is just wrong?</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Machines v. Common Sense</a:t>
            </a:r>
            <a:endParaRPr lang="en-US" dirty="0"/>
          </a:p>
        </p:txBody>
      </p:sp>
      <p:sp>
        <p:nvSpPr>
          <p:cNvPr id="3" name="Content Placeholder 2"/>
          <p:cNvSpPr>
            <a:spLocks noGrp="1"/>
          </p:cNvSpPr>
          <p:nvPr>
            <p:ph idx="1"/>
          </p:nvPr>
        </p:nvSpPr>
        <p:spPr>
          <a:xfrm>
            <a:off x="457200" y="762000"/>
            <a:ext cx="8229600" cy="6019800"/>
          </a:xfrm>
        </p:spPr>
        <p:txBody>
          <a:bodyPr/>
          <a:lstStyle/>
          <a:p>
            <a:pPr algn="just"/>
            <a:r>
              <a:rPr lang="en-US" sz="2400" dirty="0" smtClean="0">
                <a:latin typeface="Times New Roman" pitchFamily="18" charset="0"/>
                <a:cs typeface="Times New Roman" pitchFamily="18" charset="0"/>
              </a:rPr>
              <a:t>Consider a possibly sick child with a possible temperature –you take her to the doctor and they take her temperature with a fancy electronic thermometer.</a:t>
            </a:r>
          </a:p>
          <a:p>
            <a:pPr algn="just"/>
            <a:r>
              <a:rPr lang="en-US" sz="2400" dirty="0" smtClean="0"/>
              <a:t>The doctor uses it so it must be good.  Does that mean it is good and always works?</a:t>
            </a:r>
          </a:p>
          <a:p>
            <a:pPr algn="just"/>
            <a:r>
              <a:rPr lang="en-US" sz="2400" dirty="0" smtClean="0">
                <a:latin typeface="Times New Roman" pitchFamily="18" charset="0"/>
                <a:cs typeface="Times New Roman" pitchFamily="18" charset="0"/>
              </a:rPr>
              <a:t>It reports that your child’s temperature is 110 degrees.</a:t>
            </a:r>
          </a:p>
          <a:p>
            <a:pPr algn="just"/>
            <a:r>
              <a:rPr lang="en-US" sz="2400" dirty="0" smtClean="0">
                <a:latin typeface="Times New Roman" pitchFamily="18" charset="0"/>
                <a:cs typeface="Times New Roman" pitchFamily="18" charset="0"/>
              </a:rPr>
              <a:t>What does that tell you?  It must be wrong.</a:t>
            </a:r>
          </a:p>
          <a:p>
            <a:pPr algn="just"/>
            <a:r>
              <a:rPr lang="en-US" sz="2400" dirty="0" smtClean="0">
                <a:latin typeface="Times New Roman" pitchFamily="18" charset="0"/>
                <a:cs typeface="Times New Roman" pitchFamily="18" charset="0"/>
              </a:rPr>
              <a:t>Why – how do you know? Common sense.</a:t>
            </a:r>
          </a:p>
          <a:p>
            <a:pPr algn="just"/>
            <a:r>
              <a:rPr lang="en-US" sz="2400" dirty="0" smtClean="0">
                <a:latin typeface="Times New Roman" pitchFamily="18" charset="0"/>
                <a:cs typeface="Times New Roman" pitchFamily="18" charset="0"/>
              </a:rPr>
              <a:t>Do you need to know why it is wrong or by how much, to know it is just wrong?</a:t>
            </a:r>
          </a:p>
          <a:p>
            <a:pPr algn="just"/>
            <a:r>
              <a:rPr lang="en-US" b="1" dirty="0" smtClean="0">
                <a:latin typeface="Times New Roman" pitchFamily="18" charset="0"/>
                <a:cs typeface="Times New Roman" pitchFamily="18" charset="0"/>
              </a:rPr>
              <a:t>Would you trust a machine when your common sense tells you it must be wrong?</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Machines v. Common Sense</a:t>
            </a:r>
            <a:endParaRPr lang="en-US" dirty="0"/>
          </a:p>
        </p:txBody>
      </p:sp>
      <p:sp>
        <p:nvSpPr>
          <p:cNvPr id="3" name="Content Placeholder 2"/>
          <p:cNvSpPr>
            <a:spLocks noGrp="1"/>
          </p:cNvSpPr>
          <p:nvPr>
            <p:ph idx="1"/>
          </p:nvPr>
        </p:nvSpPr>
        <p:spPr>
          <a:xfrm>
            <a:off x="457200" y="762000"/>
            <a:ext cx="8229600" cy="6019800"/>
          </a:xfrm>
        </p:spPr>
        <p:txBody>
          <a:bodyPr/>
          <a:lstStyle/>
          <a:p>
            <a:pPr algn="just"/>
            <a:r>
              <a:rPr lang="en-US" sz="1800" dirty="0" smtClean="0">
                <a:latin typeface="Times New Roman" pitchFamily="18" charset="0"/>
                <a:cs typeface="Times New Roman" pitchFamily="18" charset="0"/>
              </a:rPr>
              <a:t>Consider a possibly sick child with a possible temperature – you take her to the doctor and they take her temperature with a fancy electronic thermometer.</a:t>
            </a:r>
          </a:p>
          <a:p>
            <a:pPr algn="just"/>
            <a:r>
              <a:rPr lang="en-US" sz="1800" dirty="0" smtClean="0"/>
              <a:t>The doctor uses it so it must be good.  Does that mean it is good and always works?</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It reports that your child’s temperature is 110 degrees.</a:t>
            </a:r>
          </a:p>
          <a:p>
            <a:pPr algn="just"/>
            <a:r>
              <a:rPr lang="en-US" sz="1800" dirty="0" smtClean="0">
                <a:latin typeface="Times New Roman" pitchFamily="18" charset="0"/>
                <a:cs typeface="Times New Roman" pitchFamily="18" charset="0"/>
              </a:rPr>
              <a:t>What does that tell you?  It must be wrong.</a:t>
            </a:r>
          </a:p>
          <a:p>
            <a:pPr algn="just"/>
            <a:r>
              <a:rPr lang="en-US" sz="1800" dirty="0" smtClean="0">
                <a:latin typeface="Times New Roman" pitchFamily="18" charset="0"/>
                <a:cs typeface="Times New Roman" pitchFamily="18" charset="0"/>
              </a:rPr>
              <a:t>Why – how do you know? Common sense.</a:t>
            </a:r>
          </a:p>
          <a:p>
            <a:pPr algn="just"/>
            <a:r>
              <a:rPr lang="en-US" sz="1800" dirty="0" smtClean="0">
                <a:latin typeface="Times New Roman" pitchFamily="18" charset="0"/>
                <a:cs typeface="Times New Roman" pitchFamily="18" charset="0"/>
              </a:rPr>
              <a:t>Do you need to know why it is wrong or by how much, to know it is just wrong?</a:t>
            </a:r>
          </a:p>
          <a:p>
            <a:pPr algn="just"/>
            <a:r>
              <a:rPr lang="en-US" sz="1800" dirty="0" smtClean="0">
                <a:latin typeface="Times New Roman" pitchFamily="18" charset="0"/>
                <a:cs typeface="Times New Roman" pitchFamily="18" charset="0"/>
              </a:rPr>
              <a:t>Would you trust a machine when your common sense tells you it must be wrong?</a:t>
            </a:r>
          </a:p>
          <a:p>
            <a:pPr algn="just"/>
            <a:r>
              <a:rPr lang="en-US" b="1" dirty="0" smtClean="0">
                <a:latin typeface="Times New Roman" pitchFamily="18" charset="0"/>
                <a:cs typeface="Times New Roman" pitchFamily="18" charset="0"/>
              </a:rPr>
              <a:t>As a juror, you get to decide whether and what to believe.  You can believe all, none, or some.  You can conclude that some piece of evidence is just not good enough to rely on.</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dirty="0" smtClean="0"/>
              <a:t>Not all people are good jurors for all kinds of cases.</a:t>
            </a:r>
          </a:p>
          <a:p>
            <a:r>
              <a:rPr lang="en-US" dirty="0" smtClean="0"/>
              <a:t>We want people who want to be as good a juror as I want to be a lawyer.</a:t>
            </a:r>
          </a:p>
          <a:p>
            <a:r>
              <a:rPr lang="en-US" b="1" dirty="0" smtClean="0"/>
              <a:t>Thoughtful, attentive, inquisitive, questioning, and open-minded.</a:t>
            </a:r>
            <a:endParaRPr lang="en-US"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"Intoxicated" means:</a:t>
            </a:r>
          </a:p>
          <a:p>
            <a:r>
              <a:rPr lang="en-US" dirty="0" smtClean="0"/>
              <a:t>(A) </a:t>
            </a:r>
            <a:r>
              <a:rPr lang="en-US" b="1" dirty="0" smtClean="0"/>
              <a:t>not having the normal use of mental or physical faculties by reason of the introduction of alcohol</a:t>
            </a:r>
            <a:r>
              <a:rPr lang="en-US" dirty="0" smtClean="0"/>
              <a:t> </a:t>
            </a:r>
            <a:r>
              <a:rPr lang="en-US" b="1" dirty="0" smtClean="0"/>
              <a:t>. . . into the body; or</a:t>
            </a:r>
          </a:p>
          <a:p>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b="1" dirty="0" smtClean="0"/>
              <a:t>Are all persons faculties the same?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Are all persons faculties the same?</a:t>
            </a:r>
          </a:p>
          <a:p>
            <a:r>
              <a:rPr lang="en-US" b="1" dirty="0" smtClean="0"/>
              <a:t>Are all people’s faculties the same as an average person?</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Are all persons faculties the same?</a:t>
            </a:r>
          </a:p>
          <a:p>
            <a:r>
              <a:rPr lang="en-US" dirty="0" smtClean="0"/>
              <a:t>Are all people’s faculties the same as an average person?</a:t>
            </a:r>
          </a:p>
          <a:p>
            <a:r>
              <a:rPr lang="en-US" b="1" dirty="0" smtClean="0"/>
              <a:t>Are your normal faculties always at the same level all of the time or are they in a range?</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Are all persons faculties the same?</a:t>
            </a:r>
          </a:p>
          <a:p>
            <a:r>
              <a:rPr lang="en-US" dirty="0" smtClean="0"/>
              <a:t>Are all people’s faculties the same as an average person?</a:t>
            </a:r>
          </a:p>
          <a:p>
            <a:r>
              <a:rPr lang="en-US" dirty="0" smtClean="0"/>
              <a:t>Are your normal faculties always at the same level all of the time or are they in a range?</a:t>
            </a:r>
          </a:p>
          <a:p>
            <a:r>
              <a:rPr lang="en-US" b="1" dirty="0" smtClean="0"/>
              <a:t>What affects the range?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Are all persons faculties the same?</a:t>
            </a:r>
          </a:p>
          <a:p>
            <a:r>
              <a:rPr lang="en-US" dirty="0" smtClean="0"/>
              <a:t>Are all people’s faculties the same as an average person?</a:t>
            </a:r>
          </a:p>
          <a:p>
            <a:r>
              <a:rPr lang="en-US" dirty="0" smtClean="0"/>
              <a:t>Are your normal faculties always at the same level all of the time or are they in a range?</a:t>
            </a:r>
          </a:p>
          <a:p>
            <a:r>
              <a:rPr lang="en-US" dirty="0" smtClean="0"/>
              <a:t>What effects the range?</a:t>
            </a:r>
          </a:p>
          <a:p>
            <a:r>
              <a:rPr lang="en-US" b="1" dirty="0" smtClean="0"/>
              <a:t>Time of day – Coordination – Physical Condition – Fatigue – Tired – Nervousness – Stress – Fear – Distrust – Surprise -- Anxiety</a:t>
            </a:r>
            <a:endParaRPr lang="en-US" b="1"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r>
              <a:rPr lang="en-US" sz="2400" dirty="0" smtClean="0"/>
              <a:t>Are all persons faculties the same?</a:t>
            </a:r>
          </a:p>
          <a:p>
            <a:r>
              <a:rPr lang="en-US" sz="2400" dirty="0" smtClean="0"/>
              <a:t>Are all people’s faculties the same as an average person?</a:t>
            </a:r>
          </a:p>
          <a:p>
            <a:r>
              <a:rPr lang="en-US" sz="2400" dirty="0" smtClean="0"/>
              <a:t>Are your normal faculties always at the same level all of the time or are they in a range?</a:t>
            </a:r>
          </a:p>
          <a:p>
            <a:r>
              <a:rPr lang="en-US" sz="2400" dirty="0" smtClean="0"/>
              <a:t>What effects the range?</a:t>
            </a:r>
          </a:p>
          <a:p>
            <a:r>
              <a:rPr lang="en-US" sz="2400" dirty="0" smtClean="0"/>
              <a:t>Time of day – Coordination – Physical Condition – Fatigue – Tired – Nervousness – Stress – Fear – Distrust – Surprise – Anxiety</a:t>
            </a:r>
          </a:p>
          <a:p>
            <a:r>
              <a:rPr lang="en-US" b="1" dirty="0" smtClean="0"/>
              <a:t>To know if a person does not have normal mental or physical faculties because of alcohol or for some other innocent reason, do you need to know what is usual (normal) for that person?</a:t>
            </a:r>
            <a:endParaRPr lang="en-US" b="1"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r>
              <a:rPr lang="en-US" sz="2400" dirty="0" smtClean="0"/>
              <a:t>Are all persons faculties the same?</a:t>
            </a:r>
          </a:p>
          <a:p>
            <a:r>
              <a:rPr lang="en-US" sz="2400" dirty="0" smtClean="0"/>
              <a:t>Are all people’s faculties the same as an average person?</a:t>
            </a:r>
          </a:p>
          <a:p>
            <a:r>
              <a:rPr lang="en-US" sz="2400" dirty="0" smtClean="0"/>
              <a:t>Are your normal faculties always at the same level all of the time or are they in a range?</a:t>
            </a:r>
          </a:p>
          <a:p>
            <a:r>
              <a:rPr lang="en-US" sz="2400" dirty="0" smtClean="0"/>
              <a:t>What effects the range?</a:t>
            </a:r>
          </a:p>
          <a:p>
            <a:r>
              <a:rPr lang="en-US" sz="2400" dirty="0" smtClean="0"/>
              <a:t>Time of day – Coordination – Physical Condition – Fatigue – Tired – Nervousness – Stress – Fear – Distrust – Surprise – Anxiety</a:t>
            </a:r>
          </a:p>
          <a:p>
            <a:r>
              <a:rPr lang="en-US" sz="2400" dirty="0" smtClean="0"/>
              <a:t>To know if a person does not have normal mental or physical faculties because of alcohol or for some other innocent reason, do you need to know what is usual (normal) for that person?</a:t>
            </a:r>
          </a:p>
          <a:p>
            <a:r>
              <a:rPr lang="en-US" b="1" dirty="0" smtClean="0"/>
              <a:t>Who would I ask to know what is usual (normal) for you?</a:t>
            </a:r>
            <a:endParaRPr lang="en-US"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r>
              <a:rPr lang="en-US" b="1" dirty="0" smtClean="0"/>
              <a:t>Why do we not require physical and mental tests to get a driver’s license?</a:t>
            </a:r>
          </a:p>
          <a:p>
            <a:pPr>
              <a:buNone/>
            </a:pPr>
            <a:endParaRPr lang="en-US"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r>
              <a:rPr lang="en-US" b="1" dirty="0" smtClean="0"/>
              <a:t>If we want to a test to tell us whether someone does not have normal faculties, should we test things that people normally do or things they do not normally do?</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371600"/>
            <a:ext cx="8229600" cy="5257800"/>
          </a:xfrm>
        </p:spPr>
        <p:txBody>
          <a:bodyPr/>
          <a:lstStyle/>
          <a:p>
            <a:r>
              <a:rPr lang="en-US" dirty="0" smtClean="0"/>
              <a:t>Not all people are good jurors for all kinds of cases.</a:t>
            </a:r>
          </a:p>
          <a:p>
            <a:r>
              <a:rPr lang="en-US" dirty="0" smtClean="0"/>
              <a:t>We want people who want to be as good a juror as I want to be a lawyer.</a:t>
            </a:r>
          </a:p>
          <a:p>
            <a:r>
              <a:rPr lang="en-US" dirty="0" smtClean="0"/>
              <a:t>Thoughtful, attentive, inquisitive, questioning, and open-minded.</a:t>
            </a:r>
          </a:p>
          <a:p>
            <a:r>
              <a:rPr lang="en-US" b="1" dirty="0" smtClean="0"/>
              <a:t>Jurors who will follow the law – not all can, will, or want to – and that is okay.  Just  let us know.  Everyone will respect you for your honesty.</a:t>
            </a:r>
            <a:endParaRPr lang="en-US"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r>
              <a:rPr lang="en-US" sz="2400" dirty="0" smtClean="0"/>
              <a:t>If we want to a test to tell us whether someone does not have normal faculties, should we test things that people normally do or things they do not normally do?</a:t>
            </a:r>
          </a:p>
          <a:p>
            <a:r>
              <a:rPr lang="en-US" b="1" dirty="0" smtClean="0"/>
              <a:t>What are some innocent reasons why someone may not look good on police tests but not be intoxicated?</a:t>
            </a:r>
          </a:p>
          <a:p>
            <a:endParaRPr lang="en-US"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r>
              <a:rPr lang="en-US" sz="2400" dirty="0" smtClean="0"/>
              <a:t>If we want to a test to tell us whether someone does not have normal faculties, should we test things that people normally do or things they do not normally do?</a:t>
            </a:r>
          </a:p>
          <a:p>
            <a:r>
              <a:rPr lang="en-US" dirty="0" smtClean="0"/>
              <a:t>What are some innocent reasons why someone may not look good on police tests but not be intoxicated?</a:t>
            </a:r>
          </a:p>
          <a:p>
            <a:r>
              <a:rPr lang="en-US" b="1" dirty="0" smtClean="0"/>
              <a:t>Time of day – Coordination – Physical Condition – Fatigue – Tired – Nervousness – Stress – Fear – Distrust – Surprise – Anxiety</a:t>
            </a:r>
          </a:p>
          <a:p>
            <a:endParaRPr lang="en-US"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254000"/>
            <a:ext cx="8610600" cy="1366838"/>
          </a:xfrm>
        </p:spPr>
        <p:txBody>
          <a:bodyPr wrap="square" numCol="1" anchorCtr="0" compatLnSpc="1">
            <a:prstTxWarp prst="textNoShape">
              <a:avLst/>
            </a:prstTxWarp>
          </a:bodyPr>
          <a:lstStyle/>
          <a:p>
            <a:pPr eaLnBrk="1" hangingPunct="1"/>
            <a:r>
              <a:rPr lang="en-US" sz="5300" b="0" dirty="0" smtClean="0">
                <a:effectLst>
                  <a:outerShdw blurRad="38100" dist="38100" dir="2700000" algn="tl">
                    <a:srgbClr val="0064E2"/>
                  </a:outerShdw>
                </a:effectLst>
                <a:ea typeface="ＭＳ Ｐゴシック" pitchFamily="34" charset="-128"/>
              </a:rPr>
              <a:t>Police Officer</a:t>
            </a:r>
            <a:br>
              <a:rPr lang="en-US" sz="5300" b="0" dirty="0" smtClean="0">
                <a:effectLst>
                  <a:outerShdw blurRad="38100" dist="38100" dir="2700000" algn="tl">
                    <a:srgbClr val="0064E2"/>
                  </a:outerShdw>
                </a:effectLst>
                <a:ea typeface="ＭＳ Ｐゴシック" pitchFamily="34" charset="-128"/>
              </a:rPr>
            </a:br>
            <a:r>
              <a:rPr lang="en-US" sz="5300" b="0" dirty="0" smtClean="0">
                <a:effectLst>
                  <a:outerShdw blurRad="38100" dist="38100" dir="2700000" algn="tl">
                    <a:srgbClr val="0064E2"/>
                  </a:outerShdw>
                </a:effectLst>
                <a:ea typeface="ＭＳ Ｐゴシック" pitchFamily="34" charset="-128"/>
              </a:rPr>
              <a:t>Witnesses</a:t>
            </a:r>
          </a:p>
        </p:txBody>
      </p:sp>
      <p:pic>
        <p:nvPicPr>
          <p:cNvPr id="40962" name="Picture 3"/>
          <p:cNvPicPr>
            <a:picLocks noChangeAspect="1" noChangeArrowheads="1"/>
          </p:cNvPicPr>
          <p:nvPr/>
        </p:nvPicPr>
        <p:blipFill>
          <a:blip r:embed="rId3" cstate="print"/>
          <a:srcRect/>
          <a:stretch>
            <a:fillRect/>
          </a:stretch>
        </p:blipFill>
        <p:spPr bwMode="auto">
          <a:xfrm>
            <a:off x="2844800" y="3028950"/>
            <a:ext cx="3352800" cy="3028950"/>
          </a:xfrm>
          <a:prstGeom prst="rect">
            <a:avLst/>
          </a:prstGeom>
          <a:noFill/>
          <a:ln w="9525">
            <a:noFill/>
            <a:miter lim="800000"/>
            <a:headEnd/>
            <a:tailEnd/>
          </a:ln>
        </p:spPr>
      </p:pic>
      <p:pic>
        <p:nvPicPr>
          <p:cNvPr id="40963" name="Picture 4"/>
          <p:cNvPicPr>
            <a:picLocks noChangeAspect="1" noChangeArrowheads="1"/>
          </p:cNvPicPr>
          <p:nvPr/>
        </p:nvPicPr>
        <p:blipFill>
          <a:blip r:embed="rId4" cstate="print"/>
          <a:srcRect/>
          <a:stretch>
            <a:fillRect/>
          </a:stretch>
        </p:blipFill>
        <p:spPr bwMode="auto">
          <a:xfrm>
            <a:off x="4191000" y="5029200"/>
            <a:ext cx="647700" cy="539750"/>
          </a:xfrm>
          <a:prstGeom prst="rect">
            <a:avLst/>
          </a:prstGeom>
          <a:noFill/>
          <a:ln w="9525">
            <a:noFill/>
            <a:miter lim="800000"/>
            <a:headEnd/>
            <a:tailEnd/>
          </a:ln>
        </p:spPr>
      </p:pic>
      <p:sp>
        <p:nvSpPr>
          <p:cNvPr id="40964" name="Date Placeholder 1"/>
          <p:cNvSpPr>
            <a:spLocks noGrp="1"/>
          </p:cNvSpPr>
          <p:nvPr>
            <p:ph type="dt" sz="quarter" idx="10"/>
          </p:nvPr>
        </p:nvSpPr>
        <p:spPr bwMode="auto">
          <a:noFill/>
          <a:ln>
            <a:miter lim="800000"/>
            <a:headEnd/>
            <a:tailEnd/>
          </a:ln>
        </p:spPr>
        <p:txBody>
          <a:bodyPr/>
          <a:lstStyle/>
          <a:p>
            <a:fld id="{19F70ED1-A2EB-4FAF-A0D6-A4F91191F8FF}"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b="1" dirty="0" smtClean="0"/>
              <a:t>Would you tend to believe a police officer over someone else just because they are a police officer?</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Would you tend to believe a police officer over someone else just because they are a police officer?</a:t>
            </a:r>
          </a:p>
          <a:p>
            <a:r>
              <a:rPr lang="en-US" b="1" dirty="0" smtClean="0"/>
              <a:t>Are police officers more believable than other people?</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Would you tend to believe a police officer over someone else just because they are a police officer?</a:t>
            </a:r>
          </a:p>
          <a:p>
            <a:r>
              <a:rPr lang="en-US" dirty="0" smtClean="0"/>
              <a:t>Are police officers more believable than other people?</a:t>
            </a:r>
          </a:p>
          <a:p>
            <a:r>
              <a:rPr lang="en-US" b="1" dirty="0" smtClean="0"/>
              <a:t>Some people say that even before a police officer testified, they would already lean towards believing what the police officer was going to say.  Do you feel that way?</a:t>
            </a:r>
            <a:endParaRPr lang="en-US" b="1"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dirty="0" smtClean="0"/>
              <a:t>1 Strongly Agree - 2 Agree -3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r>
              <a:rPr lang="en-US" b="1" dirty="0" smtClean="0"/>
              <a:t>Anyone who drinks and drives is guilty of DWI.</a:t>
            </a:r>
            <a:endParaRPr lang="en-US" b="1"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dirty="0" smtClean="0"/>
              <a:t>1 Strongly Agree - 2 Agree -3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r>
              <a:rPr lang="en-US" dirty="0" smtClean="0"/>
              <a:t>Anyone who drinks and drives is guilty of DWI.</a:t>
            </a:r>
          </a:p>
          <a:p>
            <a:r>
              <a:rPr lang="en-US" b="1" dirty="0" smtClean="0"/>
              <a:t>Police only arrest people for DWI if the person is guilty of DWI?</a:t>
            </a:r>
            <a:endParaRPr lang="en-US" b="1"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dirty="0" smtClean="0"/>
              <a:t>1 Strongly Agree - 2 Agree -3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r>
              <a:rPr lang="en-US" dirty="0" smtClean="0"/>
              <a:t>Anyone who drinks and drives is guilty of DWI.</a:t>
            </a:r>
          </a:p>
          <a:p>
            <a:r>
              <a:rPr lang="en-US" dirty="0" smtClean="0"/>
              <a:t>Police only arrest people for DWI if the person is guilty of DWI?</a:t>
            </a:r>
          </a:p>
          <a:p>
            <a:r>
              <a:rPr lang="en-US" b="1" dirty="0" smtClean="0"/>
              <a:t>Anyone who declines to cooperate with the police investigating them for a suspected DWI is likely guilty of DWI?</a:t>
            </a:r>
            <a:endParaRPr lang="en-US" b="1"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r>
              <a:rPr lang="en-US" dirty="0" smtClean="0"/>
              <a:t>Assume 10 people are charged with a crime.  Also assume that you know that nine are absolutely guilty and that one is absolutely innocent.</a:t>
            </a:r>
          </a:p>
          <a:p>
            <a:r>
              <a:rPr lang="en-US" dirty="0" smtClean="0"/>
              <a:t>However, you must decide whether to convict all 10 or find all 10 not guilty.</a:t>
            </a:r>
          </a:p>
          <a:p>
            <a:r>
              <a:rPr lang="en-US" dirty="0" smtClean="0"/>
              <a:t>If you convict all 10, then one innocent person gets convicted.  If you acquit all ten, then nine guilty people go free.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r>
              <a:rPr lang="en-US" dirty="0" smtClean="0"/>
              <a:t>Assume 10 people are charged with a crime.  Also assume that you know that nine are absolutely guilty and that one is absolutely innocent.</a:t>
            </a:r>
          </a:p>
          <a:p>
            <a:r>
              <a:rPr lang="en-US" dirty="0" smtClean="0"/>
              <a:t>However, you must decide whether to convict all 10 or find all 10 not guilty.</a:t>
            </a:r>
          </a:p>
          <a:p>
            <a:r>
              <a:rPr lang="en-US" dirty="0" smtClean="0"/>
              <a:t>If you convict all 10, then one innocent person gets convicted.  If you acquit all ten, then nine guilty people go free.</a:t>
            </a:r>
          </a:p>
          <a:p>
            <a:r>
              <a:rPr lang="en-US" b="1" dirty="0" smtClean="0"/>
              <a:t>What is your decision?  Convict or Acquit the group?</a:t>
            </a:r>
          </a:p>
          <a:p>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r>
              <a:rPr lang="en-US" b="1" dirty="0" smtClean="0"/>
              <a:t>Do you have a close friend or relative who is in law enforcement, is a prosecutor, or is a judge?</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Do you have a close friend or relative who is in law enforcement, is a prosecutor, or is a judge?</a:t>
            </a:r>
          </a:p>
          <a:p>
            <a:r>
              <a:rPr lang="en-US" b="1" dirty="0" smtClean="0"/>
              <a:t>Are you a member of or have you donated money to MADD or similar groups?</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Do you have a close friend or relative who is in law enforcement, is a prosecutor, or is a judge?</a:t>
            </a:r>
          </a:p>
          <a:p>
            <a:r>
              <a:rPr lang="en-US" dirty="0" smtClean="0"/>
              <a:t>Are you a member of or have you donated money to MADD or similar groups?</a:t>
            </a:r>
          </a:p>
          <a:p>
            <a:r>
              <a:rPr lang="en-US" b="1" dirty="0" smtClean="0"/>
              <a:t>Have you ever been a member of the 100 Club or donated money to Crime Stoppers?</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Do you have a close friend or relative who is in law enforcement, is a prosecutor, or is a judge?</a:t>
            </a:r>
          </a:p>
          <a:p>
            <a:r>
              <a:rPr lang="en-US" dirty="0" smtClean="0"/>
              <a:t>Are you a member of or have you donated money to MADD or similar groups?</a:t>
            </a:r>
          </a:p>
          <a:p>
            <a:r>
              <a:rPr lang="en-US" dirty="0" smtClean="0"/>
              <a:t>Have you ever been a member of the 100 Club or donated money to Crime Stoppers?</a:t>
            </a:r>
          </a:p>
          <a:p>
            <a:r>
              <a:rPr lang="en-US" b="1" dirty="0" smtClean="0"/>
              <a:t>Are you a non drinker and, if so, why?</a:t>
            </a:r>
            <a:endParaRPr lang="en-US"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Do you have a close friend or relative who is in law enforcement, is a prosecutor, or is a judge?</a:t>
            </a:r>
          </a:p>
          <a:p>
            <a:r>
              <a:rPr lang="en-US" dirty="0" smtClean="0"/>
              <a:t>Are you a member of or have you donated money to MADD or similar groups?</a:t>
            </a:r>
          </a:p>
          <a:p>
            <a:r>
              <a:rPr lang="en-US" dirty="0" smtClean="0"/>
              <a:t>Have you ever been a member of the 100 Club or donated money to Crime Stoppers?</a:t>
            </a:r>
          </a:p>
          <a:p>
            <a:r>
              <a:rPr lang="en-US" dirty="0" smtClean="0"/>
              <a:t>Are you a non drinker?</a:t>
            </a:r>
          </a:p>
          <a:p>
            <a:r>
              <a:rPr lang="en-US" b="1" dirty="0" smtClean="0"/>
              <a:t>Know any of the witnesses?</a:t>
            </a:r>
            <a:endParaRPr lang="en-US" b="1"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295400"/>
            <a:ext cx="8229600" cy="5562600"/>
          </a:xfrm>
        </p:spPr>
        <p:txBody>
          <a:bodyPr/>
          <a:lstStyle/>
          <a:p>
            <a:r>
              <a:rPr lang="en-US" dirty="0" smtClean="0"/>
              <a:t>Do you have a close friend or relative who is in law enforcement, is a prosecutor, or is a judge?</a:t>
            </a:r>
          </a:p>
          <a:p>
            <a:r>
              <a:rPr lang="en-US" dirty="0" smtClean="0"/>
              <a:t>Are you a member of or have you donated money to MADD or similar groups?</a:t>
            </a:r>
          </a:p>
          <a:p>
            <a:r>
              <a:rPr lang="en-US" dirty="0" smtClean="0"/>
              <a:t>Have you ever been a member of the 100 Club or donated money to Crime Stoppers?</a:t>
            </a:r>
          </a:p>
          <a:p>
            <a:r>
              <a:rPr lang="en-US" dirty="0" smtClean="0"/>
              <a:t>Are you a non drinker?</a:t>
            </a:r>
          </a:p>
          <a:p>
            <a:r>
              <a:rPr lang="en-US" dirty="0" smtClean="0"/>
              <a:t>Know any of the witnesses?</a:t>
            </a:r>
          </a:p>
          <a:p>
            <a:r>
              <a:rPr lang="en-US" b="1" dirty="0" smtClean="0"/>
              <a:t>Bad experiences with Alcohol?</a:t>
            </a:r>
            <a:endParaRPr lang="en-US" b="1"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r>
              <a:rPr lang="en-US" b="1" dirty="0" smtClean="0"/>
              <a:t>Some say it is acceptable to find someone charged with a crime guilty simply to send a message to that person or society.</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r>
              <a:rPr lang="en-US" dirty="0" smtClean="0"/>
              <a:t>Some say it is acceptable to find someone charged with a crime guilty simply to send a message to that person or society.</a:t>
            </a:r>
          </a:p>
          <a:p>
            <a:r>
              <a:rPr lang="en-US" b="1" dirty="0" smtClean="0"/>
              <a:t>Does anyone feel that way?</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r>
              <a:rPr lang="en-US" dirty="0" smtClean="0"/>
              <a:t>Some say it is acceptable to find someone charged with a crime guilty simply to send a message to that person or society.</a:t>
            </a:r>
          </a:p>
          <a:p>
            <a:r>
              <a:rPr lang="en-US" dirty="0" smtClean="0"/>
              <a:t>Does anyone feel that way?</a:t>
            </a:r>
          </a:p>
          <a:p>
            <a:r>
              <a:rPr lang="en-US" b="1" dirty="0" smtClean="0"/>
              <a:t>Others say that it is only acceptable to find someone guilty if the State has proven them guilty beyond and to the exclusion of all reasonable doubt.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b="1" dirty="0" smtClean="0"/>
              <a:t>Presumption of Innocence.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r>
              <a:rPr lang="en-US" dirty="0" smtClean="0"/>
              <a:t>Some say it is acceptable to find someone charged with a crime guilty simply to send a message to that person or society.</a:t>
            </a:r>
          </a:p>
          <a:p>
            <a:r>
              <a:rPr lang="en-US" dirty="0" smtClean="0"/>
              <a:t>Does anyone feel that way?</a:t>
            </a:r>
          </a:p>
          <a:p>
            <a:r>
              <a:rPr lang="en-US" dirty="0" smtClean="0"/>
              <a:t>Others say that it is only acceptable to find someone guilty if the State has proven them guilty beyond and to the exclusion of all reasonable doubt.</a:t>
            </a:r>
          </a:p>
          <a:p>
            <a:r>
              <a:rPr lang="en-US" b="1" dirty="0" smtClean="0"/>
              <a:t>Is sending a message ever a reason to find someone guilty?</a:t>
            </a:r>
          </a:p>
          <a:p>
            <a:endParaRPr lang="en-US"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2" name="Picture 5" descr="Wheel of Fortune.pdf"/>
          <p:cNvPicPr>
            <a:picLocks noChangeAspect="1"/>
          </p:cNvPicPr>
          <p:nvPr/>
        </p:nvPicPr>
        <p:blipFill>
          <a:blip r:embed="rId2" cstate="print"/>
          <a:srcRect/>
          <a:stretch>
            <a:fillRect/>
          </a:stretch>
        </p:blipFill>
        <p:spPr bwMode="auto">
          <a:xfrm>
            <a:off x="1143000" y="-457200"/>
            <a:ext cx="6934200" cy="731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r>
              <a:rPr lang="en-US" b="1" dirty="0" smtClean="0"/>
              <a:t>6 Jurors means 6 verdicts.</a:t>
            </a:r>
          </a:p>
          <a:p>
            <a:r>
              <a:rPr lang="en-US" b="1" dirty="0" smtClean="0"/>
              <a:t>Each person has the right to their own verdict.</a:t>
            </a:r>
          </a:p>
          <a:p>
            <a:r>
              <a:rPr lang="en-US" b="1" dirty="0" smtClean="0"/>
              <a:t>If all six agree, then there is a group verdict.</a:t>
            </a:r>
          </a:p>
          <a:p>
            <a:r>
              <a:rPr lang="en-US" b="1" dirty="0" smtClean="0"/>
              <a:t>If all six do not agree then there is not a group verdict.  This is acceptable.</a:t>
            </a:r>
          </a:p>
          <a:p>
            <a:r>
              <a:rPr lang="en-US" b="1" dirty="0" smtClean="0"/>
              <a:t>Why do we choose six or twelve people to be on  a jury?  Why not just one?  </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r>
              <a:rPr lang="en-US" dirty="0" smtClean="0"/>
              <a:t>6 Jurors means 6 verdicts.</a:t>
            </a:r>
          </a:p>
          <a:p>
            <a:r>
              <a:rPr lang="en-US" dirty="0" smtClean="0"/>
              <a:t>Each person has the right to their own verdict.</a:t>
            </a:r>
          </a:p>
          <a:p>
            <a:r>
              <a:rPr lang="en-US" dirty="0" smtClean="0"/>
              <a:t>If all six agree, then there is a group verdict.</a:t>
            </a:r>
          </a:p>
          <a:p>
            <a:r>
              <a:rPr lang="en-US" dirty="0" smtClean="0"/>
              <a:t>If all six do not agree then there is not a group verdict.  This is acceptable.  </a:t>
            </a:r>
          </a:p>
          <a:p>
            <a:r>
              <a:rPr lang="en-US" b="1" dirty="0" smtClean="0"/>
              <a:t>Some people stick to their beliefs and others go along to get along with the group.</a:t>
            </a:r>
          </a:p>
          <a:p>
            <a:r>
              <a:rPr lang="en-US" b="1" dirty="0" smtClean="0"/>
              <a:t>Which kind of person are you?</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r>
              <a:rPr lang="en-US" dirty="0" smtClean="0"/>
              <a:t>6 Jurors means 6 verdicts.</a:t>
            </a:r>
          </a:p>
          <a:p>
            <a:r>
              <a:rPr lang="en-US" dirty="0" smtClean="0"/>
              <a:t>Each person has the right to their own verdict.</a:t>
            </a:r>
          </a:p>
          <a:p>
            <a:r>
              <a:rPr lang="en-US" dirty="0" smtClean="0"/>
              <a:t>If all six agree, then there is a group verdict.</a:t>
            </a:r>
          </a:p>
          <a:p>
            <a:r>
              <a:rPr lang="en-US" dirty="0" smtClean="0"/>
              <a:t>If all six do not agree then there is not a group verdict.  This is acceptable.  </a:t>
            </a:r>
          </a:p>
          <a:p>
            <a:r>
              <a:rPr lang="en-US" dirty="0" smtClean="0"/>
              <a:t>Some people stick to their beliefs and others go along to get along with the group.</a:t>
            </a:r>
          </a:p>
          <a:p>
            <a:r>
              <a:rPr lang="en-US" dirty="0" smtClean="0"/>
              <a:t>Which kind of person are you?</a:t>
            </a:r>
          </a:p>
          <a:p>
            <a:r>
              <a:rPr lang="en-US" b="1" dirty="0" smtClean="0"/>
              <a:t>Some people give up their beliefs just to be done.  Would you ever do that?</a:t>
            </a:r>
            <a:endParaRPr lang="en-US" b="1"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Two Questions</a:t>
            </a:r>
            <a:endParaRPr lang="en-US" dirty="0"/>
          </a:p>
        </p:txBody>
      </p:sp>
      <p:sp>
        <p:nvSpPr>
          <p:cNvPr id="3" name="Content Placeholder 2"/>
          <p:cNvSpPr>
            <a:spLocks noGrp="1"/>
          </p:cNvSpPr>
          <p:nvPr>
            <p:ph idx="1"/>
          </p:nvPr>
        </p:nvSpPr>
        <p:spPr/>
        <p:txBody>
          <a:bodyPr/>
          <a:lstStyle/>
          <a:p>
            <a:r>
              <a:rPr lang="en-US" b="1" dirty="0" smtClean="0"/>
              <a:t>Is there anyone who has anything that you want or need to talk to us privately about?</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Two Questions</a:t>
            </a:r>
            <a:endParaRPr lang="en-US" dirty="0"/>
          </a:p>
        </p:txBody>
      </p:sp>
      <p:sp>
        <p:nvSpPr>
          <p:cNvPr id="3" name="Content Placeholder 2"/>
          <p:cNvSpPr>
            <a:spLocks noGrp="1"/>
          </p:cNvSpPr>
          <p:nvPr>
            <p:ph idx="1"/>
          </p:nvPr>
        </p:nvSpPr>
        <p:spPr/>
        <p:txBody>
          <a:bodyPr/>
          <a:lstStyle/>
          <a:p>
            <a:r>
              <a:rPr lang="en-US" dirty="0" smtClean="0"/>
              <a:t>Is there anyone who has anything that you want or need to talk to us privately about?</a:t>
            </a:r>
          </a:p>
          <a:p>
            <a:r>
              <a:rPr lang="en-US" b="1" dirty="0" smtClean="0"/>
              <a:t>Is there anything else about you we should know? If we just asked the right question, we would learn something important that you would want to know if you were us.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r>
              <a:rPr lang="en-US" b="1" dirty="0" smtClean="0"/>
              <a:t>Level of Proof – beyond and to the exclusion of all reasonable doubt.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r>
              <a:rPr lang="en-US" dirty="0" smtClean="0"/>
              <a:t>Level of Proof – beyond and to the exclusion of all reasonable doubt.</a:t>
            </a:r>
          </a:p>
          <a:p>
            <a:r>
              <a:rPr lang="en-US" b="1" dirty="0" smtClean="0"/>
              <a:t>Burden of  Proof – always and only on the State.</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p:txBody>
          <a:bodyPr wrap="square" numCol="1" anchorCtr="0" compatLnSpc="1">
            <a:prstTxWarp prst="textNoShape">
              <a:avLst/>
            </a:prstTxWarp>
          </a:bodyPr>
          <a:lstStyle/>
          <a:p>
            <a:pPr eaLnBrk="1" hangingPunct="1"/>
            <a:r>
              <a:rPr lang="en-US" sz="3200" i="1" u="sng" dirty="0" smtClean="0">
                <a:effectLst>
                  <a:outerShdw blurRad="38100" dist="38100" dir="2700000" algn="tl">
                    <a:srgbClr val="0064E2"/>
                  </a:outerShdw>
                </a:effectLst>
                <a:latin typeface="Times New Roman" pitchFamily="18" charset="0"/>
                <a:ea typeface="ＭＳ Ｐゴシック" pitchFamily="34" charset="-128"/>
              </a:rPr>
              <a:t>PRESUMPTION OF INNOCENCE</a:t>
            </a:r>
          </a:p>
        </p:txBody>
      </p:sp>
      <p:sp>
        <p:nvSpPr>
          <p:cNvPr id="2057" name="Rectangle 9"/>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30000"/>
              </a:lnSpc>
            </a:pPr>
            <a:r>
              <a:rPr lang="en-US" b="1" u="sng" dirty="0" smtClean="0">
                <a:effectLst>
                  <a:outerShdw blurRad="38100" dist="38100" dir="2700000" algn="tl">
                    <a:srgbClr val="0064E2"/>
                  </a:outerShdw>
                </a:effectLst>
                <a:latin typeface="Times New Roman" pitchFamily="18" charset="0"/>
                <a:ea typeface="ＭＳ Ｐゴシック" pitchFamily="34" charset="-128"/>
              </a:rPr>
              <a:t>All persons are presumed innocent </a:t>
            </a:r>
            <a:r>
              <a:rPr lang="en-US" dirty="0" smtClean="0">
                <a:effectLst>
                  <a:outerShdw blurRad="38100" dist="38100" dir="2700000" algn="tl">
                    <a:srgbClr val="0064E2"/>
                  </a:outerShdw>
                </a:effectLst>
                <a:latin typeface="Times New Roman" pitchFamily="18" charset="0"/>
                <a:ea typeface="ＭＳ Ｐゴシック" pitchFamily="34" charset="-128"/>
              </a:rPr>
              <a:t>and no person may be convicted of any offense unless each element of the offense is proved beyond a reasonable doubt.  The law does not require a defendant to prove his innocence or produce any evidence at all.  </a:t>
            </a:r>
            <a:r>
              <a:rPr lang="en-US" b="1" u="sng" dirty="0" smtClean="0">
                <a:effectLst>
                  <a:outerShdw blurRad="38100" dist="38100" dir="2700000" algn="tl">
                    <a:srgbClr val="0064E2"/>
                  </a:outerShdw>
                </a:effectLst>
                <a:latin typeface="Times New Roman" pitchFamily="18" charset="0"/>
                <a:ea typeface="ＭＳ Ｐゴシック" pitchFamily="34" charset="-128"/>
              </a:rPr>
              <a:t>The presumption of innocence alone is sufficient to acquit the defendant.</a:t>
            </a:r>
          </a:p>
        </p:txBody>
      </p:sp>
      <p:sp>
        <p:nvSpPr>
          <p:cNvPr id="24579" name="Rectangle 37"/>
          <p:cNvSpPr>
            <a:spLocks noGrp="1" noChangeArrowheads="1"/>
          </p:cNvSpPr>
          <p:nvPr>
            <p:ph type="dt" sz="quarter" idx="10"/>
          </p:nvPr>
        </p:nvSpPr>
        <p:spPr bwMode="auto">
          <a:noFill/>
          <a:ln>
            <a:miter lim="800000"/>
            <a:headEnd/>
            <a:tailEnd/>
          </a:ln>
        </p:spPr>
        <p:txBody>
          <a:bodyPr/>
          <a:lstStyle/>
          <a:p>
            <a:fld id="{9D395C45-3BE3-4CB7-9D52-BC2A7AB62C68}"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p>
          <a:p>
            <a:r>
              <a:rPr lang="en-US" b="1" dirty="0" smtClean="0"/>
              <a:t>Assumption, Favoritism, Leaning, Bias</a:t>
            </a:r>
          </a:p>
          <a:p>
            <a:r>
              <a:rPr lang="en-US" b="1" dirty="0" smtClean="0"/>
              <a:t>Must be True – a State of Mind</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b="1" dirty="0" smtClean="0"/>
              <a:t>Lightening and Thunder….presume ______?</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b="1" dirty="0" smtClean="0"/>
              <a:t>Lightening and Thunder….presume </a:t>
            </a:r>
            <a:r>
              <a:rPr lang="en-US" b="1" u="sng" dirty="0" smtClean="0"/>
              <a:t>a storm</a:t>
            </a:r>
            <a:r>
              <a:rPr lang="en-US" b="1" dirty="0" smtClean="0"/>
              <a:t>.</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b="1" dirty="0" smtClean="0"/>
              <a:t>Dark clouds and wet ground…presume </a:t>
            </a:r>
            <a:r>
              <a:rPr lang="en-US" dirty="0" smtClean="0"/>
              <a:t>_____?</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b="1" dirty="0" smtClean="0"/>
              <a:t>Dark clouds and wet ground…presume </a:t>
            </a:r>
            <a:r>
              <a:rPr lang="en-US" b="1" u="sng" dirty="0" smtClean="0"/>
              <a:t>it rained.</a:t>
            </a:r>
            <a:endParaRPr lang="en-US" b="1"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b="1" dirty="0" smtClean="0"/>
              <a:t>Person in handcuffs on TV….presume ______?</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b="1" dirty="0" smtClean="0"/>
              <a:t>Person in handcuffs on TV….presume </a:t>
            </a:r>
            <a:r>
              <a:rPr lang="en-US" b="1" u="sng" dirty="0" smtClean="0"/>
              <a:t>innocence</a:t>
            </a:r>
            <a:r>
              <a:rPr lang="en-US" b="1" dirty="0" smtClean="0"/>
              <a:t>?</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dirty="0" smtClean="0"/>
              <a:t>Person in handcuffs on TV….presume </a:t>
            </a:r>
            <a:r>
              <a:rPr lang="en-US" u="sng" dirty="0" smtClean="0"/>
              <a:t>innocence</a:t>
            </a:r>
            <a:r>
              <a:rPr lang="en-US" dirty="0" smtClean="0"/>
              <a:t>?</a:t>
            </a:r>
          </a:p>
          <a:p>
            <a:r>
              <a:rPr lang="en-US" b="1" dirty="0" smtClean="0"/>
              <a:t>Person on the side of the road pulled over by police…presume ________?</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dirty="0" smtClean="0"/>
              <a:t>Person in handcuffs on TV….presume </a:t>
            </a:r>
            <a:r>
              <a:rPr lang="en-US" u="sng" dirty="0" smtClean="0"/>
              <a:t>innocence</a:t>
            </a:r>
            <a:r>
              <a:rPr lang="en-US" dirty="0" smtClean="0"/>
              <a:t>?</a:t>
            </a:r>
          </a:p>
          <a:p>
            <a:r>
              <a:rPr lang="en-US" b="1" dirty="0" smtClean="0"/>
              <a:t>Person on the side of the road pulled over by police…presume </a:t>
            </a:r>
            <a:r>
              <a:rPr lang="en-US" b="1" u="sng" dirty="0" smtClean="0"/>
              <a:t>innocent and done nothing illegal</a:t>
            </a:r>
            <a:r>
              <a:rPr lang="en-US" b="1" dirty="0" smtClean="0"/>
              <a:t>?</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b="1" dirty="0" smtClean="0"/>
              <a:t>If there was a presumption of guilt, you would have to favor or be biased in favor of ________?</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b="1" dirty="0" smtClean="0"/>
              <a:t>If there was a presumption of guilt, you would have to favor or be biased in favor of </a:t>
            </a:r>
            <a:r>
              <a:rPr lang="en-US" b="1" u="sng" dirty="0" smtClean="0"/>
              <a:t>the State</a:t>
            </a:r>
            <a:r>
              <a:rPr lang="en-US" b="1" dirty="0" smtClean="0"/>
              <a:t>?</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Not in defiance of DWI Laws.</a:t>
            </a:r>
          </a:p>
          <a:p>
            <a:r>
              <a:rPr lang="en-US" dirty="0" smtClean="0"/>
              <a:t>We support DWI Laws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have to favor or be biased in favor of </a:t>
            </a:r>
            <a:r>
              <a:rPr lang="en-US" sz="2400" u="sng" dirty="0" smtClean="0"/>
              <a:t>the State</a:t>
            </a:r>
            <a:r>
              <a:rPr lang="en-US" sz="2400" dirty="0" smtClean="0"/>
              <a:t>?</a:t>
            </a:r>
          </a:p>
          <a:p>
            <a:r>
              <a:rPr lang="en-US" b="1" dirty="0" smtClean="0"/>
              <a:t>Because there is a presumption of innocence, you  have to favor or be biased in favor of ________?</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have to favor or be biased in favor of </a:t>
            </a:r>
            <a:r>
              <a:rPr lang="en-US" sz="2400" u="sng" dirty="0" smtClean="0"/>
              <a:t>the State</a:t>
            </a:r>
            <a:r>
              <a:rPr lang="en-US" sz="2400" dirty="0" smtClean="0"/>
              <a:t>?</a:t>
            </a:r>
          </a:p>
          <a:p>
            <a:r>
              <a:rPr lang="en-US" b="1" dirty="0" smtClean="0"/>
              <a:t>Because there is a presumption of innocence, you  have to favor or be biased in favor of </a:t>
            </a:r>
            <a:r>
              <a:rPr lang="en-US" b="1" u="sng" dirty="0" smtClean="0"/>
              <a:t>John</a:t>
            </a:r>
            <a:r>
              <a:rPr lang="en-US" b="1" dirty="0" smtClean="0"/>
              <a:t>?</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295400"/>
            <a:ext cx="8229600" cy="5410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have to favor or be biased toward </a:t>
            </a:r>
            <a:r>
              <a:rPr lang="en-US" sz="2400" u="sng" dirty="0" smtClean="0"/>
              <a:t>the State</a:t>
            </a:r>
            <a:r>
              <a:rPr lang="en-US" sz="2400" dirty="0" smtClean="0"/>
              <a:t>?</a:t>
            </a:r>
          </a:p>
          <a:p>
            <a:r>
              <a:rPr lang="en-US" dirty="0" smtClean="0"/>
              <a:t>Because there is a presumption of innocence, you  have to favor or be biased in favor of </a:t>
            </a:r>
            <a:r>
              <a:rPr lang="en-US" u="sng" dirty="0" smtClean="0"/>
              <a:t>John</a:t>
            </a:r>
            <a:r>
              <a:rPr lang="en-US" dirty="0" smtClean="0"/>
              <a:t>?</a:t>
            </a:r>
            <a:endParaRPr lang="en-US" dirty="0" smtClean="0"/>
          </a:p>
          <a:p>
            <a:r>
              <a:rPr lang="en-US" b="1" dirty="0" smtClean="0"/>
              <a:t>To be fair and follow the law (rules of trial) in this case, the law requires you to and you must favor and be biased in favor of </a:t>
            </a:r>
            <a:r>
              <a:rPr lang="en-US" b="1" dirty="0" smtClean="0"/>
              <a:t>John.</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295400"/>
            <a:ext cx="8229600" cy="5410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have to favor or be biased toward </a:t>
            </a:r>
            <a:r>
              <a:rPr lang="en-US" sz="2400" u="sng" dirty="0" smtClean="0"/>
              <a:t>the State</a:t>
            </a:r>
            <a:r>
              <a:rPr lang="en-US" sz="2400" dirty="0" smtClean="0"/>
              <a:t>?</a:t>
            </a:r>
          </a:p>
          <a:p>
            <a:r>
              <a:rPr lang="en-US" sz="2400" dirty="0" smtClean="0"/>
              <a:t>If there is a presumption of innocence, you  have to favor or be biased toward </a:t>
            </a:r>
            <a:r>
              <a:rPr lang="en-US" sz="2400" u="sng" dirty="0" smtClean="0"/>
              <a:t>John</a:t>
            </a:r>
            <a:r>
              <a:rPr lang="en-US" sz="2400" dirty="0" smtClean="0"/>
              <a:t>?</a:t>
            </a:r>
            <a:endParaRPr lang="en-US" sz="2400" dirty="0" smtClean="0"/>
          </a:p>
          <a:p>
            <a:r>
              <a:rPr lang="en-US" dirty="0" smtClean="0"/>
              <a:t>To be fair and follow the law (rules of trial) in this case, the law requires you to and you must favor and be biased in favor of </a:t>
            </a:r>
            <a:r>
              <a:rPr lang="en-US" dirty="0" smtClean="0"/>
              <a:t>John.</a:t>
            </a:r>
            <a:endParaRPr lang="en-US" dirty="0" smtClean="0"/>
          </a:p>
          <a:p>
            <a:r>
              <a:rPr lang="en-US" b="1" dirty="0" smtClean="0"/>
              <a:t>Who cannot be biased in favor of </a:t>
            </a:r>
            <a:r>
              <a:rPr lang="en-US" b="1" dirty="0" smtClean="0"/>
              <a:t>John?</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have to favor or be biased toward </a:t>
            </a:r>
            <a:r>
              <a:rPr lang="en-US" sz="2400" u="sng" dirty="0" smtClean="0"/>
              <a:t>the State</a:t>
            </a:r>
            <a:r>
              <a:rPr lang="en-US" sz="2400" dirty="0" smtClean="0"/>
              <a:t>?</a:t>
            </a:r>
          </a:p>
          <a:p>
            <a:r>
              <a:rPr lang="en-US" sz="2400" dirty="0" smtClean="0"/>
              <a:t>If there is a presumption of innocence, you  have to favor or be biased toward </a:t>
            </a:r>
            <a:r>
              <a:rPr lang="en-US" sz="2400" u="sng" dirty="0" smtClean="0"/>
              <a:t>John</a:t>
            </a:r>
            <a:r>
              <a:rPr lang="en-US" sz="2400" dirty="0" smtClean="0"/>
              <a:t>?</a:t>
            </a:r>
            <a:endParaRPr lang="en-US" sz="2400" dirty="0" smtClean="0"/>
          </a:p>
          <a:p>
            <a:r>
              <a:rPr lang="en-US" dirty="0" smtClean="0"/>
              <a:t>To be fair and follow the law (rules of trial) in this case, the law requires you to and you must favor and be biased in favor of </a:t>
            </a:r>
            <a:r>
              <a:rPr lang="en-US" dirty="0" smtClean="0"/>
              <a:t>John.</a:t>
            </a:r>
            <a:endParaRPr lang="en-US" dirty="0" smtClean="0"/>
          </a:p>
          <a:p>
            <a:r>
              <a:rPr lang="en-US" dirty="0" smtClean="0"/>
              <a:t>Who cannot be biased in favor of </a:t>
            </a:r>
            <a:r>
              <a:rPr lang="en-US" dirty="0" smtClean="0"/>
              <a:t>John?</a:t>
            </a:r>
            <a:endParaRPr lang="en-US" dirty="0" smtClean="0"/>
          </a:p>
          <a:p>
            <a:r>
              <a:rPr lang="en-US" b="1" dirty="0" smtClean="0"/>
              <a:t>Who will be biased in favor of </a:t>
            </a:r>
            <a:r>
              <a:rPr lang="en-US" b="1" dirty="0" smtClean="0"/>
              <a:t>John?</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r>
              <a:rPr lang="en-US" dirty="0" smtClean="0"/>
              <a:t>Not everyone can, will, or wants to really presume someone innocent – because they do not believe it.</a:t>
            </a:r>
          </a:p>
          <a:p>
            <a:r>
              <a:rPr lang="en-US" dirty="0" smtClean="0"/>
              <a:t>That is okay.  It is normal and human.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endParaRPr lang="en-US"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r>
              <a:rPr lang="en-US" b="1" dirty="0" smtClean="0"/>
              <a:t>Who believes or thinks </a:t>
            </a:r>
            <a:r>
              <a:rPr lang="en-US" b="1" dirty="0" smtClean="0"/>
              <a:t>John </a:t>
            </a:r>
            <a:r>
              <a:rPr lang="en-US" b="1" dirty="0" smtClean="0"/>
              <a:t>must have done something illegal or he would not be here?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 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r>
              <a:rPr lang="en-US" dirty="0" smtClean="0"/>
              <a:t>Who believes or thinks </a:t>
            </a:r>
            <a:r>
              <a:rPr lang="en-US" dirty="0" smtClean="0"/>
              <a:t>John </a:t>
            </a:r>
            <a:r>
              <a:rPr lang="en-US" dirty="0" smtClean="0"/>
              <a:t>must have done something illegal or he would not be here?</a:t>
            </a:r>
          </a:p>
          <a:p>
            <a:r>
              <a:rPr lang="en-US" b="1" dirty="0" smtClean="0"/>
              <a:t>Has </a:t>
            </a:r>
            <a:r>
              <a:rPr lang="en-US" b="1" dirty="0" smtClean="0"/>
              <a:t>John </a:t>
            </a:r>
            <a:r>
              <a:rPr lang="en-US" b="1" dirty="0" smtClean="0"/>
              <a:t>already lost some of the presumption of innocence? Some leaning against him or for the State?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Us</a:t>
            </a:r>
            <a:r>
              <a:rPr lang="en-US" dirty="0" smtClean="0"/>
              <a:t> – </a:t>
            </a:r>
            <a:r>
              <a:rPr lang="en-US" b="1" dirty="0" smtClean="0"/>
              <a:t>John </a:t>
            </a:r>
            <a:r>
              <a:rPr lang="en-US" b="1" dirty="0" smtClean="0"/>
              <a:t>did not do anything illegal.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r>
              <a:rPr lang="en-US" b="1" dirty="0" smtClean="0"/>
              <a:t>Who still has a doubt about </a:t>
            </a:r>
            <a:r>
              <a:rPr lang="en-US" b="1" dirty="0" smtClean="0"/>
              <a:t>John’s </a:t>
            </a:r>
            <a:r>
              <a:rPr lang="en-US" b="1" dirty="0" smtClean="0"/>
              <a:t>innocence?</a:t>
            </a:r>
          </a:p>
          <a:p>
            <a:r>
              <a:rPr lang="en-US" b="1" dirty="0" smtClean="0"/>
              <a:t>Will that doubt about his innocence cause you to not fully and really presume him completely innocent?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lstStyle/>
          <a:p>
            <a:r>
              <a:rPr lang="en-US" dirty="0" smtClean="0"/>
              <a:t>Second Rule of Trial</a:t>
            </a:r>
            <a:br>
              <a:rPr lang="en-US" dirty="0" smtClean="0"/>
            </a:br>
            <a:r>
              <a:rPr lang="en-US" dirty="0" smtClean="0"/>
              <a:t>Proof Beyond and to the Exclusion of All Reasonable Doubt</a:t>
            </a:r>
            <a:endParaRPr lang="en-US" dirty="0"/>
          </a:p>
        </p:txBody>
      </p:sp>
      <p:sp>
        <p:nvSpPr>
          <p:cNvPr id="3" name="Content Placeholder 2"/>
          <p:cNvSpPr>
            <a:spLocks noGrp="1"/>
          </p:cNvSpPr>
          <p:nvPr>
            <p:ph idx="1"/>
          </p:nvPr>
        </p:nvSpPr>
        <p:spPr>
          <a:xfrm>
            <a:off x="457200" y="3276600"/>
            <a:ext cx="8229600" cy="2849563"/>
          </a:xfrm>
        </p:spPr>
        <p:txBody>
          <a:bodyPr/>
          <a:lstStyle/>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14600"/>
          </a:xfrm>
        </p:spPr>
        <p:txBody>
          <a:bodyPr/>
          <a:lstStyle/>
          <a:p>
            <a:r>
              <a:rPr lang="en-US" dirty="0" smtClean="0"/>
              <a:t>Second Rule of Trial</a:t>
            </a:r>
            <a:br>
              <a:rPr lang="en-US" dirty="0" smtClean="0"/>
            </a:br>
            <a:r>
              <a:rPr lang="en-US" dirty="0" smtClean="0"/>
              <a:t>Proof Beyond and to the Exclusion of All Reasonable Doubt</a:t>
            </a:r>
            <a:endParaRPr lang="en-US" dirty="0"/>
          </a:p>
        </p:txBody>
      </p:sp>
      <p:sp>
        <p:nvSpPr>
          <p:cNvPr id="3" name="Content Placeholder 2"/>
          <p:cNvSpPr>
            <a:spLocks noGrp="1"/>
          </p:cNvSpPr>
          <p:nvPr>
            <p:ph idx="1"/>
          </p:nvPr>
        </p:nvSpPr>
        <p:spPr>
          <a:xfrm>
            <a:off x="457200" y="2743200"/>
            <a:ext cx="8229600" cy="3581400"/>
          </a:xfrm>
        </p:spPr>
        <p:txBody>
          <a:bodyPr/>
          <a:lstStyle/>
          <a:p>
            <a:r>
              <a:rPr lang="en-US" dirty="0" smtClean="0"/>
              <a:t>What does it mean?</a:t>
            </a:r>
          </a:p>
          <a:p>
            <a:r>
              <a:rPr lang="en-US" dirty="0" smtClean="0"/>
              <a:t>You get to decide – with some guidance and context, but no definition.  It is what you decide it is.</a:t>
            </a:r>
          </a:p>
          <a:p>
            <a:r>
              <a:rPr lang="en-US" dirty="0" smtClean="0"/>
              <a:t>Must be 100 percent free of reasonable doubt.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Levels of proof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Date Placeholder 1"/>
          <p:cNvSpPr>
            <a:spLocks noGrp="1"/>
          </p:cNvSpPr>
          <p:nvPr>
            <p:ph type="dt" sz="quarter" idx="10"/>
          </p:nvPr>
        </p:nvSpPr>
        <p:spPr bwMode="auto">
          <a:noFill/>
          <a:ln>
            <a:miter lim="800000"/>
            <a:headEnd/>
            <a:tailEnd/>
          </a:ln>
        </p:spPr>
        <p:txBody>
          <a:bodyPr/>
          <a:lstStyle/>
          <a:p>
            <a:fld id="{E52E19BA-8265-4BFB-A20B-F6BEFEA1745E}"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b="1" dirty="0" smtClean="0"/>
              <a:t>If the State only proves that there was probable cause (maybe) of DWI, the verdict must be ________?</a:t>
            </a:r>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b="1" dirty="0" smtClean="0"/>
              <a:t>If the State only proves that there was probable cause (maybe) of DWI, the verdict must be </a:t>
            </a:r>
            <a:r>
              <a:rPr lang="en-US" b="1" u="sng" dirty="0" smtClean="0"/>
              <a:t>NOT GUILTY.</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sz="2000" dirty="0" smtClean="0"/>
              <a:t>If the State only proves that there was probable cause (maybe) of DWI, the verdict must be NOT GUILTY.</a:t>
            </a:r>
          </a:p>
          <a:p>
            <a:r>
              <a:rPr lang="en-US" b="1" dirty="0" smtClean="0"/>
              <a:t>If the State only proves DWI to a preponderance of the evidence (greater weight of the evidence – more than 50 percent), the verdict must be ___________?</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sz="2000" dirty="0" smtClean="0"/>
              <a:t>If the State only proves that there was probable cause (maybe) of DWI, the verdict must be </a:t>
            </a:r>
            <a:r>
              <a:rPr lang="en-US" sz="2000" u="sng" dirty="0" smtClean="0"/>
              <a:t>NOT GUILTY</a:t>
            </a:r>
            <a:r>
              <a:rPr lang="en-US" sz="2000" dirty="0" smtClean="0"/>
              <a:t>.</a:t>
            </a:r>
          </a:p>
          <a:p>
            <a:r>
              <a:rPr lang="en-US" b="1" dirty="0" smtClean="0"/>
              <a:t>If the State only proves DWI to a preponderance of the evidence (greater weight of the evidence – more than 50 percent), the verdict must be </a:t>
            </a:r>
            <a:r>
              <a:rPr lang="en-US" b="1" u="sng" dirty="0" smtClean="0"/>
              <a:t>NOT GUILTY.</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sz="2000" dirty="0" smtClean="0"/>
              <a:t>If the State only proves that there was probable cause (maybe) of DWI, the verdict must be </a:t>
            </a:r>
            <a:r>
              <a:rPr lang="en-US" sz="2000" u="sng" dirty="0" smtClean="0"/>
              <a:t>NOT GUILTY.</a:t>
            </a:r>
            <a:endParaRPr lang="en-US" sz="2000" dirty="0" smtClean="0"/>
          </a:p>
          <a:p>
            <a:r>
              <a:rPr lang="en-US" sz="2000" dirty="0" smtClean="0"/>
              <a:t>If the State only proves DWI to a preponderance of the evidence (greater weight of the evidence – more than 50 percent), the verdict must be </a:t>
            </a:r>
            <a:r>
              <a:rPr lang="en-US" sz="2000" u="sng" dirty="0" smtClean="0"/>
              <a:t>NOT GUILTY.</a:t>
            </a:r>
          </a:p>
          <a:p>
            <a:r>
              <a:rPr lang="en-US" b="1" dirty="0" smtClean="0"/>
              <a:t>If the State only proves DWI by clear and convincing evidence (where you have a firm belief that the allegations are true), the verdict must be ________?</a:t>
            </a:r>
            <a:endParaRPr lang="en-US" b="1" u="sng" dirty="0" smtClean="0"/>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sz="2000" dirty="0" smtClean="0"/>
              <a:t>If the State only proves that there was probable cause (maybe) of DWI, the verdict must be </a:t>
            </a:r>
            <a:r>
              <a:rPr lang="en-US" sz="2000" u="sng" dirty="0" smtClean="0"/>
              <a:t>NOT GUILTY.</a:t>
            </a:r>
            <a:endParaRPr lang="en-US" sz="2000" dirty="0" smtClean="0"/>
          </a:p>
          <a:p>
            <a:r>
              <a:rPr lang="en-US" sz="2000" dirty="0" smtClean="0"/>
              <a:t>If the State only proves DWI to a preponderance of the evidence (greater weight of the evidence – more than 50 percent), the verdict must be </a:t>
            </a:r>
            <a:r>
              <a:rPr lang="en-US" sz="2000" u="sng" dirty="0" smtClean="0"/>
              <a:t>NOT GUILTY.</a:t>
            </a:r>
          </a:p>
          <a:p>
            <a:r>
              <a:rPr lang="en-US" b="1" dirty="0" smtClean="0"/>
              <a:t>If the State only proves DWI by clear and convincing evidence (where you have a firm belief that the allegations are true),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Us</a:t>
            </a:r>
            <a:r>
              <a:rPr lang="en-US" dirty="0" smtClean="0"/>
              <a:t> – </a:t>
            </a:r>
            <a:r>
              <a:rPr lang="en-US" dirty="0" smtClean="0"/>
              <a:t>John </a:t>
            </a:r>
            <a:r>
              <a:rPr lang="en-US" dirty="0" smtClean="0"/>
              <a:t>did not do anything illegal.</a:t>
            </a:r>
          </a:p>
          <a:p>
            <a:r>
              <a:rPr lang="en-US" b="1" dirty="0" smtClean="0"/>
              <a:t>John </a:t>
            </a:r>
            <a:r>
              <a:rPr lang="en-US" b="1" dirty="0" smtClean="0"/>
              <a:t>was not driving while intoxicated.</a:t>
            </a:r>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r>
              <a:rPr lang="en-US" sz="2000" dirty="0" smtClean="0"/>
              <a:t>If the State only proves that there was probable cause (maybe) of DWI, the verdict must be </a:t>
            </a:r>
            <a:r>
              <a:rPr lang="en-US" sz="2000" u="sng" dirty="0" smtClean="0"/>
              <a:t>NOT GUILTY.</a:t>
            </a:r>
            <a:endParaRPr lang="en-US" sz="2000" dirty="0" smtClean="0"/>
          </a:p>
          <a:p>
            <a:r>
              <a:rPr lang="en-US" sz="2000" dirty="0" smtClean="0"/>
              <a:t>If the State only proves DWI to a preponderance of the evidence (greater weight of the evidence – more than 50 percent), the verdict must be </a:t>
            </a:r>
            <a:r>
              <a:rPr lang="en-US" sz="2000" u="sng" dirty="0" smtClean="0"/>
              <a:t>NOT GUILTY.</a:t>
            </a:r>
          </a:p>
          <a:p>
            <a:r>
              <a:rPr lang="en-US" sz="2000" dirty="0" smtClean="0"/>
              <a:t>If the State only proves DWI by clear and convincing evidence (where you have a firm belief that the allegations are true), the verdict must be </a:t>
            </a:r>
            <a:r>
              <a:rPr lang="en-US" sz="2000" u="sng" dirty="0" smtClean="0"/>
              <a:t>NOT GUILTY.</a:t>
            </a:r>
          </a:p>
          <a:p>
            <a:r>
              <a:rPr lang="en-US" b="1" dirty="0" smtClean="0"/>
              <a:t>If after hearing the evidence, you are just not sure if the State has proved guilt beyond and to the exclusion of all reasonable doubt (you just do not know one way or the other), the verdict must be ______?</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r>
              <a:rPr lang="en-US" sz="2000" dirty="0" smtClean="0"/>
              <a:t>If the State only proves that there was probable cause (maybe) of DWI, the verdict must be </a:t>
            </a:r>
            <a:r>
              <a:rPr lang="en-US" sz="2000" u="sng" dirty="0" smtClean="0"/>
              <a:t>NOT GUILTY.</a:t>
            </a:r>
            <a:endParaRPr lang="en-US" sz="2000" dirty="0" smtClean="0"/>
          </a:p>
          <a:p>
            <a:r>
              <a:rPr lang="en-US" sz="2000" dirty="0" smtClean="0"/>
              <a:t>If the State only proves DWI to a preponderance of the evidence (greater weight of the evidence – more than 50 percent), the verdict must be </a:t>
            </a:r>
            <a:r>
              <a:rPr lang="en-US" sz="2000" u="sng" dirty="0" smtClean="0"/>
              <a:t>NOT GUILTY.</a:t>
            </a:r>
          </a:p>
          <a:p>
            <a:r>
              <a:rPr lang="en-US" sz="2000" dirty="0" smtClean="0"/>
              <a:t>If the State only proves DWI by clear and convincing evidence (where you have a firm belief that the allegations are true), the verdict must be </a:t>
            </a:r>
            <a:r>
              <a:rPr lang="en-US" sz="2000" u="sng" dirty="0" smtClean="0"/>
              <a:t>NOT GUILTY.</a:t>
            </a:r>
          </a:p>
          <a:p>
            <a:r>
              <a:rPr lang="en-US" b="1" dirty="0" smtClean="0"/>
              <a:t>If after hearing the evidence, you are just not sure if the State has proved guilt beyond and to the exclusion of all reasonable doubt (you just do not know one way or the other),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wrap="square" numCol="1" anchorCtr="0" compatLnSpc="1">
            <a:prstTxWarp prst="textNoShape">
              <a:avLst/>
            </a:prstTxWarp>
          </a:bodyPr>
          <a:lstStyle/>
          <a:p>
            <a:pPr eaLnBrk="1" hangingPunct="1"/>
            <a:r>
              <a:rPr lang="en-US" i="1" u="sng" dirty="0" smtClean="0">
                <a:effectLst>
                  <a:outerShdw blurRad="38100" dist="38100" dir="2700000" algn="tl">
                    <a:srgbClr val="0064E2"/>
                  </a:outerShdw>
                </a:effectLst>
                <a:ea typeface="ＭＳ Ｐゴシック" pitchFamily="34" charset="-128"/>
              </a:rPr>
              <a:t>The Law</a:t>
            </a:r>
          </a:p>
        </p:txBody>
      </p:sp>
      <p:sp>
        <p:nvSpPr>
          <p:cNvPr id="3" name="Content Placeholder 2"/>
          <p:cNvSpPr>
            <a:spLocks noGrp="1"/>
          </p:cNvSpPr>
          <p:nvPr>
            <p:ph idx="1"/>
          </p:nvPr>
        </p:nvSpPr>
        <p:spPr>
          <a:xfrm>
            <a:off x="457200" y="1143000"/>
            <a:ext cx="8229600" cy="5486400"/>
          </a:xfrm>
        </p:spPr>
        <p:txBody>
          <a:bodyPr wrap="square" numCol="1" anchor="t" anchorCtr="0" compatLnSpc="1">
            <a:prstTxWarp prst="textNoShape">
              <a:avLst/>
            </a:prstTxWarp>
          </a:bodyPr>
          <a:lstStyle/>
          <a:p>
            <a:pPr eaLnBrk="1" hangingPunct="1">
              <a:lnSpc>
                <a:spcPct val="70000"/>
              </a:lnSpc>
            </a:pPr>
            <a:r>
              <a:rPr lang="ja-JP" altLang="en-US" sz="2800" u="sng" smtClean="0">
                <a:solidFill>
                  <a:srgbClr val="FF0000"/>
                </a:solidFill>
                <a:effectLst>
                  <a:outerShdw blurRad="38100" dist="38100" dir="2700000" algn="tl">
                    <a:srgbClr val="FFFFFF"/>
                  </a:outerShdw>
                </a:effectLst>
                <a:ea typeface="ＭＳ Ｐゴシック" pitchFamily="34" charset="-128"/>
              </a:rPr>
              <a:t>“</a:t>
            </a:r>
            <a:r>
              <a:rPr lang="en-US" altLang="ja-JP" sz="28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800" u="sng" smtClean="0">
                <a:solidFill>
                  <a:srgbClr val="FF0000"/>
                </a:solidFill>
                <a:effectLst>
                  <a:outerShdw blurRad="38100" dist="38100" dir="2700000" algn="tl">
                    <a:srgbClr val="FFFFFF"/>
                  </a:outerShdw>
                </a:effectLst>
                <a:ea typeface="ＭＳ Ｐゴシック" pitchFamily="34" charset="-128"/>
              </a:rPr>
              <a:t>”</a:t>
            </a:r>
            <a:r>
              <a:rPr lang="en-US" altLang="ja-JP" sz="2800" u="sng" dirty="0" smtClean="0">
                <a:solidFill>
                  <a:srgbClr val="FF0000"/>
                </a:solidFill>
                <a:effectLst>
                  <a:outerShdw blurRad="38100" dist="38100" dir="2700000" algn="tl">
                    <a:srgbClr val="FFFFFF"/>
                  </a:outerShdw>
                </a:effectLst>
                <a:ea typeface="ＭＳ Ｐゴシック" pitchFamily="34" charset="-128"/>
              </a:rPr>
              <a:t> </a:t>
            </a:r>
            <a:r>
              <a:rPr lang="en-US" altLang="ja-JP" sz="28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dirty="0" smtClean="0">
                <a:effectLst>
                  <a:outerShdw blurRad="38100" dist="38100" dir="2700000" algn="tl">
                    <a:srgbClr val="FFFFFF"/>
                  </a:outerShdw>
                </a:effectLst>
                <a:ea typeface="ＭＳ Ｐゴシック" pitchFamily="34" charset="-128"/>
              </a:rPr>
              <a:t>Not having normal faculties – </a:t>
            </a:r>
            <a:r>
              <a:rPr lang="en-US" dirty="0" smtClean="0">
                <a:effectLst>
                  <a:outerShdw blurRad="38100" dist="38100" dir="2700000" algn="tl">
                    <a:srgbClr val="0064E2"/>
                  </a:outerShdw>
                </a:effectLst>
                <a:ea typeface="ＭＳ Ｐゴシック" pitchFamily="34" charset="-128"/>
              </a:rPr>
              <a:t> you do not believe to be proven Beyond all Reasonable Doubt</a:t>
            </a:r>
          </a:p>
          <a:p>
            <a:pPr lvl="1" eaLnBrk="1" hangingPunct="1">
              <a:lnSpc>
                <a:spcPct val="70000"/>
              </a:lnSpc>
              <a:buFont typeface="Wingdings" pitchFamily="2" charset="2"/>
              <a:buNone/>
            </a:pPr>
            <a:endParaRPr lang="en-US"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800" u="sng" smtClean="0">
                <a:solidFill>
                  <a:srgbClr val="FF0000"/>
                </a:solidFill>
                <a:effectLst>
                  <a:outerShdw blurRad="38100" dist="38100" dir="2700000" algn="tl">
                    <a:srgbClr val="FFFFFF"/>
                  </a:outerShdw>
                </a:effectLst>
                <a:ea typeface="ＭＳ Ｐゴシック" pitchFamily="34" charset="-128"/>
              </a:rPr>
              <a:t>“</a:t>
            </a:r>
            <a:r>
              <a:rPr lang="en-US" altLang="ja-JP" sz="28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800" u="sng" smtClean="0">
                <a:solidFill>
                  <a:srgbClr val="FF0000"/>
                </a:solidFill>
                <a:effectLst>
                  <a:outerShdw blurRad="38100" dist="38100" dir="2700000" algn="tl">
                    <a:srgbClr val="FFFFFF"/>
                  </a:outerShdw>
                </a:effectLst>
                <a:ea typeface="ＭＳ Ｐゴシック" pitchFamily="34" charset="-128"/>
              </a:rPr>
              <a:t>”</a:t>
            </a:r>
            <a:r>
              <a:rPr lang="en-US" altLang="ja-JP" sz="2800" u="sng" dirty="0" smtClean="0">
                <a:solidFill>
                  <a:srgbClr val="FF0000"/>
                </a:solidFill>
                <a:effectLst>
                  <a:outerShdw blurRad="38100" dist="38100" dir="2700000" algn="tl">
                    <a:srgbClr val="FFFFFF"/>
                  </a:outerShdw>
                </a:effectLst>
                <a:ea typeface="ＭＳ Ｐゴシック" pitchFamily="34" charset="-128"/>
              </a:rPr>
              <a:t> </a:t>
            </a:r>
            <a:r>
              <a:rPr lang="en-US" altLang="ja-JP" sz="28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dirty="0" smtClean="0">
                <a:effectLst>
                  <a:outerShdw blurRad="38100" dist="38100" dir="2700000" algn="tl">
                    <a:srgbClr val="FFFFFF"/>
                  </a:outerShdw>
                </a:effectLst>
                <a:ea typeface="ＭＳ Ｐゴシック" pitchFamily="34" charset="-128"/>
              </a:rPr>
              <a:t>Blood alcohol level above .08</a:t>
            </a:r>
            <a:r>
              <a:rPr lang="en-US" dirty="0" smtClean="0">
                <a:effectLst>
                  <a:outerShdw blurRad="38100" dist="38100" dir="2700000" algn="tl">
                    <a:srgbClr val="0064E2"/>
                  </a:outerShdw>
                </a:effectLst>
                <a:ea typeface="ＭＳ Ｐゴシック" pitchFamily="34" charset="-128"/>
              </a:rPr>
              <a:t> you do not believe to be proven Beyond all Reasonable Doubt </a:t>
            </a:r>
          </a:p>
          <a:p>
            <a:pPr lvl="1" eaLnBrk="1" hangingPunct="1">
              <a:lnSpc>
                <a:spcPct val="70000"/>
              </a:lnSpc>
              <a:buFont typeface="Wingdings" pitchFamily="2" charset="2"/>
              <a:buNone/>
            </a:pPr>
            <a:endParaRPr lang="en-US"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800" u="sng" smtClean="0">
                <a:solidFill>
                  <a:srgbClr val="FF0000"/>
                </a:solidFill>
                <a:effectLst>
                  <a:outerShdw blurRad="38100" dist="38100" dir="2700000" algn="tl">
                    <a:srgbClr val="FFFFFF"/>
                  </a:outerShdw>
                </a:effectLst>
                <a:ea typeface="ＭＳ Ｐゴシック" pitchFamily="34" charset="-128"/>
              </a:rPr>
              <a:t>“</a:t>
            </a:r>
            <a:r>
              <a:rPr lang="en-US" altLang="ja-JP" sz="28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800" u="sng" smtClean="0">
                <a:solidFill>
                  <a:srgbClr val="FF0000"/>
                </a:solidFill>
                <a:effectLst>
                  <a:outerShdw blurRad="38100" dist="38100" dir="2700000" algn="tl">
                    <a:srgbClr val="FFFFFF"/>
                  </a:outerShdw>
                </a:effectLst>
                <a:ea typeface="ＭＳ Ｐゴシック" pitchFamily="34" charset="-128"/>
              </a:rPr>
              <a:t>”</a:t>
            </a:r>
            <a:r>
              <a:rPr lang="en-US" altLang="ja-JP" sz="2800" u="sng" dirty="0" smtClean="0">
                <a:solidFill>
                  <a:srgbClr val="FF0000"/>
                </a:solidFill>
                <a:effectLst>
                  <a:outerShdw blurRad="38100" dist="38100" dir="2700000" algn="tl">
                    <a:srgbClr val="FFFFFF"/>
                  </a:outerShdw>
                </a:effectLst>
                <a:ea typeface="ＭＳ Ｐゴシック" pitchFamily="34" charset="-128"/>
              </a:rPr>
              <a:t> </a:t>
            </a:r>
            <a:r>
              <a:rPr lang="en-US" altLang="ja-JP" sz="28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dirty="0" smtClean="0">
                <a:effectLst>
                  <a:outerShdw blurRad="38100" dist="38100" dir="2700000" algn="tl">
                    <a:srgbClr val="FFFFFF"/>
                  </a:outerShdw>
                </a:effectLst>
                <a:ea typeface="ＭＳ Ｐゴシック" pitchFamily="34" charset="-128"/>
              </a:rPr>
              <a:t>By reason of the Introduction of Alcohol </a:t>
            </a:r>
            <a:r>
              <a:rPr lang="en-US" dirty="0" smtClean="0">
                <a:effectLst>
                  <a:outerShdw blurRad="38100" dist="38100" dir="2700000" algn="tl">
                    <a:srgbClr val="0064E2"/>
                  </a:outerShdw>
                </a:effectLst>
                <a:ea typeface="ＭＳ Ｐゴシック" pitchFamily="34" charset="-128"/>
              </a:rPr>
              <a:t>you do not believe to be proven beyond all reasonable doubt</a:t>
            </a:r>
          </a:p>
          <a:p>
            <a:pPr lvl="1" eaLnBrk="1" hangingPunct="1">
              <a:lnSpc>
                <a:spcPct val="70000"/>
              </a:lnSpc>
              <a:buFont typeface="Wingdings" pitchFamily="2" charset="2"/>
              <a:buNone/>
            </a:pPr>
            <a:endParaRPr lang="en-US"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800" u="sng" smtClean="0">
                <a:solidFill>
                  <a:srgbClr val="FF0000"/>
                </a:solidFill>
                <a:effectLst>
                  <a:outerShdw blurRad="38100" dist="38100" dir="2700000" algn="tl">
                    <a:srgbClr val="FFFFFF"/>
                  </a:outerShdw>
                </a:effectLst>
                <a:ea typeface="ＭＳ Ｐゴシック" pitchFamily="34" charset="-128"/>
              </a:rPr>
              <a:t>“</a:t>
            </a:r>
            <a:r>
              <a:rPr lang="en-US" altLang="ja-JP" sz="28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800" u="sng" smtClean="0">
                <a:solidFill>
                  <a:srgbClr val="FF0000"/>
                </a:solidFill>
                <a:effectLst>
                  <a:outerShdw blurRad="38100" dist="38100" dir="2700000" algn="tl">
                    <a:srgbClr val="FFFFFF"/>
                  </a:outerShdw>
                </a:effectLst>
                <a:ea typeface="ＭＳ Ｐゴシック" pitchFamily="34" charset="-128"/>
              </a:rPr>
              <a:t>”</a:t>
            </a:r>
            <a:r>
              <a:rPr lang="en-US" altLang="ja-JP" sz="2800" u="sng" dirty="0" smtClean="0">
                <a:solidFill>
                  <a:srgbClr val="FF0000"/>
                </a:solidFill>
                <a:effectLst>
                  <a:outerShdw blurRad="38100" dist="38100" dir="2700000" algn="tl">
                    <a:srgbClr val="FFFFFF"/>
                  </a:outerShdw>
                </a:effectLst>
                <a:ea typeface="ＭＳ Ｐゴシック" pitchFamily="34" charset="-128"/>
              </a:rPr>
              <a:t> </a:t>
            </a:r>
            <a:r>
              <a:rPr lang="en-US" altLang="ja-JP" sz="28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dirty="0" smtClean="0">
                <a:effectLst>
                  <a:outerShdw blurRad="38100" dist="38100" dir="2700000" algn="tl">
                    <a:srgbClr val="FFFFFF"/>
                  </a:outerShdw>
                </a:effectLst>
                <a:ea typeface="ＭＳ Ｐゴシック" pitchFamily="34" charset="-128"/>
              </a:rPr>
              <a:t>ANY of the elements alleged </a:t>
            </a:r>
            <a:r>
              <a:rPr lang="en-US" dirty="0" smtClean="0">
                <a:effectLst>
                  <a:outerShdw blurRad="38100" dist="38100" dir="2700000" algn="tl">
                    <a:srgbClr val="0064E2"/>
                  </a:outerShdw>
                </a:effectLst>
                <a:ea typeface="ＭＳ Ｐゴシック" pitchFamily="34" charset="-128"/>
              </a:rPr>
              <a:t>you do not believe to be proven Beyond all Reasonable Doubt</a:t>
            </a:r>
          </a:p>
        </p:txBody>
      </p:sp>
      <p:sp>
        <p:nvSpPr>
          <p:cNvPr id="22531" name="Date Placeholder 3"/>
          <p:cNvSpPr>
            <a:spLocks noGrp="1"/>
          </p:cNvSpPr>
          <p:nvPr>
            <p:ph type="dt" sz="quarter" idx="10"/>
          </p:nvPr>
        </p:nvSpPr>
        <p:spPr bwMode="auto">
          <a:noFill/>
          <a:ln>
            <a:miter lim="800000"/>
            <a:headEnd/>
            <a:tailEnd/>
          </a:ln>
        </p:spPr>
        <p:txBody>
          <a:bodyPr/>
          <a:lstStyle/>
          <a:p>
            <a:fld id="{2E914F05-9EAE-454C-A896-6E6E87CA7592}"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b="1" dirty="0" smtClean="0"/>
              <a:t>From the evidence itself.</a:t>
            </a:r>
            <a:endParaRPr 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b="1" dirty="0" smtClean="0"/>
              <a:t>From the Lack of Evidence.</a:t>
            </a:r>
            <a:endParaRPr lang="en-US"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b="1" dirty="0" smtClean="0"/>
              <a:t>From Unanswered Questions that you have.</a:t>
            </a:r>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b="1" dirty="0" smtClean="0"/>
              <a:t>Inconsistencies in the Evidence.</a:t>
            </a:r>
            <a:endParaRPr lang="en-US"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b="1" dirty="0" smtClean="0"/>
              <a:t>Credibility of the Evidence – do not believe some or all. </a:t>
            </a:r>
            <a:endParaRPr lang="en-US"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b="1" dirty="0" smtClean="0"/>
              <a:t>Weight of the Evidence – just not enough.</a:t>
            </a:r>
            <a:endParaRPr lang="en-US"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b="1" dirty="0" smtClean="0"/>
              <a:t>Not proven to you.</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Us</a:t>
            </a:r>
            <a:r>
              <a:rPr lang="en-US" dirty="0" smtClean="0"/>
              <a:t> – </a:t>
            </a:r>
            <a:r>
              <a:rPr lang="en-US" dirty="0" smtClean="0"/>
              <a:t>John </a:t>
            </a:r>
            <a:r>
              <a:rPr lang="en-US" dirty="0" smtClean="0"/>
              <a:t>did not do anything illegal.</a:t>
            </a:r>
          </a:p>
          <a:p>
            <a:r>
              <a:rPr lang="en-US" dirty="0" smtClean="0"/>
              <a:t>John </a:t>
            </a:r>
            <a:r>
              <a:rPr lang="en-US" dirty="0" smtClean="0"/>
              <a:t>was not driving while intoxicated.</a:t>
            </a:r>
          </a:p>
          <a:p>
            <a:r>
              <a:rPr lang="en-US" b="1" u="sng" dirty="0" smtClean="0"/>
              <a:t>State</a:t>
            </a:r>
            <a:r>
              <a:rPr lang="en-US" dirty="0" smtClean="0"/>
              <a:t> – thinks he may have been driving while intoxicated.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51054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dirty="0" smtClean="0"/>
              <a:t>Not proven to you.</a:t>
            </a:r>
          </a:p>
          <a:p>
            <a:r>
              <a:rPr lang="en-US" b="1" dirty="0" smtClean="0"/>
              <a:t>Specific Reasonable Doubt – one or several.</a:t>
            </a:r>
            <a:endParaRPr 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64E2"/>
                  </a:outerShdw>
                </a:effectLst>
                <a:latin typeface="Times New Roman" charset="0"/>
              </a:rPr>
              <a:t>The prosecution has the burden of proving the defendant guilty</a:t>
            </a:r>
            <a:r>
              <a:rPr lang="en-US" dirty="0" smtClean="0">
                <a:effectLst>
                  <a:outerShdw blurRad="38100" dist="38100" dir="2700000" algn="tl">
                    <a:srgbClr val="0064E2"/>
                  </a:outerShdw>
                </a:effectLst>
                <a:latin typeface="Times New Roman" charset="0"/>
              </a:rPr>
              <a:t> and it must do so by proving each and every element of the offense charged beyond a reasonable doubt and </a:t>
            </a:r>
            <a:r>
              <a:rPr lang="en-US" b="1" u="sng" dirty="0" smtClean="0">
                <a:effectLst>
                  <a:outerShdw blurRad="38100" dist="38100" dir="2700000" algn="tl">
                    <a:srgbClr val="0064E2"/>
                  </a:outerShdw>
                </a:effectLst>
                <a:latin typeface="Times New Roman" charset="0"/>
              </a:rPr>
              <a:t>if it fails to do so, you must acquit the defendant.</a:t>
            </a:r>
            <a:endParaRPr lang="en-US" b="1" u="sng"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Only and always on the State.</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b="1" dirty="0" smtClean="0"/>
              <a:t>We (the defense) never have to prove or disprove anything.</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dirty="0" smtClean="0"/>
              <a:t>We (the defense) never have to prove or disprove anything.</a:t>
            </a:r>
          </a:p>
          <a:p>
            <a:r>
              <a:rPr lang="en-US" b="1" dirty="0" smtClean="0"/>
              <a:t>It means that the State has the Responsibility for the Evidence.</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dirty="0" smtClean="0"/>
              <a:t>We (the defense) never have to prove or disprove anything.</a:t>
            </a:r>
          </a:p>
          <a:p>
            <a:r>
              <a:rPr lang="en-US" dirty="0" smtClean="0"/>
              <a:t>It means that the State has the Responsibility for the Evidence.</a:t>
            </a:r>
          </a:p>
          <a:p>
            <a:r>
              <a:rPr lang="en-US" b="1" dirty="0" smtClean="0"/>
              <a:t>If you want more evidence, who do you hold the lack of evidence against?</a:t>
            </a:r>
            <a:endParaRPr lang="en-US"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Only and always on the State.</a:t>
            </a:r>
          </a:p>
          <a:p>
            <a:r>
              <a:rPr lang="en-US" dirty="0" smtClean="0"/>
              <a:t>We (the defense) never have to prove or disprove anything.</a:t>
            </a:r>
          </a:p>
          <a:p>
            <a:r>
              <a:rPr lang="en-US" dirty="0" smtClean="0"/>
              <a:t>It means that the State has the Responsibility for the Evidence.</a:t>
            </a:r>
          </a:p>
          <a:p>
            <a:r>
              <a:rPr lang="en-US" dirty="0" smtClean="0"/>
              <a:t>If you want more evidence, who do you hold the lack of evidence against? </a:t>
            </a:r>
            <a:r>
              <a:rPr lang="en-US" b="1" dirty="0" smtClean="0"/>
              <a:t>The State because they have the Responsibility for the Evidence and the Burden of Proof.</a:t>
            </a:r>
            <a:endParaRPr lang="en-US"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Who is on trial here?</a:t>
            </a:r>
            <a:endParaRPr lang="en-US"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b="1" dirty="0" smtClean="0"/>
              <a:t>John ______________ </a:t>
            </a:r>
            <a:r>
              <a:rPr lang="en-US" b="1" dirty="0" smtClean="0"/>
              <a:t>???????</a:t>
            </a:r>
            <a:endParaRPr 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smtClean="0"/>
              <a:t>John ______________ </a:t>
            </a:r>
            <a:r>
              <a:rPr lang="en-US" dirty="0" smtClean="0"/>
              <a:t>???????</a:t>
            </a:r>
          </a:p>
          <a:p>
            <a:r>
              <a:rPr lang="en-US" b="1" dirty="0" smtClean="0"/>
              <a:t>NO – The State, its case, and its evidence is on trial because it has the Burden of Proof.</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wrap="square" numCol="1" anchorCtr="0" compatLnSpc="1">
            <a:prstTxWarp prst="textNoShape">
              <a:avLst/>
            </a:prstTxWarp>
          </a:bodyPr>
          <a:lstStyle/>
          <a:p>
            <a:r>
              <a:rPr lang="en-US" sz="2800" i="1" u="sng" dirty="0" smtClean="0">
                <a:effectLst>
                  <a:outerShdw blurRad="38100" dist="38100" dir="2700000" algn="tl">
                    <a:srgbClr val="0064E2"/>
                  </a:outerShdw>
                </a:effectLst>
                <a:latin typeface="Arial" pitchFamily="34" charset="0"/>
                <a:ea typeface="ＭＳ Ｐゴシック" pitchFamily="34" charset="-128"/>
              </a:rPr>
              <a:t>Jury Selection </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r>
              <a:rPr lang="en-US" altLang="ja-JP" sz="2800" i="1" u="sng" dirty="0" smtClean="0">
                <a:effectLst>
                  <a:outerShdw blurRad="38100" dist="38100" dir="2700000" algn="tl">
                    <a:srgbClr val="0064E2"/>
                  </a:outerShdw>
                </a:effectLst>
                <a:latin typeface="Arial" pitchFamily="34" charset="0"/>
                <a:ea typeface="ＭＳ Ｐゴシック" pitchFamily="34" charset="-128"/>
              </a:rPr>
              <a:t>Myths</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endParaRPr lang="en-US" sz="2800" i="1" u="sng" dirty="0" smtClean="0">
              <a:effectLst>
                <a:outerShdw blurRad="38100" dist="38100" dir="2700000" algn="tl">
                  <a:srgbClr val="0064E2"/>
                </a:outerShdw>
              </a:effectLst>
              <a:latin typeface="Arial" pitchFamily="34" charset="0"/>
              <a:ea typeface="ＭＳ Ｐゴシック" pitchFamily="34" charset="-128"/>
            </a:endParaRPr>
          </a:p>
        </p:txBody>
      </p:sp>
      <p:sp>
        <p:nvSpPr>
          <p:cNvPr id="5122" name="Rectangle 6"/>
          <p:cNvSpPr>
            <a:spLocks noGrp="1" noChangeArrowheads="1"/>
          </p:cNvSpPr>
          <p:nvPr>
            <p:ph sz="half" idx="1"/>
          </p:nvPr>
        </p:nvSpPr>
        <p:spPr>
          <a:xfrm>
            <a:off x="457200" y="1600200"/>
            <a:ext cx="3932238" cy="4419600"/>
          </a:xfrm>
        </p:spPr>
        <p:txBody>
          <a:bodyPr wrap="square" numCol="1" anchor="t" anchorCtr="0" compatLnSpc="1">
            <a:prstTxWarp prst="textNoShape">
              <a:avLst/>
            </a:prstTxWarp>
          </a:bodyPr>
          <a:lstStyle/>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#1:   Jurors </a:t>
            </a:r>
            <a:r>
              <a:rPr lang="ja-JP" altLang="en-US" smtClean="0">
                <a:effectLst>
                  <a:outerShdw blurRad="38100" dist="38100" dir="2700000" algn="tl">
                    <a:srgbClr val="0064E2"/>
                  </a:outerShdw>
                </a:effectLst>
                <a:latin typeface="Tahoma" pitchFamily="34" charset="0"/>
                <a:ea typeface="MS Gothic" pitchFamily="49" charset="-128"/>
              </a:rPr>
              <a:t>“</a:t>
            </a:r>
            <a:r>
              <a:rPr lang="en-US" altLang="ja-JP" dirty="0" smtClean="0">
                <a:effectLst>
                  <a:outerShdw blurRad="38100" dist="38100" dir="2700000" algn="tl">
                    <a:srgbClr val="0064E2"/>
                  </a:outerShdw>
                </a:effectLst>
                <a:latin typeface="Tahoma" pitchFamily="34" charset="0"/>
                <a:ea typeface="MS Gothic" pitchFamily="49" charset="-128"/>
              </a:rPr>
              <a:t>selected</a:t>
            </a:r>
            <a:r>
              <a:rPr lang="ja-JP" altLang="en-US" smtClean="0">
                <a:effectLst>
                  <a:outerShdw blurRad="38100" dist="38100" dir="2700000" algn="tl">
                    <a:srgbClr val="0064E2"/>
                  </a:outerShdw>
                </a:effectLst>
                <a:latin typeface="Tahoma" pitchFamily="34" charset="0"/>
                <a:ea typeface="MS Gothic" pitchFamily="49" charset="-128"/>
              </a:rPr>
              <a:t>”</a:t>
            </a:r>
            <a:endParaRPr lang="en-US" altLang="ja-JP" dirty="0" smtClean="0">
              <a:effectLst>
                <a:outerShdw blurRad="38100" dist="38100" dir="2700000" algn="tl">
                  <a:srgbClr val="0064E2"/>
                </a:outerShdw>
              </a:effectLst>
              <a:latin typeface="Tahoma" pitchFamily="34" charset="0"/>
              <a:ea typeface="MS Gothic" pitchFamily="49"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#2:   If you are quiet, you do not end up serving</a:t>
            </a: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4">
              <a:lnSpc>
                <a:spcPct val="80000"/>
              </a:lnSpc>
              <a:buFont typeface="Arial" pitchFamily="34" charset="0"/>
              <a:buChar char="»"/>
            </a:pPr>
            <a:endParaRPr lang="en-US" sz="13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2">
              <a:lnSpc>
                <a:spcPct val="80000"/>
              </a:lnSpc>
              <a:buFont typeface="Wingdings" pitchFamily="2" charset="2"/>
              <a:buNone/>
            </a:pPr>
            <a:endParaRPr lang="en-US" sz="1400" dirty="0" smtClean="0">
              <a:effectLst>
                <a:outerShdw blurRad="38100" dist="38100" dir="2700000" algn="tl">
                  <a:srgbClr val="0064E2"/>
                </a:outerShdw>
              </a:effectLst>
              <a:latin typeface="Tahoma" pitchFamily="34" charset="0"/>
              <a:ea typeface="ＭＳ Ｐゴシック" pitchFamily="34" charset="-128"/>
            </a:endParaRPr>
          </a:p>
        </p:txBody>
      </p:sp>
      <p:sp>
        <p:nvSpPr>
          <p:cNvPr id="3" name="Content Placeholder 2"/>
          <p:cNvSpPr>
            <a:spLocks noGrp="1"/>
          </p:cNvSpPr>
          <p:nvPr>
            <p:ph sz="half" idx="2"/>
          </p:nvPr>
        </p:nvSpPr>
        <p:spPr>
          <a:xfrm>
            <a:off x="4754563" y="1600200"/>
            <a:ext cx="3932237" cy="5029200"/>
          </a:xfrm>
        </p:spPr>
        <p:txBody>
          <a:bodyPr wrap="square" numCol="1" anchor="t" anchorCtr="0" compatLnSpc="1">
            <a:prstTxWarp prst="textNoShape">
              <a:avLst/>
            </a:prstTxWarp>
          </a:bodyPr>
          <a:lstStyle/>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#3:   You are required to set aside your personal feelings or experiences</a:t>
            </a: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#4:   It is </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wrong</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 to admit you have a bias or prejudice of some sort</a:t>
            </a:r>
          </a:p>
          <a:p>
            <a:endParaRPr lang="en-US" dirty="0" smtClean="0">
              <a:effectLst>
                <a:outerShdw blurRad="38100" dist="38100" dir="2700000" algn="tl">
                  <a:srgbClr val="0064E2"/>
                </a:outerShdw>
              </a:effectLst>
              <a:ea typeface="ＭＳ Ｐゴシック" pitchFamily="34" charset="-128"/>
            </a:endParaRPr>
          </a:p>
        </p:txBody>
      </p:sp>
      <p:sp>
        <p:nvSpPr>
          <p:cNvPr id="17412" name="Date Placeholder 1"/>
          <p:cNvSpPr>
            <a:spLocks noGrp="1"/>
          </p:cNvSpPr>
          <p:nvPr>
            <p:ph type="dt" sz="quarter" idx="10"/>
          </p:nvPr>
        </p:nvSpPr>
        <p:spPr bwMode="auto">
          <a:noFill/>
          <a:ln>
            <a:miter lim="800000"/>
            <a:headEnd/>
            <a:tailEnd/>
          </a:ln>
        </p:spPr>
        <p:txBody>
          <a:bodyPr/>
          <a:lstStyle/>
          <a:p>
            <a:fld id="{C2198C89-E12B-493A-B673-797F850F3D2D}" type="datetime1">
              <a:rPr lang="en-US"/>
              <a:pPr/>
              <a:t>9/12/2016</a:t>
            </a:fld>
            <a:endParaRPr lang="en-US" dirty="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smtClean="0"/>
              <a:t>John ______________ </a:t>
            </a:r>
            <a:r>
              <a:rPr lang="en-US" dirty="0" smtClean="0"/>
              <a:t>???????</a:t>
            </a:r>
          </a:p>
          <a:p>
            <a:r>
              <a:rPr lang="en-US" dirty="0" smtClean="0"/>
              <a:t>NO – The State, its case, and its evidence is on trial.</a:t>
            </a:r>
          </a:p>
          <a:p>
            <a:r>
              <a:rPr lang="en-US" b="1" dirty="0" smtClean="0"/>
              <a:t>The State’s evidence is what is on trial and what you have to judge.</a:t>
            </a:r>
            <a:endParaRPr lang="en-US"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If the State rests, and you have a reasonable doubt or are not sure if it has been proven beyond and to the exclusion of all reasonable doubt, and the defense produces no evidence, the verdict has to be ______?</a:t>
            </a:r>
            <a:endParaRPr 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If the State rests, and you have a reasonable doubt or are not sure if it has been proven beyond and to the exclusion of all reasonable doubt, and the defense produces no evidence, the verdict has to be </a:t>
            </a:r>
            <a:r>
              <a:rPr lang="en-US" b="1" u="sng" dirty="0" smtClean="0"/>
              <a:t>NOT GUILTY.</a:t>
            </a:r>
            <a:endParaRPr lang="en-US" b="1" u="sng"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Some say that if the defense produces no evidence or the Defendant does not testify, the Defendant must be guilty.</a:t>
            </a:r>
            <a:endParaRPr lang="en-US" b="1"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Some say that if the defense produces no evidence or the Defendant does not testify, the Defendant must be guilty.</a:t>
            </a:r>
          </a:p>
          <a:p>
            <a:r>
              <a:rPr lang="en-US" b="1" dirty="0" smtClean="0"/>
              <a:t>Does anyone feel that way?</a:t>
            </a:r>
            <a:endParaRPr lang="en-US" b="1"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Some say that they must hear something from the defense before they could ever find the Defendant not guilty and that if they hear nothing from the defense they cannot find the Defendant not guilty.</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Some say that they must hear something from the defense before they could ever find the Defendant not guilty and that if they hear nothing from the defense they cannot find the Defendant not guilty.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wrap="square" numCol="1" anchorCtr="0" compatLnSpc="1">
            <a:prstTxWarp prst="textNoShape">
              <a:avLst/>
            </a:prstTxWarp>
          </a:bodyPr>
          <a:lstStyle/>
          <a:p>
            <a:pPr eaLnBrk="1" hangingPunct="1"/>
            <a:r>
              <a:rPr lang="en-US" sz="3200" u="sng" dirty="0" smtClean="0">
                <a:effectLst>
                  <a:outerShdw blurRad="38100" dist="38100" dir="2700000" algn="tl">
                    <a:srgbClr val="0064E2"/>
                  </a:outerShdw>
                </a:effectLst>
                <a:latin typeface="Times New Roman" pitchFamily="18" charset="0"/>
                <a:ea typeface="ＭＳ Ｐゴシック" pitchFamily="34" charset="-128"/>
              </a:rPr>
              <a:t>DEFENDANT</a:t>
            </a:r>
            <a:r>
              <a:rPr lang="ja-JP" altLang="en-US" sz="3200" u="sng" smtClean="0">
                <a:effectLst>
                  <a:outerShdw blurRad="38100" dist="38100" dir="2700000" algn="tl">
                    <a:srgbClr val="0064E2"/>
                  </a:outerShdw>
                </a:effectLst>
                <a:latin typeface="Times New Roman" pitchFamily="18" charset="0"/>
                <a:ea typeface="ＭＳ Ｐゴシック" pitchFamily="34" charset="-128"/>
              </a:rPr>
              <a:t>’</a:t>
            </a:r>
            <a:r>
              <a:rPr lang="en-US" altLang="ja-JP" sz="3200" u="sng" dirty="0" smtClean="0">
                <a:effectLst>
                  <a:outerShdw blurRad="38100" dist="38100" dir="2700000" algn="tl">
                    <a:srgbClr val="0064E2"/>
                  </a:outerShdw>
                </a:effectLst>
                <a:latin typeface="Times New Roman" pitchFamily="18" charset="0"/>
                <a:ea typeface="ＭＳ Ｐゴシック" pitchFamily="34" charset="-128"/>
              </a:rPr>
              <a:t>S RIGHT NOT TO TESTIFY</a:t>
            </a:r>
            <a:endParaRPr lang="en-US" sz="3200" u="sng" dirty="0" smtClean="0">
              <a:effectLst>
                <a:outerShdw blurRad="38100" dist="38100" dir="2700000" algn="tl">
                  <a:srgbClr val="0064E2"/>
                </a:outerShdw>
              </a:effectLst>
              <a:latin typeface="Times New Roman" pitchFamily="18" charset="0"/>
              <a:ea typeface="ＭＳ Ｐゴシック" pitchFamily="34" charset="-128"/>
            </a:endParaRPr>
          </a:p>
        </p:txBody>
      </p:sp>
      <p:sp>
        <p:nvSpPr>
          <p:cNvPr id="13317" name="Rectangle 5"/>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50000"/>
              </a:lnSpc>
            </a:pPr>
            <a:r>
              <a:rPr lang="en-US" dirty="0" smtClean="0">
                <a:effectLst>
                  <a:outerShdw blurRad="38100" dist="38100" dir="2700000" algn="tl">
                    <a:srgbClr val="0064E2"/>
                  </a:outerShdw>
                </a:effectLst>
                <a:latin typeface="Times New Roman" pitchFamily="18" charset="0"/>
                <a:ea typeface="ＭＳ Ｐゴシック" pitchFamily="34" charset="-128"/>
              </a:rPr>
              <a:t>	</a:t>
            </a:r>
            <a:r>
              <a:rPr lang="en-US" sz="2800" dirty="0" smtClean="0">
                <a:effectLst>
                  <a:outerShdw blurRad="38100" dist="38100" dir="2700000" algn="tl">
                    <a:srgbClr val="0064E2"/>
                  </a:outerShdw>
                </a:effectLst>
                <a:latin typeface="Times New Roman" pitchFamily="18" charset="0"/>
                <a:ea typeface="ＭＳ Ｐゴシック" pitchFamily="34" charset="-128"/>
              </a:rPr>
              <a:t>Our law provides that a defendant may testify on his own behalf if he elects to do so.  This however, is a right accorded a defendant, and if in the event he elects not to testify, that fact cannot be considered by you or used against him in any way.</a:t>
            </a:r>
          </a:p>
        </p:txBody>
      </p:sp>
      <p:sp>
        <p:nvSpPr>
          <p:cNvPr id="36867" name="Rectangle 37"/>
          <p:cNvSpPr>
            <a:spLocks noGrp="1" noChangeArrowheads="1"/>
          </p:cNvSpPr>
          <p:nvPr>
            <p:ph type="dt" sz="quarter" idx="10"/>
          </p:nvPr>
        </p:nvSpPr>
        <p:spPr bwMode="auto">
          <a:noFill/>
          <a:ln>
            <a:miter lim="800000"/>
            <a:headEnd/>
            <a:tailEnd/>
          </a:ln>
        </p:spPr>
        <p:txBody>
          <a:bodyPr/>
          <a:lstStyle/>
          <a:p>
            <a:fld id="{6156CA41-9C83-4974-97CA-68DB8FCCCFAD}"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Some say that if the Defendant does not testify, he must be guilty because anyone who is innocent would testify.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Some say that if the Defendant does not testify, he must be guilty because anyone who is innocent would testify.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sz="2400" dirty="0" smtClean="0"/>
              <a:t>Some say that if the Defendant does not testify, he must be guilty because anyone who is innocent would testify.</a:t>
            </a:r>
          </a:p>
          <a:p>
            <a:r>
              <a:rPr lang="en-US" sz="2400" dirty="0" smtClean="0"/>
              <a:t>Does anyone feel that way?</a:t>
            </a:r>
          </a:p>
          <a:p>
            <a:r>
              <a:rPr lang="en-US" b="1" dirty="0" smtClean="0"/>
              <a:t>What are innocent reasons for a Defendant not to testify?</a:t>
            </a:r>
            <a:endParaRPr lang="en-US"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sz="2400" dirty="0" smtClean="0"/>
              <a:t>Some say that if the Defendant does not testify, he must be guilty because anyone who is innocent would testify.</a:t>
            </a:r>
          </a:p>
          <a:p>
            <a:r>
              <a:rPr lang="en-US" sz="2400" dirty="0" smtClean="0"/>
              <a:t>Does anyone feel that way?</a:t>
            </a:r>
          </a:p>
          <a:p>
            <a:r>
              <a:rPr lang="en-US" b="1" dirty="0" smtClean="0"/>
              <a:t>What are innocent reasons for a Defendant not to testify?</a:t>
            </a:r>
          </a:p>
          <a:p>
            <a:r>
              <a:rPr lang="en-US" b="1" dirty="0" smtClean="0"/>
              <a:t>Lawyer says not necessary.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sz="2400" dirty="0" smtClean="0"/>
              <a:t>Some say that if the Defendant does not testify, he must be guilty because anyone who is innocent would testify.</a:t>
            </a:r>
          </a:p>
          <a:p>
            <a:r>
              <a:rPr lang="en-US" sz="2400" dirty="0" smtClean="0"/>
              <a:t>Does anyone feel that way?</a:t>
            </a:r>
          </a:p>
          <a:p>
            <a:r>
              <a:rPr lang="en-US" b="1" dirty="0" smtClean="0"/>
              <a:t>What are innocent reasons for a Defendant not to testify?</a:t>
            </a:r>
          </a:p>
          <a:p>
            <a:r>
              <a:rPr lang="en-US" b="1" dirty="0" smtClean="0"/>
              <a:t>Lawyer says not necessary</a:t>
            </a:r>
          </a:p>
          <a:p>
            <a:r>
              <a:rPr lang="en-US" b="1" dirty="0" smtClean="0"/>
              <a:t>State has not proven guilt – no need.</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sz="2400" dirty="0" smtClean="0"/>
              <a:t>Some say that if the Defendant does not testify, he must be guilty because anyone who is innocent would testify.</a:t>
            </a:r>
          </a:p>
          <a:p>
            <a:r>
              <a:rPr lang="en-US" sz="2400" dirty="0" smtClean="0"/>
              <a:t>Does anyone feel that way?</a:t>
            </a:r>
          </a:p>
          <a:p>
            <a:r>
              <a:rPr lang="en-US" b="1" dirty="0" smtClean="0"/>
              <a:t>What are innocent reasons for a Defendant not to testify?</a:t>
            </a:r>
          </a:p>
          <a:p>
            <a:r>
              <a:rPr lang="en-US" b="1" dirty="0" smtClean="0"/>
              <a:t>Lawyer says not necessary</a:t>
            </a:r>
          </a:p>
          <a:p>
            <a:r>
              <a:rPr lang="en-US" b="1" dirty="0" smtClean="0"/>
              <a:t>State has not proven guilt – no need.</a:t>
            </a:r>
          </a:p>
          <a:p>
            <a:r>
              <a:rPr lang="en-US" b="1" dirty="0" smtClean="0"/>
              <a:t>Fear – Nervousness – Do not speak well – Anxiety.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Breath-Blood Test or Do Exercises</a:t>
            </a:r>
            <a:endParaRPr lang="en-US" dirty="0"/>
          </a:p>
        </p:txBody>
      </p:sp>
      <p:sp>
        <p:nvSpPr>
          <p:cNvPr id="3" name="Content Placeholder 2"/>
          <p:cNvSpPr>
            <a:spLocks noGrp="1"/>
          </p:cNvSpPr>
          <p:nvPr>
            <p:ph idx="1"/>
          </p:nvPr>
        </p:nvSpPr>
        <p:spPr/>
        <p:txBody>
          <a:bodyPr/>
          <a:lstStyle/>
          <a:p>
            <a:r>
              <a:rPr lang="en-US" b="1" dirty="0" smtClean="0"/>
              <a:t>Is it legal or illegal to decline to take a breath or blood test or to decline to do police exercises?</a:t>
            </a:r>
            <a:endParaRPr lang="en-US"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Breath-Blood Test or Do Exercises</a:t>
            </a:r>
            <a:endParaRPr lang="en-US" dirty="0"/>
          </a:p>
        </p:txBody>
      </p:sp>
      <p:sp>
        <p:nvSpPr>
          <p:cNvPr id="3" name="Content Placeholder 2"/>
          <p:cNvSpPr>
            <a:spLocks noGrp="1"/>
          </p:cNvSpPr>
          <p:nvPr>
            <p:ph idx="1"/>
          </p:nvPr>
        </p:nvSpPr>
        <p:spPr>
          <a:xfrm>
            <a:off x="457200" y="1600200"/>
            <a:ext cx="8229600" cy="4953000"/>
          </a:xfrm>
        </p:spPr>
        <p:txBody>
          <a:bodyPr/>
          <a:lstStyle/>
          <a:p>
            <a:r>
              <a:rPr lang="en-US" sz="2800" dirty="0" smtClean="0"/>
              <a:t>Is it legal or illegal to decline to take a breath or blood test or to decline to do police exercises?</a:t>
            </a:r>
          </a:p>
          <a:p>
            <a:r>
              <a:rPr lang="en-US" b="1" dirty="0" smtClean="0"/>
              <a:t>The law gives every person the option to decline to take a breath or blood test and requires that if a person declines none shall be taken unless the police get a search warrant.  </a:t>
            </a:r>
          </a:p>
          <a:p>
            <a:r>
              <a:rPr lang="en-US" b="1" dirty="0" smtClean="0"/>
              <a:t>No one has any legal obligation to do the police exercises.  It is perfectly legal to just say no.</a:t>
            </a:r>
          </a:p>
          <a:p>
            <a:endParaRPr lang="en-US"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 or Do Exercises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sz="2400" dirty="0" smtClean="0"/>
              <a:t>Is it legal or illegal to decline to take a breath or blood test or to decline to do police exercises.?</a:t>
            </a:r>
          </a:p>
          <a:p>
            <a:r>
              <a:rPr lang="en-US" sz="2400" dirty="0" smtClean="0"/>
              <a:t>The law gives every person the option to decline to take a breath or blood test and requires that if a person declines none shall be taken unless the police get a search warrant.</a:t>
            </a:r>
          </a:p>
          <a:p>
            <a:r>
              <a:rPr lang="en-US" sz="2400" dirty="0" smtClean="0"/>
              <a:t>No one has any legal obligation to do the police exercises.  It is perfectly legal to just say no.</a:t>
            </a:r>
          </a:p>
          <a:p>
            <a:r>
              <a:rPr lang="en-US" b="1" dirty="0" smtClean="0"/>
              <a:t>Anyone fundamentally disagree with that law?</a:t>
            </a:r>
            <a:endParaRPr lang="en-US"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Decision Not to Take a </a:t>
            </a:r>
            <a:br>
              <a:rPr lang="en-US" dirty="0" smtClean="0"/>
            </a:br>
            <a:r>
              <a:rPr lang="en-US" dirty="0" smtClean="0"/>
              <a:t>Breath Test or Do Exercises</a:t>
            </a:r>
            <a:endParaRPr lang="en-US" dirty="0"/>
          </a:p>
        </p:txBody>
      </p:sp>
      <p:sp>
        <p:nvSpPr>
          <p:cNvPr id="3" name="Content Placeholder 2"/>
          <p:cNvSpPr>
            <a:spLocks noGrp="1"/>
          </p:cNvSpPr>
          <p:nvPr>
            <p:ph idx="1"/>
          </p:nvPr>
        </p:nvSpPr>
        <p:spPr>
          <a:xfrm>
            <a:off x="457200" y="1219200"/>
            <a:ext cx="8229600" cy="5486400"/>
          </a:xfrm>
        </p:spPr>
        <p:txBody>
          <a:bodyPr/>
          <a:lstStyle/>
          <a:p>
            <a:r>
              <a:rPr lang="en-US" sz="2800" dirty="0" smtClean="0"/>
              <a:t>Is it legal or illegal to decline to take a breath test or to decline to do police exercises.?</a:t>
            </a:r>
          </a:p>
          <a:p>
            <a:r>
              <a:rPr lang="en-US" sz="2800" dirty="0" smtClean="0"/>
              <a:t>The law gives every person the option to decline to take a breath test and requires that if a person declines none shall be taken unless the police get a search warrant.  No one has any legal obligation to do the police exercises.  It is perfectly legal to just say no.</a:t>
            </a:r>
          </a:p>
          <a:p>
            <a:r>
              <a:rPr lang="en-US" sz="2800" dirty="0" smtClean="0"/>
              <a:t>Anyone fundamentally disagree with that law?</a:t>
            </a:r>
          </a:p>
          <a:p>
            <a:r>
              <a:rPr lang="en-US" b="1" dirty="0" smtClean="0"/>
              <a:t>Anyone believe that a person who does so is likely guilty because of their decision not to cooperate?</a:t>
            </a:r>
            <a:endParaRPr lang="en-US"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b="1" dirty="0" smtClean="0">
                <a:latin typeface="Times New Roman" pitchFamily="18" charset="0"/>
                <a:cs typeface="Times New Roman" pitchFamily="18" charset="0"/>
              </a:rPr>
              <a:t>Who is the American “reasonable person” when it comes to police interactions? </a:t>
            </a:r>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latin typeface="Times New Roman" pitchFamily="18" charset="0"/>
                <a:cs typeface="Times New Roman" pitchFamily="18" charset="0"/>
              </a:rPr>
              <a:t>Who is the American “reasonable person” when it comes to police interactions? </a:t>
            </a:r>
          </a:p>
          <a:p>
            <a:pPr algn="just"/>
            <a:r>
              <a:rPr lang="en-US" b="1" dirty="0" smtClean="0">
                <a:latin typeface="Times New Roman" pitchFamily="18" charset="0"/>
                <a:cs typeface="Times New Roman" pitchFamily="18" charset="0"/>
              </a:rPr>
              <a:t>He is someone who knows his rights and feels free to exercise them.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b="1" dirty="0" smtClean="0"/>
              <a:t>Not all people are good jurors for all kinds of cases.</a:t>
            </a:r>
            <a:endParaRPr lang="en-US"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latin typeface="Times New Roman" pitchFamily="18" charset="0"/>
                <a:cs typeface="Times New Roman" pitchFamily="18" charset="0"/>
              </a:rPr>
              <a:t>Who is the American “reasonable person” when it comes to police interactions? </a:t>
            </a:r>
          </a:p>
          <a:p>
            <a:pPr algn="just"/>
            <a:r>
              <a:rPr lang="en-US" dirty="0" smtClean="0">
                <a:latin typeface="Times New Roman" pitchFamily="18" charset="0"/>
                <a:cs typeface="Times New Roman" pitchFamily="18" charset="0"/>
              </a:rPr>
              <a:t>He is someone who knows his rights and feels free to exercise them. </a:t>
            </a:r>
          </a:p>
          <a:p>
            <a:pPr algn="just"/>
            <a:r>
              <a:rPr lang="en-US" b="1" dirty="0" smtClean="0">
                <a:latin typeface="Times New Roman" pitchFamily="18" charset="0"/>
                <a:cs typeface="Times New Roman" pitchFamily="18" charset="0"/>
              </a:rPr>
              <a:t>He is not intimidated by the police, whether they are alone or in a group, in uniform or in plain clothes. </a:t>
            </a:r>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latin typeface="Times New Roman" pitchFamily="18" charset="0"/>
                <a:cs typeface="Times New Roman" pitchFamily="18" charset="0"/>
              </a:rPr>
              <a:t>Who is the American “reasonable person” when it comes to police interactions? </a:t>
            </a:r>
          </a:p>
          <a:p>
            <a:pPr algn="just"/>
            <a:r>
              <a:rPr lang="en-US" dirty="0" smtClean="0">
                <a:latin typeface="Times New Roman" pitchFamily="18" charset="0"/>
                <a:cs typeface="Times New Roman" pitchFamily="18" charset="0"/>
              </a:rPr>
              <a:t>He is someone who knows his rights and feels free to exercise them. </a:t>
            </a:r>
          </a:p>
          <a:p>
            <a:pPr algn="just"/>
            <a:r>
              <a:rPr lang="en-US" dirty="0" smtClean="0">
                <a:latin typeface="Times New Roman" pitchFamily="18" charset="0"/>
                <a:cs typeface="Times New Roman" pitchFamily="18" charset="0"/>
              </a:rPr>
              <a:t>He is not intimidated by the police, whether they are alone or in a group, in uniform or in plain clothes. </a:t>
            </a:r>
          </a:p>
          <a:p>
            <a:pPr algn="just"/>
            <a:r>
              <a:rPr lang="en-US" b="1" dirty="0" smtClean="0">
                <a:latin typeface="Times New Roman" pitchFamily="18" charset="0"/>
                <a:cs typeface="Times New Roman" pitchFamily="18" charset="0"/>
              </a:rPr>
              <a:t>He knows that when questioned, he can refuse to answer . . . .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sz="1800" dirty="0" smtClean="0">
                <a:latin typeface="Times New Roman" pitchFamily="18" charset="0"/>
                <a:cs typeface="Times New Roman" pitchFamily="18" charset="0"/>
              </a:rPr>
              <a:t>Who is the American “reasonable person” when it comes to police interactions? </a:t>
            </a:r>
          </a:p>
          <a:p>
            <a:pPr algn="just"/>
            <a:r>
              <a:rPr lang="en-US" sz="1800" dirty="0" smtClean="0">
                <a:latin typeface="Times New Roman" pitchFamily="18" charset="0"/>
                <a:cs typeface="Times New Roman" pitchFamily="18" charset="0"/>
              </a:rPr>
              <a:t>He is someone who knows his rights and feels free to exercise them. </a:t>
            </a:r>
          </a:p>
          <a:p>
            <a:pPr algn="just"/>
            <a:r>
              <a:rPr lang="en-US" sz="1800" dirty="0" smtClean="0">
                <a:latin typeface="Times New Roman" pitchFamily="18" charset="0"/>
                <a:cs typeface="Times New Roman" pitchFamily="18" charset="0"/>
              </a:rPr>
              <a:t>He is not intimidated by the police, whether they are alone or in a group, in uniform or in plain clothes. </a:t>
            </a:r>
          </a:p>
          <a:p>
            <a:pPr algn="just"/>
            <a:r>
              <a:rPr lang="en-US" sz="1800" dirty="0" smtClean="0">
                <a:latin typeface="Times New Roman" pitchFamily="18" charset="0"/>
                <a:cs typeface="Times New Roman" pitchFamily="18" charset="0"/>
              </a:rPr>
              <a:t>He knows that when questioned, he can refuse to answer. </a:t>
            </a:r>
          </a:p>
          <a:p>
            <a:pPr algn="just"/>
            <a:r>
              <a:rPr lang="en-US" b="1" dirty="0" smtClean="0">
                <a:latin typeface="Times New Roman" pitchFamily="18" charset="0"/>
                <a:cs typeface="Times New Roman" pitchFamily="18" charset="0"/>
              </a:rPr>
              <a:t>He always feels free to end the encounter even if physically constrained by his surroundings and even if the police persist in their attempts to engage him in conversation.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latin typeface="Times New Roman" pitchFamily="18" charset="0"/>
                <a:cs typeface="Times New Roman" pitchFamily="18" charset="0"/>
              </a:rPr>
              <a:t>Who is the American “reasonable person” when it comes to police interactions? </a:t>
            </a:r>
          </a:p>
          <a:p>
            <a:pPr algn="just"/>
            <a:r>
              <a:rPr lang="en-US" sz="1800" dirty="0" smtClean="0">
                <a:latin typeface="Times New Roman" pitchFamily="18" charset="0"/>
                <a:cs typeface="Times New Roman" pitchFamily="18" charset="0"/>
              </a:rPr>
              <a:t>He is someone who knows his rights and feels free to exercise them. </a:t>
            </a:r>
          </a:p>
          <a:p>
            <a:pPr algn="just"/>
            <a:r>
              <a:rPr lang="en-US" sz="1800" dirty="0" smtClean="0">
                <a:latin typeface="Times New Roman" pitchFamily="18" charset="0"/>
                <a:cs typeface="Times New Roman" pitchFamily="18" charset="0"/>
              </a:rPr>
              <a:t>He is not intimidated by the police, whether they are alone or in a group, in uniform or in plain clothes. </a:t>
            </a:r>
          </a:p>
          <a:p>
            <a:pPr algn="just"/>
            <a:r>
              <a:rPr lang="en-US" sz="1800" dirty="0" smtClean="0">
                <a:latin typeface="Times New Roman" pitchFamily="18" charset="0"/>
                <a:cs typeface="Times New Roman" pitchFamily="18" charset="0"/>
              </a:rPr>
              <a:t>He knows that when questioned, he can refuse to answer. </a:t>
            </a:r>
          </a:p>
          <a:p>
            <a:pPr algn="just"/>
            <a:r>
              <a:rPr lang="en-US" dirty="0" smtClean="0">
                <a:latin typeface="Times New Roman" pitchFamily="18" charset="0"/>
                <a:cs typeface="Times New Roman" pitchFamily="18" charset="0"/>
              </a:rPr>
              <a:t>He always feels free to end the encounter even if physically constrained by his surroundings and even if the police persist in their attempts to engage him in conversation. </a:t>
            </a:r>
          </a:p>
          <a:p>
            <a:pPr algn="just"/>
            <a:r>
              <a:rPr lang="en-US" b="1" dirty="0" smtClean="0">
                <a:latin typeface="Times New Roman" pitchFamily="18" charset="0"/>
                <a:cs typeface="Times New Roman" pitchFamily="18" charset="0"/>
              </a:rPr>
              <a:t>He rests secure in the knowledge that no physical harm will result and that the police cannot legally draw an inference of criminality from his refusal to cooperate.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latin typeface="Times New Roman" pitchFamily="18" charset="0"/>
                <a:cs typeface="Times New Roman" pitchFamily="18" charset="0"/>
              </a:rPr>
              <a:t>Who is the American “reasonable person” when it comes to police interactions? </a:t>
            </a:r>
          </a:p>
          <a:p>
            <a:pPr algn="just"/>
            <a:r>
              <a:rPr lang="en-US" sz="1800" dirty="0" smtClean="0">
                <a:latin typeface="Times New Roman" pitchFamily="18" charset="0"/>
                <a:cs typeface="Times New Roman" pitchFamily="18" charset="0"/>
              </a:rPr>
              <a:t>He is someone who knows his rights and feels free to exercise them. </a:t>
            </a:r>
          </a:p>
          <a:p>
            <a:pPr algn="just"/>
            <a:r>
              <a:rPr lang="en-US" sz="1800" dirty="0" smtClean="0">
                <a:latin typeface="Times New Roman" pitchFamily="18" charset="0"/>
                <a:cs typeface="Times New Roman" pitchFamily="18" charset="0"/>
              </a:rPr>
              <a:t>He is not intimidated by the police, whether they are alone or in a group, in uniform or in plain clothes. </a:t>
            </a:r>
          </a:p>
          <a:p>
            <a:pPr algn="just"/>
            <a:r>
              <a:rPr lang="en-US" sz="1800" dirty="0" smtClean="0">
                <a:latin typeface="Times New Roman" pitchFamily="18" charset="0"/>
                <a:cs typeface="Times New Roman" pitchFamily="18" charset="0"/>
              </a:rPr>
              <a:t>He knows that when questioned, he can refuse to answer.</a:t>
            </a:r>
          </a:p>
          <a:p>
            <a:pPr algn="just"/>
            <a:r>
              <a:rPr lang="en-US" sz="1800" dirty="0" smtClean="0">
                <a:latin typeface="Times New Roman" pitchFamily="18" charset="0"/>
                <a:cs typeface="Times New Roman" pitchFamily="18" charset="0"/>
              </a:rPr>
              <a:t>He always feels free to end the encounter even if physically constrained by his surroundings and even if the police persist in their attempts to engage him in conversation. </a:t>
            </a:r>
          </a:p>
          <a:p>
            <a:pPr algn="just"/>
            <a:r>
              <a:rPr lang="en-US" sz="1800" dirty="0" smtClean="0">
                <a:latin typeface="Times New Roman" pitchFamily="18" charset="0"/>
                <a:cs typeface="Times New Roman" pitchFamily="18" charset="0"/>
              </a:rPr>
              <a:t>He rests secure in the knowledge that no physical harm will result and that the police cannot legally draw an inference of criminality from his refusal to cooperate.</a:t>
            </a:r>
          </a:p>
          <a:p>
            <a:pPr algn="just"/>
            <a:r>
              <a:rPr lang="en-US" b="1" dirty="0" smtClean="0">
                <a:latin typeface="Times New Roman" pitchFamily="18" charset="0"/>
                <a:cs typeface="Times New Roman" pitchFamily="18" charset="0"/>
              </a:rPr>
              <a:t>In short, he regards an encounter with police as no different from one with a panhandler on the street, a religious proselytizer at his doorstep, or a Hare Krishna in the airport."</a:t>
            </a:r>
            <a:endParaRPr lang="en-US" sz="1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latin typeface="Times New Roman" pitchFamily="18" charset="0"/>
                <a:cs typeface="Times New Roman" pitchFamily="18" charset="0"/>
              </a:rPr>
              <a:t>Who is the American “reasonable person” when it comes to police interactions? </a:t>
            </a:r>
          </a:p>
          <a:p>
            <a:pPr algn="just"/>
            <a:r>
              <a:rPr lang="en-US" sz="1800" dirty="0" smtClean="0">
                <a:latin typeface="Times New Roman" pitchFamily="18" charset="0"/>
                <a:cs typeface="Times New Roman" pitchFamily="18" charset="0"/>
              </a:rPr>
              <a:t>He is someone who knows his rights and feels free to exercise them. </a:t>
            </a:r>
          </a:p>
          <a:p>
            <a:pPr algn="just"/>
            <a:r>
              <a:rPr lang="en-US" sz="1800" dirty="0" smtClean="0">
                <a:latin typeface="Times New Roman" pitchFamily="18" charset="0"/>
                <a:cs typeface="Times New Roman" pitchFamily="18" charset="0"/>
              </a:rPr>
              <a:t>He is not intimidated by the police, whether they are alone or in a group, in uniform or in plain clothes. </a:t>
            </a:r>
          </a:p>
          <a:p>
            <a:pPr algn="just"/>
            <a:r>
              <a:rPr lang="en-US" sz="1800" dirty="0" smtClean="0">
                <a:latin typeface="Times New Roman" pitchFamily="18" charset="0"/>
                <a:cs typeface="Times New Roman" pitchFamily="18" charset="0"/>
              </a:rPr>
              <a:t>He knows that when questioned, he can refuse to answer.</a:t>
            </a:r>
          </a:p>
          <a:p>
            <a:pPr algn="just"/>
            <a:r>
              <a:rPr lang="en-US" sz="1800" dirty="0" smtClean="0">
                <a:latin typeface="Times New Roman" pitchFamily="18" charset="0"/>
                <a:cs typeface="Times New Roman" pitchFamily="18" charset="0"/>
              </a:rPr>
              <a:t>He always feels free to end the encounter even if physically constrained by his surroundings and even if the police persist in their attempts to engage him in conversation. </a:t>
            </a:r>
          </a:p>
          <a:p>
            <a:pPr algn="just"/>
            <a:r>
              <a:rPr lang="en-US" sz="1800" dirty="0" smtClean="0">
                <a:latin typeface="Times New Roman" pitchFamily="18" charset="0"/>
                <a:cs typeface="Times New Roman" pitchFamily="18" charset="0"/>
              </a:rPr>
              <a:t>He rests secure in the knowledge that no physical harm will result and that the police cannot legally draw an inference of criminality from his refusal to cooperate.</a:t>
            </a:r>
          </a:p>
          <a:p>
            <a:pPr algn="just"/>
            <a:r>
              <a:rPr lang="en-US" b="1" dirty="0" smtClean="0">
                <a:latin typeface="Times New Roman" pitchFamily="18" charset="0"/>
                <a:cs typeface="Times New Roman" pitchFamily="18" charset="0"/>
              </a:rPr>
              <a:t>In short, he regards an encounter with police as no different from one with a panhandler on the street, a religious proselytizer at his doorstep, or a Hare Krishna in the airport.”</a:t>
            </a:r>
          </a:p>
          <a:p>
            <a:pPr algn="ctr"/>
            <a:r>
              <a:rPr lang="en-US" sz="1800" b="1" dirty="0" smtClean="0">
                <a:latin typeface="Times New Roman" pitchFamily="18" charset="0"/>
                <a:cs typeface="Times New Roman" pitchFamily="18" charset="0"/>
              </a:rPr>
              <a:t>Texas Court of Criminal Appeals, September 11, 2013 – Wade v. State.</a:t>
            </a:r>
            <a:endParaRPr lang="en-US" sz="1800" b="1"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latin typeface="Times New Roman" pitchFamily="18" charset="0"/>
                <a:cs typeface="Times New Roman" pitchFamily="18" charset="0"/>
              </a:rPr>
              <a:t>A machine brought to you by the government.</a:t>
            </a:r>
          </a:p>
          <a:p>
            <a:pPr algn="just"/>
            <a:r>
              <a:rPr lang="en-US" dirty="0" smtClean="0">
                <a:latin typeface="Times New Roman" pitchFamily="18" charset="0"/>
                <a:cs typeface="Times New Roman" pitchFamily="18" charset="0"/>
              </a:rPr>
              <a:t>Insert your tax return, it will read it and then decide whether you have committed tax fraud.  If it says you have, you go to jail.</a:t>
            </a:r>
          </a:p>
          <a:p>
            <a:pPr algn="just"/>
            <a:r>
              <a:rPr lang="en-US" dirty="0" smtClean="0">
                <a:latin typeface="Times New Roman" pitchFamily="18" charset="0"/>
                <a:cs typeface="Times New Roman" pitchFamily="18" charset="0"/>
              </a:rPr>
              <a:t>You must just trust it and the government.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latin typeface="Times New Roman" pitchFamily="18" charset="0"/>
                <a:cs typeface="Times New Roman" pitchFamily="18" charset="0"/>
              </a:rPr>
              <a:t>A machine brought to you by the government.</a:t>
            </a:r>
          </a:p>
          <a:p>
            <a:pPr algn="just"/>
            <a:r>
              <a:rPr lang="en-US" dirty="0" smtClean="0">
                <a:latin typeface="Times New Roman" pitchFamily="18" charset="0"/>
                <a:cs typeface="Times New Roman" pitchFamily="18" charset="0"/>
              </a:rPr>
              <a:t>Insert your tax return, it will read it and then decide whether you have committed tax fraud.  If it says you have, you go to jail.</a:t>
            </a:r>
          </a:p>
          <a:p>
            <a:pPr algn="just"/>
            <a:r>
              <a:rPr lang="en-US" dirty="0" smtClean="0">
                <a:latin typeface="Times New Roman" pitchFamily="18" charset="0"/>
                <a:cs typeface="Times New Roman" pitchFamily="18" charset="0"/>
              </a:rPr>
              <a:t>You must just trust it and the government.</a:t>
            </a:r>
          </a:p>
          <a:p>
            <a:pPr algn="just"/>
            <a:r>
              <a:rPr lang="en-US" b="1" dirty="0" smtClean="0">
                <a:latin typeface="Times New Roman" pitchFamily="18" charset="0"/>
                <a:cs typeface="Times New Roman" pitchFamily="18" charset="0"/>
              </a:rPr>
              <a:t>They ask you to do it – would you?</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sz="2800" dirty="0" smtClean="0">
                <a:latin typeface="Times New Roman" pitchFamily="18" charset="0"/>
                <a:cs typeface="Times New Roman" pitchFamily="18" charset="0"/>
              </a:rPr>
              <a:t>A machine brought to you by the government.</a:t>
            </a:r>
          </a:p>
          <a:p>
            <a:pPr algn="just"/>
            <a:r>
              <a:rPr lang="en-US" sz="2800" dirty="0" smtClean="0">
                <a:latin typeface="Times New Roman" pitchFamily="18" charset="0"/>
                <a:cs typeface="Times New Roman" pitchFamily="18" charset="0"/>
              </a:rPr>
              <a:t>Insert your tax return, it will read it and then decide whether you have committed tax fraud.  If it says you have, you go to jail.</a:t>
            </a:r>
          </a:p>
          <a:p>
            <a:pPr algn="just"/>
            <a:r>
              <a:rPr lang="en-US" sz="2800" dirty="0" smtClean="0">
                <a:latin typeface="Times New Roman" pitchFamily="18" charset="0"/>
                <a:cs typeface="Times New Roman" pitchFamily="18" charset="0"/>
              </a:rPr>
              <a:t>It will destroy (not keep) what you insert into it.  You must just trust it and the government.</a:t>
            </a:r>
          </a:p>
          <a:p>
            <a:pPr algn="just"/>
            <a:r>
              <a:rPr lang="en-US" b="1" dirty="0" smtClean="0">
                <a:latin typeface="Times New Roman" pitchFamily="18" charset="0"/>
                <a:cs typeface="Times New Roman" pitchFamily="18" charset="0"/>
              </a:rPr>
              <a:t>You also have the choice to have a committee of six look at your return and decide whether you have committed tax fraud.</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sz="2800" dirty="0" smtClean="0">
                <a:latin typeface="Times New Roman" pitchFamily="18" charset="0"/>
                <a:cs typeface="Times New Roman" pitchFamily="18" charset="0"/>
              </a:rPr>
              <a:t>A machine brought to you by the government.</a:t>
            </a:r>
          </a:p>
          <a:p>
            <a:pPr algn="just"/>
            <a:r>
              <a:rPr lang="en-US" sz="2800" dirty="0" smtClean="0">
                <a:latin typeface="Times New Roman" pitchFamily="18" charset="0"/>
                <a:cs typeface="Times New Roman" pitchFamily="18" charset="0"/>
              </a:rPr>
              <a:t>Insert your tax return, it will read it and then decide whether you have committed tax fraud.  If it says you have, you go to jail.</a:t>
            </a:r>
          </a:p>
          <a:p>
            <a:pPr algn="just"/>
            <a:r>
              <a:rPr lang="en-US" sz="2800" dirty="0" smtClean="0">
                <a:latin typeface="Times New Roman" pitchFamily="18" charset="0"/>
                <a:cs typeface="Times New Roman" pitchFamily="18" charset="0"/>
              </a:rPr>
              <a:t>You must just trust it and the government.</a:t>
            </a:r>
          </a:p>
          <a:p>
            <a:pPr algn="just"/>
            <a:r>
              <a:rPr lang="en-US" sz="2800" dirty="0" smtClean="0">
                <a:latin typeface="Times New Roman" pitchFamily="18" charset="0"/>
                <a:cs typeface="Times New Roman" pitchFamily="18" charset="0"/>
              </a:rPr>
              <a:t>You also have the choice to have a committee of six look at your return (and they will not destroy it) and decide whether you have committed tax fraud.</a:t>
            </a:r>
          </a:p>
          <a:p>
            <a:pPr algn="just"/>
            <a:r>
              <a:rPr lang="en-US" b="1" dirty="0" smtClean="0">
                <a:latin typeface="Times New Roman" pitchFamily="18" charset="0"/>
                <a:cs typeface="Times New Roman" pitchFamily="18" charset="0"/>
              </a:rPr>
              <a:t>What would you choose – the committee of six or the machine?</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3002</TotalTime>
  <Words>7364</Words>
  <Application>Microsoft Office PowerPoint</Application>
  <PresentationFormat>On-screen Show (4:3)</PresentationFormat>
  <Paragraphs>631</Paragraphs>
  <Slides>146</Slides>
  <Notes>5</Notes>
  <HiddenSlides>2</HiddenSlides>
  <MMClips>0</MMClips>
  <ScaleCrop>false</ScaleCrop>
  <HeadingPairs>
    <vt:vector size="4" baseType="variant">
      <vt:variant>
        <vt:lpstr>Theme</vt:lpstr>
      </vt:variant>
      <vt:variant>
        <vt:i4>1</vt:i4>
      </vt:variant>
      <vt:variant>
        <vt:lpstr>Slide Titles</vt:lpstr>
      </vt:variant>
      <vt:variant>
        <vt:i4>146</vt:i4>
      </vt:variant>
    </vt:vector>
  </HeadingPairs>
  <TitlesOfParts>
    <vt:vector size="147" baseType="lpstr">
      <vt:lpstr>Office Theme</vt:lpstr>
      <vt:lpstr>State of Texas v. _______</vt:lpstr>
      <vt:lpstr>Why We Are Here</vt:lpstr>
      <vt:lpstr>Why We Are Here</vt:lpstr>
      <vt:lpstr>Why We Are Here</vt:lpstr>
      <vt:lpstr>Why We Are Here</vt:lpstr>
      <vt:lpstr>Why We Are Here</vt:lpstr>
      <vt:lpstr>Jury Selection “Myths”</vt:lpstr>
      <vt:lpstr>What We Want – Good Jurors</vt:lpstr>
      <vt:lpstr>What We Want – Good Jurors</vt:lpstr>
      <vt:lpstr>What We Want – Good Jurors</vt:lpstr>
      <vt:lpstr>What We Want – Good Jurors</vt:lpstr>
      <vt:lpstr>What We Want – Good Jurors</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PRESUMPTION OF INNOCENCE</vt:lpstr>
      <vt:lpstr>Presumption of Innocence</vt:lpstr>
      <vt:lpstr>Presumption of Innocence</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vt:lpstr>
      <vt:lpstr>Presumption of Innocence</vt:lpstr>
      <vt:lpstr>Presumption of Innocence</vt:lpstr>
      <vt:lpstr>Presumption of Innocence</vt:lpstr>
      <vt:lpstr>Presumption of Innocence</vt:lpstr>
      <vt:lpstr>Presumption of Innocence</vt:lpstr>
      <vt:lpstr>Presumption of Innocence</vt:lpstr>
      <vt:lpstr>Presumption of Innocence  Real Beliefs v. Theory</vt:lpstr>
      <vt:lpstr>Presumption of Innocence  Real Beliefs v. Theory</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Second Rule of Trial Proof Beyond and to the Exclusion of All Reasonable Doubt</vt:lpstr>
      <vt:lpstr>Second Rule of Trial Proof Beyond and to the Exclusion of All Reasonable Doubt</vt:lpstr>
      <vt:lpstr>PowerPoint Presentation</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The Law</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DEFENDANT’S RIGHT NOT TO TESTIFY</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Decision Not to Take a  Breath-Blood Test or Do Exercises</vt:lpstr>
      <vt:lpstr>Decision Not to Take a  Breath-Blood Test or Do Exercises</vt:lpstr>
      <vt:lpstr>Decision Not to Take a  Breath Test or Do Exercises</vt:lpstr>
      <vt:lpstr>Decision Not to Take a  Breath Test or Do Exercises</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Intaxilyzer 5000</vt:lpstr>
      <vt:lpstr>Intaxilyzer 5000</vt:lpstr>
      <vt:lpstr>Intaxilyzer 5000</vt:lpstr>
      <vt:lpstr>Intaxilyzer 5000</vt:lpstr>
      <vt:lpstr>Intaxilyzer 5000</vt:lpstr>
      <vt:lpstr>Intaxilyzer 5000</vt:lpstr>
      <vt:lpstr>Intaxilyzer 5000</vt:lpstr>
      <vt:lpstr>Machines v. Common Sense</vt:lpstr>
      <vt:lpstr>Machines v. Common Sense</vt:lpstr>
      <vt:lpstr>Machines v. Common Sense</vt:lpstr>
      <vt:lpstr>Machines v. Common Sense</vt:lpstr>
      <vt:lpstr>Machines v. Common Sense</vt:lpstr>
      <vt:lpstr>Machines v. Common Sense</vt:lpstr>
      <vt:lpstr>Machines v. Common Sense</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Police Officer Witnesses</vt:lpstr>
      <vt:lpstr>Police Officer Witnesses</vt:lpstr>
      <vt:lpstr>Police Officer Witnesses</vt:lpstr>
      <vt:lpstr>Police Officer Witnesses</vt:lpstr>
      <vt:lpstr>Questions – Rate 1 to 5 1 Strongly Agree - 2 Agree -3 No opinion 4 Disagree - 5 Strongly Disagree</vt:lpstr>
      <vt:lpstr>Questions – Rate 1 to 5 1 Strongly Agree - 2 Agree -3 No opinion 4 Disagree - 5 Strongly Disagree</vt:lpstr>
      <vt:lpstr>Questions – Rate 1 to 5 1 Strongly Agree - 2 Agree -3 No opinion 4 Disagree - 5 Strongly Disagree</vt:lpstr>
      <vt:lpstr>Group Decision</vt:lpstr>
      <vt:lpstr>Group Decision</vt:lpstr>
      <vt:lpstr>Relationships and Groups</vt:lpstr>
      <vt:lpstr>Relationships and Groups</vt:lpstr>
      <vt:lpstr>Relationships and Groups</vt:lpstr>
      <vt:lpstr>Relationships and Groups</vt:lpstr>
      <vt:lpstr>Relationships and Groups</vt:lpstr>
      <vt:lpstr>Relationships and Groups</vt:lpstr>
      <vt:lpstr>Jury Function</vt:lpstr>
      <vt:lpstr>Jury Function</vt:lpstr>
      <vt:lpstr>Jury Function</vt:lpstr>
      <vt:lpstr>Jury Function</vt:lpstr>
      <vt:lpstr>PowerPoint Presentation</vt:lpstr>
      <vt:lpstr>Decision Making</vt:lpstr>
      <vt:lpstr>Decision Making</vt:lpstr>
      <vt:lpstr>Decision Making</vt:lpstr>
      <vt:lpstr>Last Two Questions</vt:lpstr>
      <vt:lpstr>Last Two 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Lawyers Who Stare at Goats …………………………… Need to Know About  Driving While Intoxicated  W. Troy McKinney Schneider &amp; McKinney, P.C. Houston, Texas</dc:title>
  <dc:creator>Troy</dc:creator>
  <cp:lastModifiedBy>Troy</cp:lastModifiedBy>
  <cp:revision>153</cp:revision>
  <dcterms:created xsi:type="dcterms:W3CDTF">2010-03-12T04:59:31Z</dcterms:created>
  <dcterms:modified xsi:type="dcterms:W3CDTF">2016-09-12T05:55:37Z</dcterms:modified>
</cp:coreProperties>
</file>