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7"/>
  </p:notesMasterIdLst>
  <p:handoutMasterIdLst>
    <p:handoutMasterId r:id="rId158"/>
  </p:handoutMasterIdLst>
  <p:sldIdLst>
    <p:sldId id="412" r:id="rId2"/>
    <p:sldId id="413" r:id="rId3"/>
    <p:sldId id="414" r:id="rId4"/>
    <p:sldId id="555" r:id="rId5"/>
    <p:sldId id="556" r:id="rId6"/>
    <p:sldId id="557" r:id="rId7"/>
    <p:sldId id="418" r:id="rId8"/>
    <p:sldId id="419" r:id="rId9"/>
    <p:sldId id="420" r:id="rId10"/>
    <p:sldId id="421" r:id="rId11"/>
    <p:sldId id="558" r:id="rId12"/>
    <p:sldId id="559" r:id="rId13"/>
    <p:sldId id="560" r:id="rId14"/>
    <p:sldId id="595" r:id="rId15"/>
    <p:sldId id="561" r:id="rId16"/>
    <p:sldId id="423" r:id="rId17"/>
    <p:sldId id="424" r:id="rId18"/>
    <p:sldId id="445" r:id="rId19"/>
    <p:sldId id="446" r:id="rId20"/>
    <p:sldId id="448" r:id="rId21"/>
    <p:sldId id="426" r:id="rId22"/>
    <p:sldId id="425" r:id="rId23"/>
    <p:sldId id="435" r:id="rId24"/>
    <p:sldId id="436" r:id="rId25"/>
    <p:sldId id="437" r:id="rId26"/>
    <p:sldId id="439" r:id="rId27"/>
    <p:sldId id="438" r:id="rId28"/>
    <p:sldId id="440" r:id="rId29"/>
    <p:sldId id="545" r:id="rId30"/>
    <p:sldId id="546" r:id="rId31"/>
    <p:sldId id="562" r:id="rId32"/>
    <p:sldId id="563" r:id="rId33"/>
    <p:sldId id="564" r:id="rId34"/>
    <p:sldId id="565" r:id="rId35"/>
    <p:sldId id="566" r:id="rId36"/>
    <p:sldId id="567" r:id="rId37"/>
    <p:sldId id="568" r:id="rId38"/>
    <p:sldId id="430" r:id="rId39"/>
    <p:sldId id="569" r:id="rId40"/>
    <p:sldId id="570" r:id="rId41"/>
    <p:sldId id="523" r:id="rId42"/>
    <p:sldId id="432" r:id="rId43"/>
    <p:sldId id="433" r:id="rId44"/>
    <p:sldId id="434" r:id="rId45"/>
    <p:sldId id="554" r:id="rId46"/>
    <p:sldId id="431" r:id="rId47"/>
    <p:sldId id="450" r:id="rId48"/>
    <p:sldId id="449" r:id="rId49"/>
    <p:sldId id="451" r:id="rId50"/>
    <p:sldId id="452" r:id="rId51"/>
    <p:sldId id="453" r:id="rId52"/>
    <p:sldId id="454" r:id="rId53"/>
    <p:sldId id="455" r:id="rId54"/>
    <p:sldId id="456" r:id="rId55"/>
    <p:sldId id="457" r:id="rId56"/>
    <p:sldId id="458" r:id="rId57"/>
    <p:sldId id="571" r:id="rId58"/>
    <p:sldId id="572" r:id="rId59"/>
    <p:sldId id="459" r:id="rId60"/>
    <p:sldId id="461" r:id="rId61"/>
    <p:sldId id="460" r:id="rId62"/>
    <p:sldId id="462" r:id="rId63"/>
    <p:sldId id="463" r:id="rId64"/>
    <p:sldId id="464" r:id="rId65"/>
    <p:sldId id="465" r:id="rId66"/>
    <p:sldId id="466" r:id="rId67"/>
    <p:sldId id="467" r:id="rId68"/>
    <p:sldId id="468" r:id="rId69"/>
    <p:sldId id="469" r:id="rId70"/>
    <p:sldId id="470" r:id="rId71"/>
    <p:sldId id="471" r:id="rId72"/>
    <p:sldId id="472" r:id="rId73"/>
    <p:sldId id="530" r:id="rId74"/>
    <p:sldId id="531" r:id="rId75"/>
    <p:sldId id="532" r:id="rId76"/>
    <p:sldId id="533" r:id="rId77"/>
    <p:sldId id="573" r:id="rId78"/>
    <p:sldId id="474" r:id="rId79"/>
    <p:sldId id="476" r:id="rId80"/>
    <p:sldId id="477" r:id="rId81"/>
    <p:sldId id="478" r:id="rId82"/>
    <p:sldId id="479" r:id="rId83"/>
    <p:sldId id="527" r:id="rId84"/>
    <p:sldId id="574" r:id="rId85"/>
    <p:sldId id="575" r:id="rId86"/>
    <p:sldId id="576" r:id="rId87"/>
    <p:sldId id="577" r:id="rId88"/>
    <p:sldId id="578" r:id="rId89"/>
    <p:sldId id="579" r:id="rId90"/>
    <p:sldId id="482" r:id="rId91"/>
    <p:sldId id="483" r:id="rId92"/>
    <p:sldId id="524" r:id="rId93"/>
    <p:sldId id="542" r:id="rId94"/>
    <p:sldId id="485" r:id="rId95"/>
    <p:sldId id="487" r:id="rId96"/>
    <p:sldId id="486" r:id="rId97"/>
    <p:sldId id="488" r:id="rId98"/>
    <p:sldId id="534" r:id="rId99"/>
    <p:sldId id="535" r:id="rId100"/>
    <p:sldId id="536" r:id="rId101"/>
    <p:sldId id="537" r:id="rId102"/>
    <p:sldId id="538" r:id="rId103"/>
    <p:sldId id="539" r:id="rId104"/>
    <p:sldId id="540" r:id="rId105"/>
    <p:sldId id="541" r:id="rId106"/>
    <p:sldId id="594" r:id="rId107"/>
    <p:sldId id="580" r:id="rId108"/>
    <p:sldId id="581" r:id="rId109"/>
    <p:sldId id="582" r:id="rId110"/>
    <p:sldId id="583" r:id="rId111"/>
    <p:sldId id="584" r:id="rId112"/>
    <p:sldId id="529" r:id="rId113"/>
    <p:sldId id="489" r:id="rId114"/>
    <p:sldId id="490" r:id="rId115"/>
    <p:sldId id="491" r:id="rId116"/>
    <p:sldId id="492" r:id="rId117"/>
    <p:sldId id="493" r:id="rId118"/>
    <p:sldId id="494" r:id="rId119"/>
    <p:sldId id="495" r:id="rId120"/>
    <p:sldId id="507" r:id="rId121"/>
    <p:sldId id="551" r:id="rId122"/>
    <p:sldId id="585" r:id="rId123"/>
    <p:sldId id="586" r:id="rId124"/>
    <p:sldId id="587" r:id="rId125"/>
    <p:sldId id="588" r:id="rId126"/>
    <p:sldId id="589" r:id="rId127"/>
    <p:sldId id="590" r:id="rId128"/>
    <p:sldId id="591" r:id="rId129"/>
    <p:sldId id="592" r:id="rId130"/>
    <p:sldId id="528" r:id="rId131"/>
    <p:sldId id="513" r:id="rId132"/>
    <p:sldId id="525" r:id="rId133"/>
    <p:sldId id="526" r:id="rId134"/>
    <p:sldId id="481" r:id="rId135"/>
    <p:sldId id="508" r:id="rId136"/>
    <p:sldId id="509" r:id="rId137"/>
    <p:sldId id="543" r:id="rId138"/>
    <p:sldId id="544" r:id="rId139"/>
    <p:sldId id="484" r:id="rId140"/>
    <p:sldId id="510" r:id="rId141"/>
    <p:sldId id="511" r:id="rId142"/>
    <p:sldId id="512" r:id="rId143"/>
    <p:sldId id="550" r:id="rId144"/>
    <p:sldId id="593" r:id="rId145"/>
    <p:sldId id="514" r:id="rId146"/>
    <p:sldId id="515" r:id="rId147"/>
    <p:sldId id="516" r:id="rId148"/>
    <p:sldId id="517" r:id="rId149"/>
    <p:sldId id="518" r:id="rId150"/>
    <p:sldId id="521" r:id="rId151"/>
    <p:sldId id="522" r:id="rId152"/>
    <p:sldId id="519" r:id="rId153"/>
    <p:sldId id="552" r:id="rId154"/>
    <p:sldId id="520" r:id="rId155"/>
    <p:sldId id="553" r:id="rId1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7" autoAdjust="0"/>
  </p:normalViewPr>
  <p:slideViewPr>
    <p:cSldViewPr>
      <p:cViewPr varScale="1">
        <p:scale>
          <a:sx n="112" d="100"/>
          <a:sy n="112" d="100"/>
        </p:scale>
        <p:origin x="-228" y="-78"/>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19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3A55A48-044B-4B8C-97E9-CBBCE3A662ED}" type="datetimeFigureOut">
              <a:rPr lang="en-US"/>
              <a:pPr>
                <a:defRPr/>
              </a:pPr>
              <a:t>9/12/2016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D91471-AA87-4185-A488-3105A88EAF90}" type="slidenum">
              <a:rPr lang="en-US"/>
              <a:pPr>
                <a:defRPr/>
              </a:pPr>
              <a:t>‹#›</a:t>
            </a:fld>
            <a:endParaRPr lang="en-US" dirty="0"/>
          </a:p>
        </p:txBody>
      </p:sp>
    </p:spTree>
    <p:extLst>
      <p:ext uri="{BB962C8B-B14F-4D97-AF65-F5344CB8AC3E}">
        <p14:creationId xmlns:p14="http://schemas.microsoft.com/office/powerpoint/2010/main" val="1536484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76FBB31-E131-4D1B-8F52-213086EC8F07}" type="datetimeFigureOut">
              <a:rPr lang="en-US"/>
              <a:pPr>
                <a:defRPr/>
              </a:pPr>
              <a:t>9/12/2016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FFB2BC7-0EA8-4EF2-BCA3-E7FC844DC357}" type="slidenum">
              <a:rPr lang="en-US"/>
              <a:pPr>
                <a:defRPr/>
              </a:pPr>
              <a:t>‹#›</a:t>
            </a:fld>
            <a:endParaRPr lang="en-US" dirty="0"/>
          </a:p>
        </p:txBody>
      </p:sp>
    </p:spTree>
    <p:extLst>
      <p:ext uri="{BB962C8B-B14F-4D97-AF65-F5344CB8AC3E}">
        <p14:creationId xmlns:p14="http://schemas.microsoft.com/office/powerpoint/2010/main" val="4881433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a:lstStyle/>
          <a:p>
            <a:fld id="{11434BD9-4A0E-4432-8E50-3354CC7C777C}" type="slidenum">
              <a:rPr lang="en-US">
                <a:latin typeface="Arial" pitchFamily="34" charset="0"/>
              </a:rPr>
              <a:pPr/>
              <a:t>6</a:t>
            </a:fld>
            <a:endParaRPr lang="en-US" dirty="0">
              <a:latin typeface="Arial" pitchFamily="34"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Do you understand that is the law ?</a:t>
            </a:r>
          </a:p>
          <a:p>
            <a:pPr eaLnBrk="1" hangingPunct="1">
              <a:spcBef>
                <a:spcPct val="0"/>
              </a:spcBef>
            </a:pPr>
            <a:r>
              <a:rPr lang="en-US" b="1" dirty="0" smtClean="0">
                <a:ea typeface="ＭＳ Ｐゴシック" pitchFamily="34" charset="-128"/>
              </a:rPr>
              <a:t> </a:t>
            </a:r>
          </a:p>
          <a:p>
            <a:pPr eaLnBrk="1" hangingPunct="1">
              <a:spcBef>
                <a:spcPct val="0"/>
              </a:spcBef>
            </a:pPr>
            <a:r>
              <a:rPr lang="en-US" b="1" dirty="0" smtClean="0">
                <a:ea typeface="ＭＳ Ｐゴシック" pitchFamily="34" charset="-128"/>
              </a:rPr>
              <a:t>Can  you commit to me that ...?</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Everyone seen the signs </a:t>
            </a:r>
            <a:r>
              <a:rPr lang="ja-JP" altLang="en-US" b="1" smtClean="0">
                <a:ea typeface="ＭＳ Ｐゴシック" pitchFamily="34" charset="-128"/>
              </a:rPr>
              <a:t>“</a:t>
            </a:r>
            <a:r>
              <a:rPr lang="en-US" altLang="ja-JP" b="1" dirty="0" smtClean="0">
                <a:ea typeface="ＭＳ Ｐゴシック" pitchFamily="34" charset="-128"/>
              </a:rPr>
              <a:t>if you drink, don</a:t>
            </a:r>
            <a:r>
              <a:rPr lang="ja-JP" altLang="en-US" b="1" smtClean="0">
                <a:ea typeface="ＭＳ Ｐゴシック" pitchFamily="34" charset="-128"/>
              </a:rPr>
              <a:t>’</a:t>
            </a:r>
            <a:r>
              <a:rPr lang="en-US" altLang="ja-JP" b="1" dirty="0" smtClean="0">
                <a:ea typeface="ＭＳ Ｐゴシック" pitchFamily="34" charset="-128"/>
              </a:rPr>
              <a:t>t drive</a:t>
            </a:r>
            <a:r>
              <a:rPr lang="ja-JP" altLang="en-US" b="1" smtClean="0">
                <a:ea typeface="ＭＳ Ｐゴシック" pitchFamily="34" charset="-128"/>
              </a:rPr>
              <a:t>”</a:t>
            </a:r>
            <a:endParaRPr lang="en-US" altLang="ja-JP" b="1" dirty="0" smtClean="0">
              <a:ea typeface="ＭＳ Ｐゴシック" pitchFamily="34" charset="-128"/>
            </a:endParaRP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Recognize that is NOT the law ?</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Does anyone believe that the law should be that way ?</a:t>
            </a:r>
          </a:p>
          <a:p>
            <a:pPr eaLnBrk="1" hangingPunct="1">
              <a:spcBef>
                <a:spcPct val="0"/>
              </a:spcBef>
            </a:pPr>
            <a:endParaRPr lang="en-US" dirty="0" smtClean="0">
              <a:ea typeface="ＭＳ Ｐゴシック" pitchFamily="34" charset="-128"/>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E5CDCB0E-1896-493C-9DB4-DB3A8FE9622B}" type="slidenum">
              <a:rPr lang="en-US"/>
              <a:pPr/>
              <a:t>15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04BBB657-F631-4956-9D6E-F6BCE75EB4AA}" type="slidenum">
              <a:rPr lang="en-US"/>
              <a:pPr/>
              <a:t>20</a:t>
            </a:fld>
            <a:endParaRPr lang="en-US" dirty="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Do you think the Police </a:t>
            </a:r>
            <a:r>
              <a:rPr lang="en-US" b="1" dirty="0" smtClean="0">
                <a:solidFill>
                  <a:srgbClr val="FF0000"/>
                </a:solidFill>
                <a:ea typeface="ＭＳ Ｐゴシック" pitchFamily="34" charset="-128"/>
              </a:rPr>
              <a:t>presume someone innocent </a:t>
            </a:r>
            <a:r>
              <a:rPr lang="en-US" b="1" dirty="0" smtClean="0">
                <a:ea typeface="ＭＳ Ｐゴシック" pitchFamily="34" charset="-128"/>
              </a:rPr>
              <a:t>when on patrol?</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Why not?</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Do you think they look for clues of guilt or clues of innocence?</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Do you think your job is different in the Courtroom?</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Why?</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Is there anyone who feels like they cannot fully presume John Brawley to be innocent ?</a:t>
            </a:r>
          </a:p>
          <a:p>
            <a:pPr eaLnBrk="1" hangingPunct="1">
              <a:spcBef>
                <a:spcPct val="0"/>
              </a:spcBef>
            </a:pPr>
            <a:endParaRPr lang="en-US" b="1" dirty="0" smtClean="0">
              <a:ea typeface="ＭＳ Ｐゴシック" pitchFamily="34" charset="-128"/>
            </a:endParaRPr>
          </a:p>
          <a:p>
            <a:pPr eaLnBrk="1" hangingPunct="1">
              <a:spcBef>
                <a:spcPct val="0"/>
              </a:spcBef>
            </a:pPr>
            <a:endParaRPr lang="en-US" b="1"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a:lstStyle/>
          <a:p>
            <a:fld id="{24BEC41B-9AF4-44E4-9C4C-9569009C7667}" type="slidenum">
              <a:rPr lang="en-US"/>
              <a:pPr/>
              <a:t>83</a:t>
            </a:fld>
            <a:endParaRPr lang="en-US" dirty="0"/>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B7AEFF13-1D4E-4474-A9C0-D82A737724E3}" type="slidenum">
              <a:rPr lang="en-US"/>
              <a:pPr/>
              <a:t>130</a:t>
            </a:fld>
            <a:endParaRPr lang="en-US" dirty="0"/>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800" dirty="0" smtClean="0">
                <a:ea typeface="ＭＳ Ｐゴシック" pitchFamily="34" charset="-128"/>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pPr>
                <a:defRPr/>
              </a:pPr>
              <a:t>9/12/2016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pPr>
                <a:defRPr/>
              </a:pPr>
              <a:t>9/12/2016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pPr>
                <a:defRPr/>
              </a:pPr>
              <a:t>9/12/2016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pPr>
                <a:defRPr/>
              </a:pPr>
              <a:t>9/12/2016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dirty="0" smtClean="0"/>
              <a:t>State of Texas v. </a:t>
            </a:r>
            <a:r>
              <a:rPr lang="en-US" dirty="0" smtClean="0"/>
              <a:t>Ryan _____</a:t>
            </a:r>
            <a:endParaRPr lang="en-US" dirty="0"/>
          </a:p>
        </p:txBody>
      </p:sp>
      <p:sp>
        <p:nvSpPr>
          <p:cNvPr id="3" name="Subtitle 2"/>
          <p:cNvSpPr>
            <a:spLocks noGrp="1"/>
          </p:cNvSpPr>
          <p:nvPr>
            <p:ph type="subTitle" idx="1"/>
          </p:nvPr>
        </p:nvSpPr>
        <p:spPr>
          <a:xfrm>
            <a:off x="838200" y="2362200"/>
            <a:ext cx="7467600" cy="4343400"/>
          </a:xfrm>
        </p:spPr>
        <p:txBody>
          <a:bodyPr>
            <a:normAutofit/>
          </a:bodyPr>
          <a:lstStyle/>
          <a:p>
            <a:r>
              <a:rPr lang="en-US" b="1" dirty="0" smtClean="0">
                <a:solidFill>
                  <a:schemeClr val="tx1"/>
                </a:solidFill>
                <a:latin typeface="Times New Roman" pitchFamily="18" charset="0"/>
                <a:cs typeface="Times New Roman" pitchFamily="18" charset="0"/>
              </a:rPr>
              <a:t>County Court at Law No</a:t>
            </a:r>
            <a:r>
              <a:rPr lang="en-US" b="1" dirty="0" smtClean="0">
                <a:solidFill>
                  <a:schemeClr val="tx1"/>
                </a:solidFill>
                <a:latin typeface="Times New Roman" pitchFamily="18" charset="0"/>
                <a:cs typeface="Times New Roman" pitchFamily="18" charset="0"/>
              </a:rPr>
              <a:t>.____</a:t>
            </a:r>
            <a:endParaRPr lang="en-US" b="1" dirty="0" smtClean="0">
              <a:solidFill>
                <a:schemeClr val="tx1"/>
              </a:solidFill>
              <a:latin typeface="Times New Roman" pitchFamily="18" charset="0"/>
              <a:cs typeface="Times New Roman" pitchFamily="18" charset="0"/>
            </a:endParaRPr>
          </a:p>
          <a:p>
            <a:r>
              <a:rPr lang="en-US" b="1" dirty="0" smtClean="0">
                <a:solidFill>
                  <a:schemeClr val="tx1"/>
                </a:solidFill>
                <a:latin typeface="Times New Roman" pitchFamily="18" charset="0"/>
                <a:cs typeface="Times New Roman" pitchFamily="18" charset="0"/>
              </a:rPr>
              <a:t>Honorable </a:t>
            </a:r>
            <a:r>
              <a:rPr lang="en-US" b="1" dirty="0" smtClean="0">
                <a:solidFill>
                  <a:schemeClr val="tx1"/>
                </a:solidFill>
                <a:latin typeface="Times New Roman" pitchFamily="18" charset="0"/>
                <a:cs typeface="Times New Roman" pitchFamily="18" charset="0"/>
              </a:rPr>
              <a:t>___________, </a:t>
            </a:r>
            <a:r>
              <a:rPr lang="en-US" b="1" dirty="0" smtClean="0">
                <a:solidFill>
                  <a:schemeClr val="tx1"/>
                </a:solidFill>
                <a:latin typeface="Times New Roman" pitchFamily="18" charset="0"/>
                <a:cs typeface="Times New Roman" pitchFamily="18" charset="0"/>
              </a:rPr>
              <a:t>Presiding</a:t>
            </a:r>
          </a:p>
          <a:p>
            <a:endParaRPr lang="en-US" b="1" dirty="0">
              <a:solidFill>
                <a:schemeClr val="tx1"/>
              </a:solidFill>
              <a:latin typeface="Times New Roman" pitchFamily="18" charset="0"/>
              <a:cs typeface="Times New Roman" pitchFamily="18" charset="0"/>
            </a:endParaRPr>
          </a:p>
          <a:p>
            <a:r>
              <a:rPr lang="en-US" b="1" dirty="0" smtClean="0">
                <a:solidFill>
                  <a:schemeClr val="tx1"/>
                </a:solidFill>
                <a:latin typeface="Times New Roman" pitchFamily="18" charset="0"/>
                <a:cs typeface="Times New Roman" pitchFamily="18" charset="0"/>
              </a:rPr>
              <a:t>Troy McKinney</a:t>
            </a:r>
          </a:p>
          <a:p>
            <a:r>
              <a:rPr lang="en-US" b="1" dirty="0" smtClean="0">
                <a:solidFill>
                  <a:schemeClr val="tx1"/>
                </a:solidFill>
                <a:latin typeface="Times New Roman" pitchFamily="18" charset="0"/>
                <a:cs typeface="Times New Roman" pitchFamily="18" charset="0"/>
              </a:rPr>
              <a:t>Schneider &amp; McKinney</a:t>
            </a:r>
            <a:endParaRPr lang="en-US"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pPr algn="just"/>
            <a:r>
              <a:rPr lang="en-US" dirty="0" smtClean="0"/>
              <a:t>Not all people are good jurors for all kinds of cases.</a:t>
            </a:r>
          </a:p>
          <a:p>
            <a:pPr algn="just"/>
            <a:r>
              <a:rPr lang="en-US" dirty="0" smtClean="0"/>
              <a:t>We want people who want to be as good a juror as I want to be a lawyer.</a:t>
            </a:r>
          </a:p>
          <a:p>
            <a:pPr algn="just"/>
            <a:r>
              <a:rPr lang="en-US" b="1" dirty="0" smtClean="0"/>
              <a:t>Thoughtful, attentive, inquisitive, questioning, and open-minded.</a:t>
            </a:r>
            <a:endParaRPr lang="en-US"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t>Who is the American “reasonable person” when it comes to police interactions? </a:t>
            </a:r>
          </a:p>
          <a:p>
            <a:pPr algn="just"/>
            <a:r>
              <a:rPr lang="en-US" dirty="0" smtClean="0"/>
              <a:t>He is someone who knows his rights and feels free to exercise them. </a:t>
            </a:r>
          </a:p>
          <a:p>
            <a:pPr algn="just"/>
            <a:r>
              <a:rPr lang="en-US" b="1" dirty="0" smtClean="0"/>
              <a:t>He is not intimidated by the police, whether they are alone or in a group, in uniform or in plain clothes. </a:t>
            </a:r>
          </a:p>
          <a:p>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t>Who is the American “reasonable person” when it comes to police interactions? </a:t>
            </a:r>
          </a:p>
          <a:p>
            <a:pPr algn="just"/>
            <a:r>
              <a:rPr lang="en-US" dirty="0" smtClean="0"/>
              <a:t>He is someone who knows his rights and feels free to exercise them. </a:t>
            </a:r>
          </a:p>
          <a:p>
            <a:pPr algn="just"/>
            <a:r>
              <a:rPr lang="en-US" dirty="0" smtClean="0"/>
              <a:t>He is not intimidated by the police, whether they are alone or in a group, in uniform or in plain clothes. </a:t>
            </a:r>
          </a:p>
          <a:p>
            <a:pPr algn="just"/>
            <a:r>
              <a:rPr lang="en-US" b="1" dirty="0" smtClean="0"/>
              <a:t>He knows that when questioned, he can refuse to answer . . . . </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 </a:t>
            </a:r>
          </a:p>
          <a:p>
            <a:pPr algn="just"/>
            <a:r>
              <a:rPr lang="en-US" b="1" dirty="0" smtClean="0"/>
              <a:t>He always feels free to end the encounter even if physically constrained by his surroundings and even if the police persist in their attempts to engage him in conversation.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 </a:t>
            </a:r>
          </a:p>
          <a:p>
            <a:pPr algn="just"/>
            <a:r>
              <a:rPr lang="en-US" sz="1800" dirty="0" smtClean="0"/>
              <a:t>He always feels free to end the encounter even if physically constrained by his surroundings and even if the police persist in their attempts to engage him in conversation. </a:t>
            </a:r>
          </a:p>
          <a:p>
            <a:pPr algn="just"/>
            <a:r>
              <a:rPr lang="en-US" b="1" dirty="0" smtClean="0"/>
              <a:t>He rests secure in the knowledge that no physical harm will result and that the police cannot legally draw an inference of criminality from his refusal to cooperate.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a:t>
            </a:r>
          </a:p>
          <a:p>
            <a:pPr algn="just"/>
            <a:r>
              <a:rPr lang="en-US" sz="1800" dirty="0" smtClean="0"/>
              <a:t>He always feels free to end the encounter even if physically constrained by his surroundings and even if the police persist in their attempts to engage him in conversation. </a:t>
            </a:r>
          </a:p>
          <a:p>
            <a:pPr algn="just"/>
            <a:r>
              <a:rPr lang="en-US" sz="1800" dirty="0" smtClean="0"/>
              <a:t>He rests secure in the knowledge that no physical harm will result and that the police cannot legally draw an inference of criminality from his refusal to cooperate.</a:t>
            </a:r>
          </a:p>
          <a:p>
            <a:pPr algn="just"/>
            <a:r>
              <a:rPr lang="en-US" b="1" dirty="0" smtClean="0"/>
              <a:t>In short, he regards an encounter with police as no different from one with a panhandler on the street, a religious proselytizer at his doorstep, or a Hare Krishna in the airport."</a:t>
            </a:r>
            <a:r>
              <a:rPr lang="en-US" sz="1800" dirty="0" smtClean="0"/>
              <a:t>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a:t>
            </a:r>
          </a:p>
          <a:p>
            <a:pPr algn="just"/>
            <a:r>
              <a:rPr lang="en-US" sz="1800" dirty="0" smtClean="0"/>
              <a:t>He always feels free to end the encounter even if physically constrained by his surroundings and even if the police persist in their attempts to engage him in conversation. </a:t>
            </a:r>
          </a:p>
          <a:p>
            <a:pPr algn="just"/>
            <a:r>
              <a:rPr lang="en-US" sz="1800" dirty="0" smtClean="0"/>
              <a:t>He rests secure in the knowledge that no physical harm will result and that the police cannot legally draw an inference of criminality from his refusal to cooperate.</a:t>
            </a:r>
          </a:p>
          <a:p>
            <a:pPr algn="just"/>
            <a:r>
              <a:rPr lang="en-US" sz="1800" dirty="0" smtClean="0"/>
              <a:t>In short, he regards an encounter with police as no different from one with a panhandler on the street, a religious proselytizer at his doorstep, or a Hare Krishna in the airport.“</a:t>
            </a:r>
          </a:p>
          <a:p>
            <a:pPr algn="just"/>
            <a:r>
              <a:rPr lang="en-US" b="1" dirty="0" smtClean="0"/>
              <a:t>Texas Court of Criminal Appeals, September 11, 2013 – Wade v. State.</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b="1" dirty="0" smtClean="0"/>
              <a:t>Highway Slogan -- Drink, drive, _______?</a:t>
            </a:r>
            <a:endParaRPr lang="en-US" b="1"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b="1" dirty="0" smtClean="0"/>
              <a:t>Highway Slogan -- Drink, drive, </a:t>
            </a:r>
            <a:r>
              <a:rPr lang="en-US" b="1" u="sng" dirty="0" smtClean="0"/>
              <a:t>go to jail.</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dirty="0" smtClean="0"/>
              <a:t>Highway Slogan -- Drink, drive, </a:t>
            </a:r>
            <a:r>
              <a:rPr lang="en-US" u="sng" dirty="0" smtClean="0"/>
              <a:t>go to jail.</a:t>
            </a:r>
          </a:p>
          <a:p>
            <a:r>
              <a:rPr lang="en-US" b="1" dirty="0" smtClean="0"/>
              <a:t>Is it the law -- True or false?</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dirty="0" smtClean="0"/>
              <a:t>Highway Slogan -- Drink, drive, </a:t>
            </a:r>
            <a:r>
              <a:rPr lang="en-US" u="sng" dirty="0" smtClean="0"/>
              <a:t>go to jail.</a:t>
            </a:r>
          </a:p>
          <a:p>
            <a:r>
              <a:rPr lang="en-US" dirty="0" smtClean="0"/>
              <a:t>Is it the law -- True or false?</a:t>
            </a:r>
          </a:p>
          <a:p>
            <a:pPr algn="just"/>
            <a:r>
              <a:rPr lang="en-US" b="1" dirty="0" smtClean="0"/>
              <a:t>If it is not the law, should anyone be arrested simply for drinking and driving?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a:xfrm>
            <a:off x="457200" y="1371600"/>
            <a:ext cx="8229600" cy="5257800"/>
          </a:xfrm>
        </p:spPr>
        <p:txBody>
          <a:bodyPr/>
          <a:lstStyle/>
          <a:p>
            <a:pPr algn="just"/>
            <a:r>
              <a:rPr lang="en-US" sz="2400" dirty="0" smtClean="0"/>
              <a:t>Not all people are good jurors for all kinds of cases.</a:t>
            </a:r>
          </a:p>
          <a:p>
            <a:pPr algn="just"/>
            <a:r>
              <a:rPr lang="en-US" sz="2400" dirty="0" smtClean="0"/>
              <a:t>We want people who want to be as good a juror as I want to be a lawyer.</a:t>
            </a:r>
          </a:p>
          <a:p>
            <a:pPr algn="just"/>
            <a:r>
              <a:rPr lang="en-US" sz="2400" dirty="0" smtClean="0"/>
              <a:t>Thoughtful, attentive, inquisitive, questioning, and open-minded.</a:t>
            </a:r>
          </a:p>
          <a:p>
            <a:pPr algn="just"/>
            <a:r>
              <a:rPr lang="en-US" b="1" dirty="0" smtClean="0"/>
              <a:t>Jurors who will follow the law – not all can, will, or want to – and that is okay.  Just  tell us your honest opinions and beliefs.  Everyone will respect you for your honesty.</a:t>
            </a:r>
            <a:endParaRPr lang="en-US" b="1"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pPr algn="just"/>
            <a:r>
              <a:rPr lang="en-US" dirty="0" smtClean="0"/>
              <a:t>Highway Slogan -- Drink, drive, </a:t>
            </a:r>
            <a:r>
              <a:rPr lang="en-US" u="sng" dirty="0" smtClean="0"/>
              <a:t>go to jail.</a:t>
            </a:r>
          </a:p>
          <a:p>
            <a:pPr algn="just"/>
            <a:r>
              <a:rPr lang="en-US" dirty="0" smtClean="0"/>
              <a:t>Is it the law -- True or false?</a:t>
            </a:r>
          </a:p>
          <a:p>
            <a:pPr algn="just"/>
            <a:r>
              <a:rPr lang="en-US" dirty="0" smtClean="0"/>
              <a:t>If it is not the law, should anyone be arrested simply for drinking and driving?</a:t>
            </a:r>
          </a:p>
          <a:p>
            <a:pPr algn="just"/>
            <a:r>
              <a:rPr lang="en-US" b="1" dirty="0" smtClean="0"/>
              <a:t>If you believe that Ryan was drinking and driving, but you are not sure beyond all reasonable doubt if he was intoxicated, the verdict has to be _______?</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dirty="0" smtClean="0"/>
              <a:t>Highway Slogan -- Drink, drive, </a:t>
            </a:r>
            <a:r>
              <a:rPr lang="en-US" u="sng" dirty="0" smtClean="0"/>
              <a:t>go to jail.</a:t>
            </a:r>
          </a:p>
          <a:p>
            <a:r>
              <a:rPr lang="en-US" dirty="0" smtClean="0"/>
              <a:t>Is it the law -- True or false?</a:t>
            </a:r>
          </a:p>
          <a:p>
            <a:pPr algn="just"/>
            <a:r>
              <a:rPr lang="en-US" dirty="0" smtClean="0"/>
              <a:t>If it is not the law, should anyone be arrested simply for drinking and driving?</a:t>
            </a:r>
          </a:p>
          <a:p>
            <a:pPr algn="just"/>
            <a:r>
              <a:rPr lang="en-US" b="1" dirty="0" smtClean="0"/>
              <a:t>If you believe that Ryan was drinking and driving, but you are not sure beyond all reasonable doubt if he was intoxicated, the verdict has to be </a:t>
            </a:r>
            <a:r>
              <a:rPr lang="en-US" b="1" u="sng" dirty="0" smtClean="0"/>
              <a:t>NOT GUILTY</a:t>
            </a:r>
            <a:r>
              <a:rPr lang="en-US" b="1" dirty="0" smtClean="0"/>
              <a: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"Intoxicated" means:</a:t>
            </a:r>
          </a:p>
          <a:p>
            <a:pPr algn="just"/>
            <a:r>
              <a:rPr lang="en-US" dirty="0" smtClean="0"/>
              <a:t>(A) </a:t>
            </a:r>
            <a:r>
              <a:rPr lang="en-US" b="1" dirty="0" smtClean="0"/>
              <a:t>not having the normal use of mental or physical faculties by reason of the introduction of alcohol</a:t>
            </a:r>
            <a:r>
              <a:rPr lang="en-US" dirty="0" smtClean="0"/>
              <a:t> </a:t>
            </a:r>
            <a:r>
              <a:rPr lang="en-US" b="1" dirty="0" smtClean="0"/>
              <a:t>. . . into the body; or</a:t>
            </a:r>
          </a:p>
          <a:p>
            <a:pPr algn="just"/>
            <a:r>
              <a:rPr lang="en-US" b="1" dirty="0" smtClean="0"/>
              <a:t>(B) having an alcohol concentration of 0.08 or more.</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b="1" dirty="0" smtClean="0"/>
              <a:t>Are all persons mental and physical faculties the same?</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mental and physical faculties the same?</a:t>
            </a:r>
          </a:p>
          <a:p>
            <a:pPr algn="just"/>
            <a:r>
              <a:rPr lang="en-US" b="1" dirty="0" smtClean="0"/>
              <a:t>Are all people’s mental and physical faculties the same as an average person?</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mental and physical faculties the same?</a:t>
            </a:r>
          </a:p>
          <a:p>
            <a:pPr algn="just"/>
            <a:r>
              <a:rPr lang="en-US" dirty="0" smtClean="0"/>
              <a:t>Are all people’s mental and physical faculties the same as an average person?</a:t>
            </a:r>
          </a:p>
          <a:p>
            <a:pPr algn="just"/>
            <a:r>
              <a:rPr lang="en-US" b="1" dirty="0" smtClean="0"/>
              <a:t>Are your normal faculties always at the same level all of the time or are they in a range?</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mental and physical faculties the same?</a:t>
            </a:r>
          </a:p>
          <a:p>
            <a:pPr algn="just"/>
            <a:r>
              <a:rPr lang="en-US" dirty="0" smtClean="0"/>
              <a:t>Are all people’s mental and physical faculties the same as an average person?</a:t>
            </a:r>
          </a:p>
          <a:p>
            <a:pPr algn="just"/>
            <a:r>
              <a:rPr lang="en-US" dirty="0" smtClean="0"/>
              <a:t>Are your normal faculties always at the same level all of the time or are they in a range?</a:t>
            </a:r>
          </a:p>
          <a:p>
            <a:pPr algn="just"/>
            <a:r>
              <a:rPr lang="en-US" b="1" dirty="0" smtClean="0"/>
              <a:t>What affects the range?</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faculties the same?</a:t>
            </a:r>
          </a:p>
          <a:p>
            <a:pPr algn="just"/>
            <a:r>
              <a:rPr lang="en-US" dirty="0" smtClean="0"/>
              <a:t>Are all people’s faculties the same as an average person?</a:t>
            </a:r>
          </a:p>
          <a:p>
            <a:pPr algn="just"/>
            <a:r>
              <a:rPr lang="en-US" dirty="0" smtClean="0"/>
              <a:t>Are your normal faculties always at the same level all of the time or are they in a range?</a:t>
            </a:r>
          </a:p>
          <a:p>
            <a:pPr algn="just"/>
            <a:r>
              <a:rPr lang="en-US" dirty="0" smtClean="0"/>
              <a:t>What effects the range?</a:t>
            </a:r>
          </a:p>
          <a:p>
            <a:pPr algn="just"/>
            <a:r>
              <a:rPr lang="en-US" b="1" dirty="0" smtClean="0"/>
              <a:t>Time of day – Coordination – Physical Condition – Fatigue – Tired – Nervousness – Stress – Fear – Distrust – Surprise -- Anxiety</a:t>
            </a:r>
            <a:endParaRPr lang="en-US" b="1"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990600"/>
            <a:ext cx="8229600" cy="5715000"/>
          </a:xfrm>
        </p:spPr>
        <p:txBody>
          <a:bodyPr/>
          <a:lstStyle/>
          <a:p>
            <a:pPr algn="just"/>
            <a:r>
              <a:rPr lang="en-US" sz="2400" dirty="0" smtClean="0"/>
              <a:t>Are all persons faculties the same?</a:t>
            </a:r>
          </a:p>
          <a:p>
            <a:pPr algn="just"/>
            <a:r>
              <a:rPr lang="en-US" sz="2400" dirty="0" smtClean="0"/>
              <a:t>Are all people’s faculties the same as an average person?</a:t>
            </a:r>
          </a:p>
          <a:p>
            <a:pPr algn="just"/>
            <a:r>
              <a:rPr lang="en-US" sz="2400" dirty="0" smtClean="0"/>
              <a:t>Are your normal faculties always at the same level all of the time or are they in a range?</a:t>
            </a:r>
          </a:p>
          <a:p>
            <a:pPr algn="just"/>
            <a:r>
              <a:rPr lang="en-US" sz="2400" dirty="0" smtClean="0"/>
              <a:t>What effects the range?</a:t>
            </a:r>
          </a:p>
          <a:p>
            <a:pPr algn="just"/>
            <a:r>
              <a:rPr lang="en-US" sz="2400" dirty="0" smtClean="0"/>
              <a:t>Time of day – Coordination – Physical Condition – Fatigue – Tired – Nervousness – Stress – Fear – Distrust – Surprise – Anxiety</a:t>
            </a:r>
          </a:p>
          <a:p>
            <a:pPr algn="just"/>
            <a:r>
              <a:rPr lang="en-US" b="1" dirty="0" smtClean="0"/>
              <a:t>To know if a person does not have normal mental or physical faculties because of alcohol or for some other innocent reason, do you need to know what is usual (normal) for that person?</a:t>
            </a:r>
            <a:endParaRPr lang="en-US" b="1"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990600"/>
            <a:ext cx="8229600" cy="5715000"/>
          </a:xfrm>
        </p:spPr>
        <p:txBody>
          <a:bodyPr/>
          <a:lstStyle/>
          <a:p>
            <a:pPr algn="just"/>
            <a:r>
              <a:rPr lang="en-US" sz="2400" dirty="0" smtClean="0"/>
              <a:t>Are all persons faculties the same?</a:t>
            </a:r>
          </a:p>
          <a:p>
            <a:pPr algn="just"/>
            <a:r>
              <a:rPr lang="en-US" sz="2400" dirty="0" smtClean="0"/>
              <a:t>Are all people’s faculties the same as an average person?</a:t>
            </a:r>
          </a:p>
          <a:p>
            <a:pPr algn="just"/>
            <a:r>
              <a:rPr lang="en-US" sz="2400" dirty="0" smtClean="0"/>
              <a:t>Are your normal faculties always at the same level all of the time or are they in a range?</a:t>
            </a:r>
          </a:p>
          <a:p>
            <a:pPr algn="just"/>
            <a:r>
              <a:rPr lang="en-US" sz="2400" dirty="0" smtClean="0"/>
              <a:t>What effects the range?</a:t>
            </a:r>
          </a:p>
          <a:p>
            <a:pPr algn="just"/>
            <a:r>
              <a:rPr lang="en-US" sz="2400" dirty="0" smtClean="0"/>
              <a:t>Time of day – Coordination – Physical Condition – Fatigue – Tired – Nervousness – Stress – Fear – Distrust – Surprise – Anxiety</a:t>
            </a:r>
          </a:p>
          <a:p>
            <a:pPr algn="just"/>
            <a:r>
              <a:rPr lang="en-US" sz="2400" dirty="0" smtClean="0"/>
              <a:t>To know if a person does not have normal mental or physical faculties because of alcohol or for some other innocent reason, do you need to know what is usual (normal) for that person?</a:t>
            </a:r>
          </a:p>
          <a:p>
            <a:pPr algn="just"/>
            <a:r>
              <a:rPr lang="en-US" b="1" dirty="0" smtClean="0"/>
              <a:t>Who would I ask to know what is usual (normal) for you?</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a:xfrm>
            <a:off x="457200" y="1295400"/>
            <a:ext cx="8229600" cy="5334000"/>
          </a:xfrm>
        </p:spPr>
        <p:txBody>
          <a:bodyPr/>
          <a:lstStyle/>
          <a:p>
            <a:pPr algn="just"/>
            <a:r>
              <a:rPr lang="en-US" sz="2400" dirty="0" smtClean="0"/>
              <a:t>Not all people are good jurors for all kinds of cases.</a:t>
            </a:r>
          </a:p>
          <a:p>
            <a:pPr algn="just"/>
            <a:r>
              <a:rPr lang="en-US" sz="2400" dirty="0" smtClean="0"/>
              <a:t>We want people who want to be as good a juror as I want to be a lawyer.</a:t>
            </a:r>
          </a:p>
          <a:p>
            <a:pPr algn="just"/>
            <a:r>
              <a:rPr lang="en-US" sz="2400" dirty="0" smtClean="0"/>
              <a:t>Thoughtful, attentive, inquisitive, questioning, and open-minded.</a:t>
            </a:r>
          </a:p>
          <a:p>
            <a:pPr algn="just"/>
            <a:r>
              <a:rPr lang="en-US" sz="2400" dirty="0" smtClean="0"/>
              <a:t>Jurors who will follow the law – not all can, will, or want to – and that is okay.  Just  tell us your honest opinions and beliefs.  Everyone will respect you for your honesty.</a:t>
            </a:r>
            <a:endParaRPr lang="en-US" dirty="0" smtClean="0"/>
          </a:p>
          <a:p>
            <a:pPr algn="just"/>
            <a:r>
              <a:rPr lang="en-US" b="1" dirty="0" smtClean="0"/>
              <a:t>Most importantly: HONEST.  Your oath requires you to tell us you disagree with us if you do.  Just be honest: I promise we will respect your honesty.</a:t>
            </a:r>
            <a:endParaRPr lang="en-US" b="1"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b="1" dirty="0" smtClean="0"/>
              <a:t>Why do we not require demonstrations of normal (the average person’s) mental and physical faculties to get a driver’s license?</a:t>
            </a:r>
          </a:p>
          <a:p>
            <a:pPr>
              <a:buNone/>
            </a:pP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dirty="0" smtClean="0"/>
              <a:t>Why do we not require demonstrations of normal (the average person’s) mental and physical faculties to get a driver’s license?</a:t>
            </a:r>
          </a:p>
          <a:p>
            <a:pPr algn="just"/>
            <a:r>
              <a:rPr lang="en-US" b="1" dirty="0" smtClean="0"/>
              <a:t>What would happen if we required all people to pass field sobriety tests before they could get a driver’s license?</a:t>
            </a:r>
          </a:p>
          <a:p>
            <a:pPr>
              <a:buNone/>
            </a:pP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b="1" dirty="0" smtClean="0"/>
              <a:t>If we want to a test to tell us whether someone does not have normal mental or physical faculties, should we test things that people normally do or things they do not normally do?</a:t>
            </a:r>
          </a:p>
          <a:p>
            <a:pPr>
              <a:buNone/>
            </a:pP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sz="2400" dirty="0" smtClean="0"/>
              <a:t>If we want to a test to tell us whether someone does not have normal faculties, should we test things that people normally do or things they do not normally do?</a:t>
            </a:r>
          </a:p>
          <a:p>
            <a:pPr algn="just"/>
            <a:r>
              <a:rPr lang="en-US" b="1" dirty="0" smtClean="0"/>
              <a:t>What are some innocent reasons why someone may not look good on police tests but not be intoxicated?</a:t>
            </a:r>
          </a:p>
          <a:p>
            <a:endParaRPr lang="en-US"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sz="2400" dirty="0" smtClean="0"/>
              <a:t>If we want to a test to tell us whether someone does not have normal faculties, should we test things that people normally do or things they do not normally do?</a:t>
            </a:r>
          </a:p>
          <a:p>
            <a:pPr algn="just"/>
            <a:r>
              <a:rPr lang="en-US" sz="2400" dirty="0" smtClean="0"/>
              <a:t>What are some innocent reasons why someone may not look good on police tests but not be intoxicated?</a:t>
            </a:r>
          </a:p>
          <a:p>
            <a:pPr algn="just"/>
            <a:r>
              <a:rPr lang="en-US" b="1" dirty="0" smtClean="0"/>
              <a:t>Time of day – Coordination – Physical or Medical Condition – Fatigue – Tired – Nervousness – Stress – Fear – Distrust – Surprise – Anxiety</a:t>
            </a:r>
          </a:p>
          <a:p>
            <a:endParaRPr lang="en-US" dirty="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p:txBody>
          <a:bodyPr/>
          <a:lstStyle/>
          <a:p>
            <a:pPr algn="just"/>
            <a:r>
              <a:rPr lang="en-US" b="1" dirty="0" smtClean="0"/>
              <a:t>Do you think that the exercises police ask people to do are a reliable way of distinguishing between someone who is intoxicated and someone who is not?</a:t>
            </a:r>
            <a:endParaRPr lang="en-US" b="1"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think that the exercises police ask people to do are a reliable ways of distinguishing between someone who is intoxicated and someone who is not?</a:t>
            </a:r>
          </a:p>
          <a:p>
            <a:pPr algn="just"/>
            <a:r>
              <a:rPr lang="en-US" b="1" dirty="0" smtClean="0"/>
              <a:t>Is any test or exercise meaningful if it cannot tell the difference between someone who is intoxicated and someone who is tired, uncoordinated, nervous, scared, has a medical condition, or is otherwise not able to do the test when not intoxicated?</a:t>
            </a:r>
            <a:endParaRPr lang="en-US" b="1"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sz="2400" dirty="0" smtClean="0"/>
              <a:t>Do you think that the exercises police ask people to do are a reliable ways of distinguishing between someone who is intoxicated and someone who is not?</a:t>
            </a:r>
          </a:p>
          <a:p>
            <a:pPr algn="just"/>
            <a:r>
              <a:rPr lang="en-US" sz="2400" dirty="0" smtClean="0"/>
              <a:t>Is any test or exercise meaningful if it cannot tell the difference between someone who is intoxicated and someone who is tired, uncoordinated, nervous, scared, has a medical condition or is otherwise not able to do the test when not intoxicated?</a:t>
            </a:r>
          </a:p>
          <a:p>
            <a:pPr algn="just"/>
            <a:r>
              <a:rPr lang="en-US" b="1" dirty="0" smtClean="0"/>
              <a:t>Who is certain they could do the police exercises perfectly right now?</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a:xfrm>
            <a:off x="457200" y="1219200"/>
            <a:ext cx="8229600" cy="5410200"/>
          </a:xfrm>
        </p:spPr>
        <p:txBody>
          <a:bodyPr/>
          <a:lstStyle/>
          <a:p>
            <a:pPr algn="just"/>
            <a:r>
              <a:rPr lang="en-US" sz="2200" dirty="0" smtClean="0"/>
              <a:t>Do you think that the exercises police ask people to do are a reliable ways of distinguishing between someone who is intoxicated and someone who is not?</a:t>
            </a:r>
          </a:p>
          <a:p>
            <a:pPr algn="just"/>
            <a:r>
              <a:rPr lang="en-US" sz="2200" dirty="0" smtClean="0"/>
              <a:t>Is any test or exercise meaningful if it cannot tell the difference between someone who is intoxicated and someone who is tired, uncoordinated, nervous, scared, has a medical condition, or is otherwise not able to do the test when not intoxicated?</a:t>
            </a:r>
          </a:p>
          <a:p>
            <a:pPr algn="just"/>
            <a:r>
              <a:rPr lang="en-US" sz="2200" dirty="0" smtClean="0"/>
              <a:t>Who is certain they could do the police exercises perfectly right now?</a:t>
            </a:r>
          </a:p>
          <a:p>
            <a:pPr algn="just"/>
            <a:r>
              <a:rPr lang="en-US" b="1" dirty="0" smtClean="0"/>
              <a:t>If your failure to do them perfectly was going to result in the judge ordering you into custody right now, would you still be confident you could do them perfectly?</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Police Exercises</a:t>
            </a:r>
            <a:endParaRPr lang="en-US" dirty="0"/>
          </a:p>
        </p:txBody>
      </p:sp>
      <p:sp>
        <p:nvSpPr>
          <p:cNvPr id="3" name="Content Placeholder 2"/>
          <p:cNvSpPr>
            <a:spLocks noGrp="1"/>
          </p:cNvSpPr>
          <p:nvPr>
            <p:ph idx="1"/>
          </p:nvPr>
        </p:nvSpPr>
        <p:spPr>
          <a:xfrm>
            <a:off x="457200" y="762000"/>
            <a:ext cx="8229600" cy="5867400"/>
          </a:xfrm>
        </p:spPr>
        <p:txBody>
          <a:bodyPr/>
          <a:lstStyle/>
          <a:p>
            <a:pPr algn="just"/>
            <a:r>
              <a:rPr lang="en-US" sz="2200" dirty="0" smtClean="0"/>
              <a:t>Do you think that the exercises police ask people to do are a reliable ways of distinguishing between someone who is intoxicated and someone who is not?</a:t>
            </a:r>
          </a:p>
          <a:p>
            <a:pPr algn="just"/>
            <a:r>
              <a:rPr lang="en-US" sz="2200" dirty="0" smtClean="0"/>
              <a:t>Is any test or exercise meaningful if it cannot tell the difference between someone who is intoxicated and someone who is tired, uncoordinated, nervous, scared, has a medical condition or is otherwise not able to do the test when not intoxicated?</a:t>
            </a:r>
          </a:p>
          <a:p>
            <a:pPr algn="just"/>
            <a:r>
              <a:rPr lang="en-US" sz="2200" dirty="0" smtClean="0"/>
              <a:t>Who is certain they could do the police exercises perfectly right now?</a:t>
            </a:r>
          </a:p>
          <a:p>
            <a:pPr algn="just"/>
            <a:r>
              <a:rPr lang="en-US" sz="2200" dirty="0" smtClean="0"/>
              <a:t>If your failure to do them perfectly was going to result in the judge ordering you into custody right now, would you still be confident you could do them perfectly?</a:t>
            </a:r>
          </a:p>
          <a:p>
            <a:pPr algn="just"/>
            <a:r>
              <a:rPr lang="en-US" b="1" dirty="0" smtClean="0"/>
              <a:t>Who is not sure if they could do the police exercises perfectly right now?</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DWI</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b="1" dirty="0" smtClean="0"/>
              <a:t>On or about a date, </a:t>
            </a:r>
          </a:p>
          <a:p>
            <a:pPr algn="just"/>
            <a:r>
              <a:rPr lang="en-US" b="1" dirty="0" smtClean="0"/>
              <a:t>in Fort Bend County, </a:t>
            </a:r>
          </a:p>
          <a:p>
            <a:pPr algn="just"/>
            <a:r>
              <a:rPr lang="en-US" b="1" dirty="0" smtClean="0"/>
              <a:t>operate, </a:t>
            </a:r>
          </a:p>
          <a:p>
            <a:pPr algn="just"/>
            <a:r>
              <a:rPr lang="en-US" b="1" dirty="0" smtClean="0"/>
              <a:t>a motor vehicle, </a:t>
            </a:r>
          </a:p>
          <a:p>
            <a:pPr algn="just"/>
            <a:r>
              <a:rPr lang="en-US" b="1" dirty="0" smtClean="0"/>
              <a:t>in a public place, </a:t>
            </a:r>
          </a:p>
          <a:p>
            <a:pPr algn="just"/>
            <a:r>
              <a:rPr lang="en-US" b="1" dirty="0" smtClean="0"/>
              <a:t>while intoxicated.</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254000"/>
            <a:ext cx="8610600" cy="1366838"/>
          </a:xfrm>
        </p:spPr>
        <p:txBody>
          <a:bodyPr wrap="square" numCol="1" anchorCtr="0" compatLnSpc="1">
            <a:prstTxWarp prst="textNoShape">
              <a:avLst/>
            </a:prstTxWarp>
          </a:bodyPr>
          <a:lstStyle/>
          <a:p>
            <a:pPr eaLnBrk="1" hangingPunct="1"/>
            <a:r>
              <a:rPr lang="en-US" sz="5300" b="0" dirty="0" smtClean="0">
                <a:effectLst>
                  <a:outerShdw blurRad="38100" dist="38100" dir="2700000" algn="tl">
                    <a:srgbClr val="0064E2"/>
                  </a:outerShdw>
                </a:effectLst>
                <a:ea typeface="ＭＳ Ｐゴシック" pitchFamily="34" charset="-128"/>
              </a:rPr>
              <a:t>Police Officer</a:t>
            </a:r>
            <a:br>
              <a:rPr lang="en-US" sz="5300" b="0" dirty="0" smtClean="0">
                <a:effectLst>
                  <a:outerShdw blurRad="38100" dist="38100" dir="2700000" algn="tl">
                    <a:srgbClr val="0064E2"/>
                  </a:outerShdw>
                </a:effectLst>
                <a:ea typeface="ＭＳ Ｐゴシック" pitchFamily="34" charset="-128"/>
              </a:rPr>
            </a:br>
            <a:r>
              <a:rPr lang="en-US" sz="5300" b="0" dirty="0" smtClean="0">
                <a:effectLst>
                  <a:outerShdw blurRad="38100" dist="38100" dir="2700000" algn="tl">
                    <a:srgbClr val="0064E2"/>
                  </a:outerShdw>
                </a:effectLst>
                <a:ea typeface="ＭＳ Ｐゴシック" pitchFamily="34" charset="-128"/>
              </a:rPr>
              <a:t>Witnesses</a:t>
            </a:r>
          </a:p>
        </p:txBody>
      </p:sp>
      <p:pic>
        <p:nvPicPr>
          <p:cNvPr id="40962" name="Picture 3"/>
          <p:cNvPicPr>
            <a:picLocks noChangeAspect="1" noChangeArrowheads="1"/>
          </p:cNvPicPr>
          <p:nvPr/>
        </p:nvPicPr>
        <p:blipFill>
          <a:blip r:embed="rId3" cstate="print"/>
          <a:srcRect/>
          <a:stretch>
            <a:fillRect/>
          </a:stretch>
        </p:blipFill>
        <p:spPr bwMode="auto">
          <a:xfrm>
            <a:off x="2844800" y="3028950"/>
            <a:ext cx="3352800" cy="3028950"/>
          </a:xfrm>
          <a:prstGeom prst="rect">
            <a:avLst/>
          </a:prstGeom>
          <a:noFill/>
          <a:ln w="9525">
            <a:noFill/>
            <a:miter lim="800000"/>
            <a:headEnd/>
            <a:tailEnd/>
          </a:ln>
        </p:spPr>
      </p:pic>
      <p:pic>
        <p:nvPicPr>
          <p:cNvPr id="40963" name="Picture 4"/>
          <p:cNvPicPr>
            <a:picLocks noChangeAspect="1" noChangeArrowheads="1"/>
          </p:cNvPicPr>
          <p:nvPr/>
        </p:nvPicPr>
        <p:blipFill>
          <a:blip r:embed="rId4" cstate="print"/>
          <a:srcRect/>
          <a:stretch>
            <a:fillRect/>
          </a:stretch>
        </p:blipFill>
        <p:spPr bwMode="auto">
          <a:xfrm>
            <a:off x="4191000" y="5029200"/>
            <a:ext cx="647700" cy="539750"/>
          </a:xfrm>
          <a:prstGeom prst="rect">
            <a:avLst/>
          </a:prstGeom>
          <a:noFill/>
          <a:ln w="9525">
            <a:noFill/>
            <a:miter lim="800000"/>
            <a:headEnd/>
            <a:tailEnd/>
          </a:ln>
        </p:spPr>
      </p:pic>
      <p:sp>
        <p:nvSpPr>
          <p:cNvPr id="40964" name="Date Placeholder 1"/>
          <p:cNvSpPr>
            <a:spLocks noGrp="1"/>
          </p:cNvSpPr>
          <p:nvPr>
            <p:ph type="dt" sz="quarter" idx="10"/>
          </p:nvPr>
        </p:nvSpPr>
        <p:spPr bwMode="auto">
          <a:noFill/>
          <a:ln>
            <a:miter lim="800000"/>
            <a:headEnd/>
            <a:tailEnd/>
          </a:ln>
        </p:spPr>
        <p:txBody>
          <a:bodyPr/>
          <a:lstStyle/>
          <a:p>
            <a:fld id="{19F70ED1-A2EB-4FAF-A0D6-A4F91191F8FF}"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Police Officer Witnesses</a:t>
            </a:r>
            <a:endParaRPr lang="en-US" dirty="0"/>
          </a:p>
        </p:txBody>
      </p:sp>
      <p:sp>
        <p:nvSpPr>
          <p:cNvPr id="3" name="Content Placeholder 2"/>
          <p:cNvSpPr>
            <a:spLocks noGrp="1"/>
          </p:cNvSpPr>
          <p:nvPr>
            <p:ph idx="1"/>
          </p:nvPr>
        </p:nvSpPr>
        <p:spPr>
          <a:xfrm>
            <a:off x="457200" y="1143000"/>
            <a:ext cx="8229600" cy="4983163"/>
          </a:xfrm>
        </p:spPr>
        <p:txBody>
          <a:bodyPr/>
          <a:lstStyle/>
          <a:p>
            <a:pPr algn="just"/>
            <a:r>
              <a:rPr lang="en-US" b="1" dirty="0" smtClean="0"/>
              <a:t>Would you tend to believe a police officer over someone else just because they are a police officer?</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Police Officer Witnesses</a:t>
            </a:r>
            <a:endParaRPr lang="en-US" dirty="0"/>
          </a:p>
        </p:txBody>
      </p:sp>
      <p:sp>
        <p:nvSpPr>
          <p:cNvPr id="3" name="Content Placeholder 2"/>
          <p:cNvSpPr>
            <a:spLocks noGrp="1"/>
          </p:cNvSpPr>
          <p:nvPr>
            <p:ph idx="1"/>
          </p:nvPr>
        </p:nvSpPr>
        <p:spPr>
          <a:xfrm>
            <a:off x="457200" y="1143000"/>
            <a:ext cx="8229600" cy="4983163"/>
          </a:xfrm>
        </p:spPr>
        <p:txBody>
          <a:bodyPr/>
          <a:lstStyle/>
          <a:p>
            <a:pPr algn="just"/>
            <a:r>
              <a:rPr lang="en-US" dirty="0" smtClean="0"/>
              <a:t>Would you tend to believe a police officer over someone else just because they are a police officer?</a:t>
            </a:r>
          </a:p>
          <a:p>
            <a:pPr algn="just"/>
            <a:r>
              <a:rPr lang="en-US" b="1" dirty="0" smtClean="0"/>
              <a:t>Are police officers more believable than other people?</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Police Officer Witnesses</a:t>
            </a:r>
            <a:endParaRPr lang="en-US" dirty="0"/>
          </a:p>
        </p:txBody>
      </p:sp>
      <p:sp>
        <p:nvSpPr>
          <p:cNvPr id="3" name="Content Placeholder 2"/>
          <p:cNvSpPr>
            <a:spLocks noGrp="1"/>
          </p:cNvSpPr>
          <p:nvPr>
            <p:ph idx="1"/>
          </p:nvPr>
        </p:nvSpPr>
        <p:spPr>
          <a:xfrm>
            <a:off x="457200" y="1143000"/>
            <a:ext cx="8229600" cy="4983163"/>
          </a:xfrm>
        </p:spPr>
        <p:txBody>
          <a:bodyPr/>
          <a:lstStyle/>
          <a:p>
            <a:pPr algn="just"/>
            <a:r>
              <a:rPr lang="en-US" dirty="0" smtClean="0"/>
              <a:t>Would you tend to believe a police officer over someone else just because they are a police officer?</a:t>
            </a:r>
          </a:p>
          <a:p>
            <a:pPr algn="just"/>
            <a:r>
              <a:rPr lang="en-US" dirty="0" smtClean="0"/>
              <a:t>Are police officers more believable than other people?</a:t>
            </a:r>
          </a:p>
          <a:p>
            <a:pPr algn="just"/>
            <a:r>
              <a:rPr lang="en-US" b="1" dirty="0" smtClean="0"/>
              <a:t>Some people say that even before a police officer testified, they would already lean towards believing what the police officer was going to say.  Do you feel that way?</a:t>
            </a:r>
            <a:endParaRPr lang="en-US" b="1"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Questions – Rate 1 to 5</a:t>
            </a:r>
            <a:br>
              <a:rPr lang="en-US" dirty="0" smtClean="0"/>
            </a:br>
            <a:r>
              <a:rPr lang="en-US" sz="2400" dirty="0" smtClean="0"/>
              <a:t>1 Strongly Agree - 2 Agree -3 No opinion</a:t>
            </a:r>
            <a:br>
              <a:rPr lang="en-US" sz="2400" dirty="0" smtClean="0"/>
            </a:br>
            <a:r>
              <a:rPr lang="en-US" sz="2400" dirty="0" smtClean="0"/>
              <a:t>4 Disagree - 5 Strongly Disagree</a:t>
            </a:r>
            <a:endParaRPr lang="en-US" sz="2400" dirty="0"/>
          </a:p>
        </p:txBody>
      </p:sp>
      <p:sp>
        <p:nvSpPr>
          <p:cNvPr id="3" name="Content Placeholder 2"/>
          <p:cNvSpPr>
            <a:spLocks noGrp="1"/>
          </p:cNvSpPr>
          <p:nvPr>
            <p:ph idx="1"/>
          </p:nvPr>
        </p:nvSpPr>
        <p:spPr>
          <a:xfrm>
            <a:off x="457200" y="1676400"/>
            <a:ext cx="8229600" cy="4449763"/>
          </a:xfrm>
        </p:spPr>
        <p:txBody>
          <a:bodyPr/>
          <a:lstStyle/>
          <a:p>
            <a:pPr algn="just"/>
            <a:r>
              <a:rPr lang="en-US" b="1" dirty="0" smtClean="0"/>
              <a:t>Anyone who drinks and drives should be guilty of DWI.</a:t>
            </a:r>
            <a:endParaRPr lang="en-US" b="1"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Questions – Rate 1 to 5</a:t>
            </a:r>
            <a:br>
              <a:rPr lang="en-US" dirty="0" smtClean="0"/>
            </a:br>
            <a:r>
              <a:rPr lang="en-US" sz="2400" dirty="0" smtClean="0"/>
              <a:t>1 Strongly Agree - 2 Agree -3 No opinion</a:t>
            </a:r>
            <a:br>
              <a:rPr lang="en-US" sz="2400" dirty="0" smtClean="0"/>
            </a:br>
            <a:r>
              <a:rPr lang="en-US" sz="2400" dirty="0" smtClean="0"/>
              <a:t>4 Disagree - 5 Strongly Disagree</a:t>
            </a:r>
            <a:endParaRPr lang="en-US" sz="2400" dirty="0"/>
          </a:p>
        </p:txBody>
      </p:sp>
      <p:sp>
        <p:nvSpPr>
          <p:cNvPr id="3" name="Content Placeholder 2"/>
          <p:cNvSpPr>
            <a:spLocks noGrp="1"/>
          </p:cNvSpPr>
          <p:nvPr>
            <p:ph idx="1"/>
          </p:nvPr>
        </p:nvSpPr>
        <p:spPr>
          <a:xfrm>
            <a:off x="457200" y="1676400"/>
            <a:ext cx="8229600" cy="4449763"/>
          </a:xfrm>
        </p:spPr>
        <p:txBody>
          <a:bodyPr/>
          <a:lstStyle/>
          <a:p>
            <a:pPr algn="just"/>
            <a:r>
              <a:rPr lang="en-US" dirty="0" smtClean="0"/>
              <a:t>Anyone who drinks and drives should be guilty of DWI.</a:t>
            </a:r>
          </a:p>
          <a:p>
            <a:pPr algn="just"/>
            <a:r>
              <a:rPr lang="en-US" b="1" dirty="0" smtClean="0"/>
              <a:t>Police only arrest people for DWI if the person is guilty of DWI?</a:t>
            </a:r>
            <a:endParaRPr lang="en-US" b="1"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Questions – Rate 1 to 5</a:t>
            </a:r>
            <a:br>
              <a:rPr lang="en-US" dirty="0" smtClean="0"/>
            </a:br>
            <a:r>
              <a:rPr lang="en-US" sz="2400" dirty="0" smtClean="0"/>
              <a:t>1 Strongly Agree - 2 Agree -3 No opinion</a:t>
            </a:r>
            <a:br>
              <a:rPr lang="en-US" sz="2400" dirty="0" smtClean="0"/>
            </a:br>
            <a:r>
              <a:rPr lang="en-US" sz="2400" dirty="0" smtClean="0"/>
              <a:t>4 Disagree - 5 Strongly Disagree</a:t>
            </a:r>
            <a:endParaRPr lang="en-US" sz="2400" dirty="0"/>
          </a:p>
        </p:txBody>
      </p:sp>
      <p:sp>
        <p:nvSpPr>
          <p:cNvPr id="3" name="Content Placeholder 2"/>
          <p:cNvSpPr>
            <a:spLocks noGrp="1"/>
          </p:cNvSpPr>
          <p:nvPr>
            <p:ph idx="1"/>
          </p:nvPr>
        </p:nvSpPr>
        <p:spPr>
          <a:xfrm>
            <a:off x="457200" y="1676400"/>
            <a:ext cx="8229600" cy="4449763"/>
          </a:xfrm>
        </p:spPr>
        <p:txBody>
          <a:bodyPr/>
          <a:lstStyle/>
          <a:p>
            <a:pPr algn="just"/>
            <a:r>
              <a:rPr lang="en-US" dirty="0" smtClean="0"/>
              <a:t>Anyone who drinks and drives should be guilty of DWI.</a:t>
            </a:r>
          </a:p>
          <a:p>
            <a:pPr algn="just"/>
            <a:r>
              <a:rPr lang="en-US" dirty="0" smtClean="0"/>
              <a:t>Police only arrest people for DWI if the person is guilty of DWI?</a:t>
            </a:r>
          </a:p>
          <a:p>
            <a:pPr algn="just"/>
            <a:r>
              <a:rPr lang="en-US" b="1" dirty="0" smtClean="0"/>
              <a:t>Anyone who declines to fully cooperate with the police investigating them for a suspected DWI is likely guilty of DWI?</a:t>
            </a:r>
            <a:endParaRPr lang="en-US" b="1"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Group Decision</a:t>
            </a:r>
            <a:endParaRPr lang="en-US" dirty="0"/>
          </a:p>
        </p:txBody>
      </p:sp>
      <p:sp>
        <p:nvSpPr>
          <p:cNvPr id="3" name="Content Placeholder 2"/>
          <p:cNvSpPr>
            <a:spLocks noGrp="1"/>
          </p:cNvSpPr>
          <p:nvPr>
            <p:ph idx="1"/>
          </p:nvPr>
        </p:nvSpPr>
        <p:spPr>
          <a:xfrm>
            <a:off x="457200" y="914400"/>
            <a:ext cx="8229600" cy="5715000"/>
          </a:xfrm>
        </p:spPr>
        <p:txBody>
          <a:bodyPr/>
          <a:lstStyle/>
          <a:p>
            <a:pPr algn="just"/>
            <a:r>
              <a:rPr lang="en-US" dirty="0" smtClean="0"/>
              <a:t>Assume 10 people are charged with a crime.  Also assume that you know that nine are absolutely guilty and that one is absolutely innocent.</a:t>
            </a:r>
          </a:p>
          <a:p>
            <a:pPr algn="just"/>
            <a:r>
              <a:rPr lang="en-US" dirty="0" smtClean="0"/>
              <a:t>However, you must decide whether to convict all ten or find all ten not guilty.</a:t>
            </a:r>
          </a:p>
          <a:p>
            <a:pPr algn="just"/>
            <a:r>
              <a:rPr lang="en-US" dirty="0" smtClean="0"/>
              <a:t>If you convict all ten, then one innocent person gets convicted.  If you acquit all ten, then nine guilty people go free.</a:t>
            </a:r>
          </a:p>
          <a:p>
            <a:pPr algn="just"/>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Group Decision</a:t>
            </a:r>
            <a:endParaRPr lang="en-US" dirty="0"/>
          </a:p>
        </p:txBody>
      </p:sp>
      <p:sp>
        <p:nvSpPr>
          <p:cNvPr id="3" name="Content Placeholder 2"/>
          <p:cNvSpPr>
            <a:spLocks noGrp="1"/>
          </p:cNvSpPr>
          <p:nvPr>
            <p:ph idx="1"/>
          </p:nvPr>
        </p:nvSpPr>
        <p:spPr>
          <a:xfrm>
            <a:off x="457200" y="914400"/>
            <a:ext cx="8229600" cy="5715000"/>
          </a:xfrm>
        </p:spPr>
        <p:txBody>
          <a:bodyPr/>
          <a:lstStyle/>
          <a:p>
            <a:pPr algn="just"/>
            <a:r>
              <a:rPr lang="en-US" dirty="0" smtClean="0"/>
              <a:t>Assume 10 people are charged with a crime.  Also assume that you know that nine are absolutely guilty and that one is absolutely innocent.</a:t>
            </a:r>
          </a:p>
          <a:p>
            <a:pPr algn="just"/>
            <a:r>
              <a:rPr lang="en-US" dirty="0" smtClean="0"/>
              <a:t>However, you must decide whether to convict all ten or find all ten not guilty.</a:t>
            </a:r>
          </a:p>
          <a:p>
            <a:pPr algn="just"/>
            <a:r>
              <a:rPr lang="en-US" dirty="0" smtClean="0"/>
              <a:t>If you convict all ten, then one innocent person gets convicted.  If you acquit all ten, then nine guilty people go free.</a:t>
            </a:r>
          </a:p>
          <a:p>
            <a:pPr algn="just"/>
            <a:r>
              <a:rPr lang="en-US" b="1" dirty="0" smtClean="0"/>
              <a:t>What is your decision?  Convict or Acquit the group?</a:t>
            </a:r>
          </a:p>
          <a:p>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b="1" dirty="0" smtClean="0"/>
              <a:t>Do you have a close friend or relative who is in law enforcement, is a prosecutor, is a judge, or is otherwise involved with the criminal justice system?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DWI</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DWI – on a date, in fort bend county, operate, a motor vehicle, in a public place, while intoxicated.</a:t>
            </a:r>
          </a:p>
          <a:p>
            <a:pPr algn="just"/>
            <a:r>
              <a:rPr lang="en-US" b="1" dirty="0" smtClean="0"/>
              <a:t>"Intoxicated" means:</a:t>
            </a:r>
          </a:p>
          <a:p>
            <a:pPr algn="just"/>
            <a:r>
              <a:rPr lang="en-US" b="1" dirty="0" smtClean="0"/>
              <a:t>(A)</a:t>
            </a:r>
            <a:r>
              <a:rPr lang="en-US" dirty="0" smtClean="0"/>
              <a:t> </a:t>
            </a:r>
            <a:r>
              <a:rPr lang="en-US" b="1" dirty="0" smtClean="0"/>
              <a:t>not having the normal use of mental or physical faculties by reason of the introduction of alcohol</a:t>
            </a:r>
            <a:r>
              <a:rPr lang="en-US" dirty="0" smtClean="0"/>
              <a:t> </a:t>
            </a:r>
            <a:r>
              <a:rPr lang="en-US" b="1" dirty="0" smtClean="0"/>
              <a:t>. . . into the body; or</a:t>
            </a:r>
          </a:p>
          <a:p>
            <a:pPr algn="just"/>
            <a:r>
              <a:rPr lang="en-US" b="1" dirty="0" smtClean="0"/>
              <a:t>(B) having an alcohol concentration of 0.08 or more</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have a close friend or relative who is in law enforcement, is a prosecutor, is a judge, or is otherwise involved with the criminal justice system?</a:t>
            </a:r>
          </a:p>
          <a:p>
            <a:pPr algn="just"/>
            <a:r>
              <a:rPr lang="en-US" b="1" dirty="0" smtClean="0"/>
              <a:t>Are you a member of or have you donated money to MADD or similar groups?</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have a close friend or relative who is in law enforcement, is a prosecutor, is a judge, or is otherwise involved with the criminal justice system?</a:t>
            </a:r>
          </a:p>
          <a:p>
            <a:pPr algn="just"/>
            <a:r>
              <a:rPr lang="en-US" dirty="0" smtClean="0"/>
              <a:t>Are you a member of or have you donated money to MADD or similar groups?</a:t>
            </a:r>
          </a:p>
          <a:p>
            <a:pPr algn="just"/>
            <a:r>
              <a:rPr lang="en-US" b="1" dirty="0" smtClean="0"/>
              <a:t>Have you ever been a member of the 100 Club or donated money to Crime Stoppers?</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have a close friend or relative who is in law enforcement, is a prosecutor, is a judge, or is otherwise involved with the criminal justice system?</a:t>
            </a:r>
          </a:p>
          <a:p>
            <a:pPr algn="just"/>
            <a:r>
              <a:rPr lang="en-US" dirty="0" smtClean="0"/>
              <a:t>Are you a member of or have you donated money to MADD or similar groups?</a:t>
            </a:r>
          </a:p>
          <a:p>
            <a:pPr algn="just"/>
            <a:r>
              <a:rPr lang="en-US" dirty="0" smtClean="0"/>
              <a:t>Have you ever been a member of the 100 Club or donated money to Crime Stoppers?</a:t>
            </a:r>
          </a:p>
          <a:p>
            <a:pPr algn="just"/>
            <a:r>
              <a:rPr lang="en-US" b="1" dirty="0" smtClean="0"/>
              <a:t>Are you a non drinker and why?</a:t>
            </a:r>
            <a:endParaRPr lang="en-US" b="1"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sz="3000" dirty="0" smtClean="0"/>
              <a:t>Do you have a close friend or relative who is in law enforcement, a prosecutor, a judge, or otherwise involved in the criminal justice system?</a:t>
            </a:r>
          </a:p>
          <a:p>
            <a:pPr algn="just"/>
            <a:r>
              <a:rPr lang="en-US" sz="3000" dirty="0" smtClean="0"/>
              <a:t>Are you a member of or have you donated money to MADD or similar groups?</a:t>
            </a:r>
          </a:p>
          <a:p>
            <a:pPr algn="just"/>
            <a:r>
              <a:rPr lang="en-US" sz="3000" dirty="0" smtClean="0"/>
              <a:t>Have you ever been a member of the 100 Club or donated money to Crime Stoppers?</a:t>
            </a:r>
          </a:p>
          <a:p>
            <a:pPr algn="just"/>
            <a:r>
              <a:rPr lang="en-US" sz="3000" dirty="0" smtClean="0"/>
              <a:t>Are you a non drinker?</a:t>
            </a:r>
          </a:p>
          <a:p>
            <a:pPr algn="just"/>
            <a:r>
              <a:rPr lang="en-US" sz="3000" b="1" dirty="0" smtClean="0"/>
              <a:t>Any bad experiences with alcohol or alcohol related crimes?</a:t>
            </a:r>
            <a:endParaRPr lang="en-US" sz="3000" b="1"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you know any</a:t>
            </a:r>
            <a:br>
              <a:rPr lang="en-US" b="1" dirty="0" smtClean="0"/>
            </a:br>
            <a:r>
              <a:rPr lang="en-US" b="1" dirty="0" smtClean="0"/>
              <a:t> of the possible witnesses?</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Deputy Greg Goode (FBCSO)</a:t>
            </a:r>
          </a:p>
          <a:p>
            <a:r>
              <a:rPr lang="en-US" dirty="0" smtClean="0"/>
              <a:t>Sgt. Ryan Skelton (FBCSO)</a:t>
            </a:r>
          </a:p>
          <a:p>
            <a:r>
              <a:rPr lang="en-US" dirty="0" smtClean="0"/>
              <a:t>Deputy Bobby Villa (FBCSO)</a:t>
            </a:r>
          </a:p>
          <a:p>
            <a:r>
              <a:rPr lang="en-US" dirty="0" smtClean="0"/>
              <a:t>Deputy Christian Aquino (FBCSO)</a:t>
            </a:r>
          </a:p>
          <a:p>
            <a:r>
              <a:rPr lang="en-US" dirty="0" smtClean="0"/>
              <a:t>Deputy Travis Moore (FBCSO)</a:t>
            </a:r>
          </a:p>
          <a:p>
            <a:r>
              <a:rPr lang="en-US" dirty="0" smtClean="0"/>
              <a:t>Deputy Kara Roberts (FBCSO)</a:t>
            </a:r>
          </a:p>
          <a:p>
            <a:r>
              <a:rPr lang="en-US" dirty="0" smtClean="0"/>
              <a:t>Deputy Don Kimble (FBCSO)</a:t>
            </a:r>
          </a:p>
          <a:p>
            <a:r>
              <a:rPr lang="en-US" dirty="0" smtClean="0"/>
              <a:t>Deputy H. Guel (FBCSO)</a:t>
            </a:r>
          </a:p>
          <a:p>
            <a:pPr>
              <a:buNone/>
            </a:pPr>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b="1" dirty="0" smtClean="0"/>
              <a:t>Some say it is acceptable to find someone charged with a crime guilty simply to send a message to that person or society.</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dirty="0" smtClean="0"/>
              <a:t>Some say it is acceptable to find someone charged with a crime guilty simply to send a message to that person or society.</a:t>
            </a:r>
          </a:p>
          <a:p>
            <a:pPr algn="just"/>
            <a:r>
              <a:rPr lang="en-US" b="1" dirty="0" smtClean="0"/>
              <a:t>Does anyone feel that way?</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dirty="0" smtClean="0"/>
              <a:t>Some say it is acceptable to find someone charged with a crime guilty simply to send a message to that person or society.</a:t>
            </a:r>
          </a:p>
          <a:p>
            <a:pPr algn="just"/>
            <a:r>
              <a:rPr lang="en-US" dirty="0" smtClean="0"/>
              <a:t>Does anyone feel that way?</a:t>
            </a:r>
          </a:p>
          <a:p>
            <a:pPr algn="just"/>
            <a:r>
              <a:rPr lang="en-US" b="1" dirty="0" smtClean="0"/>
              <a:t>Others say that it is only acceptable to find someone guilty if the State has proven them guilty beyond and to the exclusion of all reasonable doubt.</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dirty="0" smtClean="0"/>
              <a:t>Some say it is acceptable to find someone charged with a crime guilty simply to send a message to that person or society.</a:t>
            </a:r>
          </a:p>
          <a:p>
            <a:pPr algn="just"/>
            <a:r>
              <a:rPr lang="en-US" dirty="0" smtClean="0"/>
              <a:t>Does anyone feel that way?</a:t>
            </a:r>
          </a:p>
          <a:p>
            <a:pPr algn="just"/>
            <a:r>
              <a:rPr lang="en-US" dirty="0" smtClean="0"/>
              <a:t>Others say that it is only acceptable to find someone guilty if the State has proven them guilty beyond and to the exclusion of all reasonable doubt.</a:t>
            </a:r>
          </a:p>
          <a:p>
            <a:pPr algn="just"/>
            <a:r>
              <a:rPr lang="en-US" b="1" dirty="0" smtClean="0"/>
              <a:t>Is sending a message ever a reason to find someone guilty?</a:t>
            </a:r>
          </a:p>
          <a:p>
            <a:endParaRPr lang="en-US" dirty="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b="1" dirty="0" smtClean="0"/>
              <a:t>6 Jurors means 6 verdicts.</a:t>
            </a:r>
          </a:p>
          <a:p>
            <a:pPr algn="just"/>
            <a:r>
              <a:rPr lang="en-US" b="1" dirty="0" smtClean="0"/>
              <a:t>Each person has the right to their own verdict.</a:t>
            </a:r>
          </a:p>
          <a:p>
            <a:pPr algn="just"/>
            <a:r>
              <a:rPr lang="en-US" b="1" dirty="0" smtClean="0"/>
              <a:t>If all six agree, then there is a group verdict.</a:t>
            </a:r>
          </a:p>
          <a:p>
            <a:pPr algn="just"/>
            <a:r>
              <a:rPr lang="en-US" b="1" dirty="0" smtClean="0"/>
              <a:t>If all six do not agree then there is not a group verdict.  This is acceptable.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i="1" u="sng" dirty="0" smtClean="0">
                <a:effectLst>
                  <a:outerShdw blurRad="38100" dist="38100" dir="2700000" algn="tl">
                    <a:srgbClr val="0064E2"/>
                  </a:outerShdw>
                </a:effectLst>
                <a:ea typeface="ＭＳ Ｐゴシック" pitchFamily="34" charset="-128"/>
              </a:rPr>
              <a:t>The Law</a:t>
            </a:r>
          </a:p>
        </p:txBody>
      </p:sp>
      <p:sp>
        <p:nvSpPr>
          <p:cNvPr id="3" name="Content Placeholder 2"/>
          <p:cNvSpPr>
            <a:spLocks noGrp="1"/>
          </p:cNvSpPr>
          <p:nvPr>
            <p:ph idx="1"/>
          </p:nvPr>
        </p:nvSpPr>
        <p:spPr/>
        <p:txBody>
          <a:bodyPr wrap="square" numCol="1" anchor="t" anchorCtr="0" compatLnSpc="1">
            <a:prstTxWarp prst="textNoShape">
              <a:avLst/>
            </a:prstTxWarp>
          </a:bodyPr>
          <a:lstStyle/>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Not having normal mental or physical faculties</a:t>
            </a:r>
            <a:r>
              <a:rPr lang="en-US" sz="2400" dirty="0" smtClean="0">
                <a:effectLst>
                  <a:outerShdw blurRad="38100" dist="38100" dir="2700000" algn="tl">
                    <a:srgbClr val="0064E2"/>
                  </a:outerShdw>
                </a:effectLst>
                <a:ea typeface="ＭＳ Ｐゴシック" pitchFamily="34" charset="-128"/>
              </a:rPr>
              <a:t> not proven Beyond a Reasonable Doubt</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Blood or breath alcohol level of .08 or more at the time of driving</a:t>
            </a:r>
            <a:r>
              <a:rPr lang="en-US" sz="2400" dirty="0" smtClean="0">
                <a:effectLst>
                  <a:outerShdw blurRad="38100" dist="38100" dir="2700000" algn="tl">
                    <a:srgbClr val="0064E2"/>
                  </a:outerShdw>
                </a:effectLst>
                <a:ea typeface="ＭＳ Ｐゴシック" pitchFamily="34" charset="-128"/>
              </a:rPr>
              <a:t> not proven Beyond a Reasonable Doubt </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By reason of the Introduction of Alcohol </a:t>
            </a:r>
            <a:r>
              <a:rPr lang="en-US" sz="2400" dirty="0" smtClean="0">
                <a:effectLst>
                  <a:outerShdw blurRad="38100" dist="38100" dir="2700000" algn="tl">
                    <a:srgbClr val="0064E2"/>
                  </a:outerShdw>
                </a:effectLst>
                <a:ea typeface="ＭＳ Ｐゴシック" pitchFamily="34" charset="-128"/>
              </a:rPr>
              <a:t>not proven beyond a reasonable doubt</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ANY of the elements </a:t>
            </a:r>
            <a:r>
              <a:rPr lang="en-US" sz="2400" dirty="0" smtClean="0">
                <a:effectLst>
                  <a:outerShdw blurRad="38100" dist="38100" dir="2700000" algn="tl">
                    <a:srgbClr val="0064E2"/>
                  </a:outerShdw>
                </a:effectLst>
                <a:ea typeface="ＭＳ Ｐゴシック" pitchFamily="34" charset="-128"/>
              </a:rPr>
              <a:t>alleged not proven Beyond a Reasonable Doubt</a:t>
            </a:r>
          </a:p>
        </p:txBody>
      </p:sp>
      <p:sp>
        <p:nvSpPr>
          <p:cNvPr id="22531" name="Date Placeholder 3"/>
          <p:cNvSpPr>
            <a:spLocks noGrp="1"/>
          </p:cNvSpPr>
          <p:nvPr>
            <p:ph type="dt" sz="quarter" idx="10"/>
          </p:nvPr>
        </p:nvSpPr>
        <p:spPr bwMode="auto">
          <a:noFill/>
          <a:ln>
            <a:miter lim="800000"/>
            <a:headEnd/>
            <a:tailEnd/>
          </a:ln>
        </p:spPr>
        <p:txBody>
          <a:bodyPr/>
          <a:lstStyle/>
          <a:p>
            <a:fld id="{2E914F05-9EAE-454C-A896-6E6E87CA7592}"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6 Jurors means 6 verdicts.</a:t>
            </a:r>
          </a:p>
          <a:p>
            <a:pPr algn="just"/>
            <a:r>
              <a:rPr lang="en-US" dirty="0" smtClean="0"/>
              <a:t>Each person has the right to their own verdict.</a:t>
            </a:r>
          </a:p>
          <a:p>
            <a:pPr algn="just"/>
            <a:r>
              <a:rPr lang="en-US" dirty="0" smtClean="0"/>
              <a:t>If all six agree, then there is a group verdict.</a:t>
            </a:r>
          </a:p>
          <a:p>
            <a:pPr algn="just"/>
            <a:r>
              <a:rPr lang="en-US" dirty="0" smtClean="0"/>
              <a:t>If all six do not agree then there is not a group verdict.  This is acceptable.  </a:t>
            </a:r>
          </a:p>
          <a:p>
            <a:pPr algn="just"/>
            <a:r>
              <a:rPr lang="en-US" b="1" dirty="0" smtClean="0"/>
              <a:t>Some people stick to their beliefs and others go along to get along with the group.</a:t>
            </a:r>
          </a:p>
          <a:p>
            <a:pPr algn="just"/>
            <a:r>
              <a:rPr lang="en-US" b="1" dirty="0" smtClean="0"/>
              <a:t>Which kind of person are you?</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6 Jurors means 6 verdicts.</a:t>
            </a:r>
          </a:p>
          <a:p>
            <a:pPr algn="just"/>
            <a:r>
              <a:rPr lang="en-US" dirty="0" smtClean="0"/>
              <a:t>Each person has the right to their own verdict.</a:t>
            </a:r>
          </a:p>
          <a:p>
            <a:pPr algn="just"/>
            <a:r>
              <a:rPr lang="en-US" dirty="0" smtClean="0"/>
              <a:t>If all six agree, then there is a group verdict.</a:t>
            </a:r>
          </a:p>
          <a:p>
            <a:pPr algn="just"/>
            <a:r>
              <a:rPr lang="en-US" dirty="0" smtClean="0"/>
              <a:t>If all six do not agree then there is not a group verdict.  This is acceptable.  </a:t>
            </a:r>
          </a:p>
          <a:p>
            <a:pPr algn="just"/>
            <a:r>
              <a:rPr lang="en-US" dirty="0" smtClean="0"/>
              <a:t>Some people stick to their beliefs and others go along to get along with the group.</a:t>
            </a:r>
          </a:p>
          <a:p>
            <a:pPr algn="just"/>
            <a:r>
              <a:rPr lang="en-US" dirty="0" smtClean="0"/>
              <a:t>Which kind of person are you?</a:t>
            </a:r>
          </a:p>
          <a:p>
            <a:pPr algn="just"/>
            <a:r>
              <a:rPr lang="en-US" b="1" dirty="0" smtClean="0"/>
              <a:t>Some people give up their beliefs just to be done.  Would you ever do that?</a:t>
            </a:r>
            <a:endParaRPr lang="en-US" b="1"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Three Questions</a:t>
            </a:r>
            <a:endParaRPr lang="en-US" dirty="0"/>
          </a:p>
        </p:txBody>
      </p:sp>
      <p:sp>
        <p:nvSpPr>
          <p:cNvPr id="3" name="Content Placeholder 2"/>
          <p:cNvSpPr>
            <a:spLocks noGrp="1"/>
          </p:cNvSpPr>
          <p:nvPr>
            <p:ph idx="1"/>
          </p:nvPr>
        </p:nvSpPr>
        <p:spPr/>
        <p:txBody>
          <a:bodyPr/>
          <a:lstStyle/>
          <a:p>
            <a:pPr algn="just"/>
            <a:r>
              <a:rPr lang="en-US" b="1" dirty="0" smtClean="0"/>
              <a:t>Is there anyone who has anything that you want or need to talk to us privately about?</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Three Questions</a:t>
            </a:r>
            <a:endParaRPr lang="en-US" dirty="0"/>
          </a:p>
        </p:txBody>
      </p:sp>
      <p:sp>
        <p:nvSpPr>
          <p:cNvPr id="3" name="Content Placeholder 2"/>
          <p:cNvSpPr>
            <a:spLocks noGrp="1"/>
          </p:cNvSpPr>
          <p:nvPr>
            <p:ph idx="1"/>
          </p:nvPr>
        </p:nvSpPr>
        <p:spPr/>
        <p:txBody>
          <a:bodyPr/>
          <a:lstStyle/>
          <a:p>
            <a:pPr algn="just"/>
            <a:r>
              <a:rPr lang="en-US" dirty="0" smtClean="0"/>
              <a:t>Is there anyone who has anything that you want or need to talk to us privately about?</a:t>
            </a:r>
          </a:p>
          <a:p>
            <a:pPr algn="just"/>
            <a:r>
              <a:rPr lang="en-US" b="1" dirty="0" smtClean="0"/>
              <a:t>Is there any reason you cannot be here for trial through Thursday or Friday?</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Three Questions</a:t>
            </a:r>
            <a:endParaRPr lang="en-US" dirty="0"/>
          </a:p>
        </p:txBody>
      </p:sp>
      <p:sp>
        <p:nvSpPr>
          <p:cNvPr id="3" name="Content Placeholder 2"/>
          <p:cNvSpPr>
            <a:spLocks noGrp="1"/>
          </p:cNvSpPr>
          <p:nvPr>
            <p:ph idx="1"/>
          </p:nvPr>
        </p:nvSpPr>
        <p:spPr/>
        <p:txBody>
          <a:bodyPr/>
          <a:lstStyle/>
          <a:p>
            <a:pPr algn="just"/>
            <a:r>
              <a:rPr lang="en-US" dirty="0" smtClean="0"/>
              <a:t>Is there anyone who has anything that you want or need to talk to us privately about?</a:t>
            </a:r>
          </a:p>
          <a:p>
            <a:pPr algn="just"/>
            <a:r>
              <a:rPr lang="en-US" dirty="0" smtClean="0"/>
              <a:t>Is there any reason you cannot be here for trial through Thursday or Friday?</a:t>
            </a:r>
          </a:p>
          <a:p>
            <a:pPr algn="just"/>
            <a:r>
              <a:rPr lang="en-US" b="1" dirty="0" smtClean="0"/>
              <a:t>Is there anything else about you we should know? If we just asked you the right question, we would learn something important that you would want to know if you were us.</a:t>
            </a:r>
            <a:endParaRPr lang="en-US" b="1"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a:t>
            </a:r>
            <a:endParaRPr lang="en-US" b="1" dirty="0"/>
          </a:p>
        </p:txBody>
      </p:sp>
      <p:sp>
        <p:nvSpPr>
          <p:cNvPr id="3" name="Content Placeholder 2"/>
          <p:cNvSpPr>
            <a:spLocks noGrp="1"/>
          </p:cNvSpPr>
          <p:nvPr>
            <p:ph idx="1"/>
          </p:nvPr>
        </p:nvSpPr>
        <p:spPr/>
        <p:txBody>
          <a:bodyPr/>
          <a:lstStyle/>
          <a:p>
            <a:pPr algn="just"/>
            <a:r>
              <a:rPr lang="en-US" sz="4400" b="1" dirty="0" smtClean="0"/>
              <a:t>We look forward to seeing six of you serving on this jury to judge the State’s case.</a:t>
            </a:r>
            <a:endParaRPr lang="en-US" sz="4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b="1" dirty="0" smtClean="0"/>
              <a:t>Presumption of Innocence.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dirty="0" smtClean="0"/>
              <a:t>Presumption of Innocence.</a:t>
            </a:r>
          </a:p>
          <a:p>
            <a:pPr algn="just"/>
            <a:r>
              <a:rPr lang="en-US" b="1" dirty="0" smtClean="0"/>
              <a:t>Level of Proof – beyond and to the exclusion of all reasonable doubt.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dirty="0" smtClean="0"/>
              <a:t>Presumption of Innocence.</a:t>
            </a:r>
          </a:p>
          <a:p>
            <a:pPr algn="just"/>
            <a:r>
              <a:rPr lang="en-US" dirty="0" smtClean="0"/>
              <a:t>Level of Proof – beyond and to the exclusion of all reasonable doubt.</a:t>
            </a:r>
          </a:p>
          <a:p>
            <a:pPr algn="just"/>
            <a:r>
              <a:rPr lang="en-US" b="1" dirty="0" smtClean="0"/>
              <a:t>Burden of  Proof – responsibility for the evidence is always and only on the State.</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title"/>
          </p:nvPr>
        </p:nvSpPr>
        <p:spPr/>
        <p:txBody>
          <a:bodyPr wrap="square" numCol="1" anchorCtr="0" compatLnSpc="1">
            <a:prstTxWarp prst="textNoShape">
              <a:avLst/>
            </a:prstTxWarp>
          </a:bodyPr>
          <a:lstStyle/>
          <a:p>
            <a:pPr eaLnBrk="1" hangingPunct="1"/>
            <a:r>
              <a:rPr lang="en-US" sz="3200" i="1" u="sng" dirty="0" smtClean="0">
                <a:effectLst>
                  <a:outerShdw blurRad="38100" dist="38100" dir="2700000" algn="tl">
                    <a:srgbClr val="0064E2"/>
                  </a:outerShdw>
                </a:effectLst>
                <a:latin typeface="Times New Roman" pitchFamily="18" charset="0"/>
                <a:ea typeface="ＭＳ Ｐゴシック" pitchFamily="34" charset="-128"/>
              </a:rPr>
              <a:t>PRESUMPTION OF INNOCENCE</a:t>
            </a:r>
          </a:p>
        </p:txBody>
      </p:sp>
      <p:sp>
        <p:nvSpPr>
          <p:cNvPr id="2057" name="Rectangle 9"/>
          <p:cNvSpPr>
            <a:spLocks noGrp="1" noChangeArrowheads="1"/>
          </p:cNvSpPr>
          <p:nvPr>
            <p:ph idx="1"/>
          </p:nvPr>
        </p:nvSpPr>
        <p:spPr/>
        <p:txBody>
          <a:bodyPr wrap="square" numCol="1" anchor="t" anchorCtr="0" compatLnSpc="1">
            <a:prstTxWarp prst="textNoShape">
              <a:avLst/>
            </a:prstTxWarp>
          </a:bodyPr>
          <a:lstStyle/>
          <a:p>
            <a:pPr algn="just" eaLnBrk="1" hangingPunct="1">
              <a:lnSpc>
                <a:spcPct val="130000"/>
              </a:lnSpc>
            </a:pPr>
            <a:r>
              <a:rPr lang="en-US" b="1" u="sng" dirty="0" smtClean="0">
                <a:effectLst>
                  <a:outerShdw blurRad="38100" dist="38100" dir="2700000" algn="tl">
                    <a:srgbClr val="0064E2"/>
                  </a:outerShdw>
                </a:effectLst>
                <a:latin typeface="Times New Roman" pitchFamily="18" charset="0"/>
                <a:ea typeface="ＭＳ Ｐゴシック" pitchFamily="34" charset="-128"/>
              </a:rPr>
              <a:t>All persons are presumed innocent </a:t>
            </a:r>
            <a:r>
              <a:rPr lang="en-US" dirty="0" smtClean="0">
                <a:effectLst>
                  <a:outerShdw blurRad="38100" dist="38100" dir="2700000" algn="tl">
                    <a:srgbClr val="0064E2"/>
                  </a:outerShdw>
                </a:effectLst>
                <a:latin typeface="Times New Roman" pitchFamily="18" charset="0"/>
                <a:ea typeface="ＭＳ Ｐゴシック" pitchFamily="34" charset="-128"/>
              </a:rPr>
              <a:t>and no person may be convicted of any offense unless each element of the offense is proved beyond a reasonable doubt.  The law does not require a defendant to prove his innocence or produce any evidence at all.  </a:t>
            </a:r>
            <a:r>
              <a:rPr lang="en-US" b="1" u="sng" dirty="0" smtClean="0">
                <a:effectLst>
                  <a:outerShdw blurRad="38100" dist="38100" dir="2700000" algn="tl">
                    <a:srgbClr val="0064E2"/>
                  </a:outerShdw>
                </a:effectLst>
                <a:latin typeface="Times New Roman" pitchFamily="18" charset="0"/>
                <a:ea typeface="ＭＳ Ｐゴシック" pitchFamily="34" charset="-128"/>
              </a:rPr>
              <a:t>The presumption of innocence alone is sufficient to acquit the defendant.</a:t>
            </a:r>
          </a:p>
        </p:txBody>
      </p:sp>
      <p:sp>
        <p:nvSpPr>
          <p:cNvPr id="24579" name="Rectangle 37"/>
          <p:cNvSpPr>
            <a:spLocks noGrp="1" noChangeArrowheads="1"/>
          </p:cNvSpPr>
          <p:nvPr>
            <p:ph type="dt" sz="quarter" idx="10"/>
          </p:nvPr>
        </p:nvSpPr>
        <p:spPr bwMode="auto">
          <a:noFill/>
          <a:ln>
            <a:miter lim="800000"/>
            <a:headEnd/>
            <a:tailEnd/>
          </a:ln>
        </p:spPr>
        <p:txBody>
          <a:bodyPr/>
          <a:lstStyle/>
          <a:p>
            <a:fld id="{9D395C45-3BE3-4CB7-9D52-BC2A7AB62C68}"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dirty="0" smtClean="0"/>
              <a:t>What is a presumption?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dirty="0" smtClean="0"/>
              <a:t>What is a presumption?</a:t>
            </a:r>
          </a:p>
          <a:p>
            <a:pPr algn="just"/>
            <a:r>
              <a:rPr lang="en-US" b="1" dirty="0" smtClean="0"/>
              <a:t>Assumption, Favoritism, Leaning, Bias, Prejudgment, Strongly Held Belief</a:t>
            </a:r>
          </a:p>
          <a:p>
            <a:pPr algn="just"/>
            <a:r>
              <a:rPr lang="en-US" b="1" dirty="0" smtClean="0"/>
              <a:t>Must be True – a State of Mind</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b="1" dirty="0" smtClean="0"/>
              <a:t>Lightening and Thunder….presume ______?</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b="1" dirty="0" smtClean="0"/>
              <a:t>Lightening and Thunder….presume </a:t>
            </a:r>
            <a:r>
              <a:rPr lang="en-US" b="1" u="sng" dirty="0" smtClean="0"/>
              <a:t>a storm</a:t>
            </a:r>
            <a:r>
              <a:rPr lang="en-US" b="1" dirty="0" smtClean="0"/>
              <a:t>.</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b="1" dirty="0" smtClean="0"/>
              <a:t>Dark clouds and wet ground…presume </a:t>
            </a:r>
            <a:r>
              <a:rPr lang="en-US" dirty="0" smtClean="0"/>
              <a:t>_____?</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b="1" dirty="0" smtClean="0"/>
              <a:t>Dark clouds and wet ground…presume </a:t>
            </a:r>
            <a:r>
              <a:rPr lang="en-US" b="1" u="sng" dirty="0" smtClean="0"/>
              <a:t>it rained.</a:t>
            </a:r>
            <a:endParaRPr lang="en-US" b="1" u="sn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dirty="0" smtClean="0"/>
              <a:t>Dark clouds and wet ground…presume </a:t>
            </a:r>
            <a:r>
              <a:rPr lang="en-US" u="sng" dirty="0" smtClean="0"/>
              <a:t>it rained.</a:t>
            </a:r>
          </a:p>
          <a:p>
            <a:pPr algn="just"/>
            <a:r>
              <a:rPr lang="en-US" b="1" dirty="0" smtClean="0"/>
              <a:t>Person in handcuffs on TV….presume ______?</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dirty="0" smtClean="0"/>
              <a:t>Dark clouds and wet ground…presume </a:t>
            </a:r>
            <a:r>
              <a:rPr lang="en-US" u="sng" dirty="0" smtClean="0"/>
              <a:t>it rained.</a:t>
            </a:r>
          </a:p>
          <a:p>
            <a:pPr algn="just"/>
            <a:r>
              <a:rPr lang="en-US" b="1" dirty="0" smtClean="0"/>
              <a:t>Person in handcuffs on TV….presume </a:t>
            </a:r>
            <a:r>
              <a:rPr lang="en-US" b="1" u="sng" dirty="0" smtClean="0"/>
              <a:t>innocence</a:t>
            </a:r>
            <a:r>
              <a:rPr lang="en-US" b="1" dirty="0" smtClean="0"/>
              <a:t>?</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dirty="0" smtClean="0"/>
              <a:t>Dark clouds and wet ground…presume </a:t>
            </a:r>
            <a:r>
              <a:rPr lang="en-US" u="sng" dirty="0" smtClean="0"/>
              <a:t>it rained.</a:t>
            </a:r>
          </a:p>
          <a:p>
            <a:pPr algn="just"/>
            <a:r>
              <a:rPr lang="en-US" dirty="0" smtClean="0"/>
              <a:t>Person in handcuffs on TV….presume </a:t>
            </a:r>
            <a:r>
              <a:rPr lang="en-US" u="sng" dirty="0" smtClean="0"/>
              <a:t>innocence</a:t>
            </a:r>
            <a:r>
              <a:rPr lang="en-US" dirty="0" smtClean="0"/>
              <a:t>?</a:t>
            </a:r>
          </a:p>
          <a:p>
            <a:pPr algn="just"/>
            <a:r>
              <a:rPr lang="en-US" b="1" dirty="0" smtClean="0"/>
              <a:t>Person on the side of the road pulled over by police…presume ________?</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pPr algn="just"/>
            <a:r>
              <a:rPr lang="en-US" dirty="0" smtClean="0"/>
              <a:t>Not in defiance of DWI Laws.</a:t>
            </a:r>
          </a:p>
          <a:p>
            <a:pPr algn="just"/>
            <a:r>
              <a:rPr lang="en-US" dirty="0" smtClean="0"/>
              <a:t>We support DWI Laws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pPr algn="just"/>
            <a:r>
              <a:rPr lang="en-US" dirty="0" smtClean="0"/>
              <a:t>Lightening and Thunder….presume </a:t>
            </a:r>
            <a:r>
              <a:rPr lang="en-US" u="sng" dirty="0" smtClean="0"/>
              <a:t>a storm</a:t>
            </a:r>
            <a:r>
              <a:rPr lang="en-US" dirty="0" smtClean="0"/>
              <a:t>.</a:t>
            </a:r>
          </a:p>
          <a:p>
            <a:pPr algn="just"/>
            <a:r>
              <a:rPr lang="en-US" dirty="0" smtClean="0"/>
              <a:t>Dark clouds and wet ground…presume </a:t>
            </a:r>
            <a:r>
              <a:rPr lang="en-US" u="sng" dirty="0" smtClean="0"/>
              <a:t>it rained.</a:t>
            </a:r>
          </a:p>
          <a:p>
            <a:pPr algn="just"/>
            <a:r>
              <a:rPr lang="en-US" dirty="0" smtClean="0"/>
              <a:t>Person in handcuffs on TV….presume </a:t>
            </a:r>
            <a:r>
              <a:rPr lang="en-US" u="sng" dirty="0" smtClean="0"/>
              <a:t>innocence</a:t>
            </a:r>
            <a:r>
              <a:rPr lang="en-US" dirty="0" smtClean="0"/>
              <a:t>?</a:t>
            </a:r>
          </a:p>
          <a:p>
            <a:pPr algn="just"/>
            <a:r>
              <a:rPr lang="en-US" b="1" dirty="0" smtClean="0"/>
              <a:t>Person on the side of the road pulled over by police…presume </a:t>
            </a:r>
            <a:r>
              <a:rPr lang="en-US" b="1" u="sng" dirty="0" smtClean="0"/>
              <a:t>innocent and done nothing illegal</a:t>
            </a:r>
            <a:r>
              <a:rPr lang="en-US" b="1" dirty="0" smtClean="0"/>
              <a:t>?</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b="1" dirty="0" smtClean="0"/>
              <a:t>If there was a presumption of guilt, you would have to be biased in favor of ________?</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b="1" dirty="0" smtClean="0"/>
              <a:t>If there was a presumption of guilt, you would have to be biased in favor of </a:t>
            </a:r>
            <a:r>
              <a:rPr lang="en-US" b="1" u="sng" dirty="0" smtClean="0"/>
              <a:t>the State</a:t>
            </a:r>
            <a:r>
              <a:rPr lang="en-US" b="1" dirty="0" smtClean="0"/>
              <a:t>?</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sz="2400" dirty="0" smtClean="0"/>
              <a:t>If there was a presumption of guilt, you would have to be biased in favor of </a:t>
            </a:r>
            <a:r>
              <a:rPr lang="en-US" sz="2400" u="sng" dirty="0" smtClean="0"/>
              <a:t>the State</a:t>
            </a:r>
            <a:r>
              <a:rPr lang="en-US" sz="2400" dirty="0" smtClean="0"/>
              <a:t>?</a:t>
            </a:r>
          </a:p>
          <a:p>
            <a:pPr algn="just"/>
            <a:r>
              <a:rPr lang="en-US" b="1" dirty="0" smtClean="0"/>
              <a:t>Because there is a presumption of innocence, you  must be biased in favor of ________?</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sz="2400" dirty="0" smtClean="0"/>
              <a:t>If there was a presumption of guilt, you would have to be biased in favor of </a:t>
            </a:r>
            <a:r>
              <a:rPr lang="en-US" sz="2400" u="sng" dirty="0" smtClean="0"/>
              <a:t>the State</a:t>
            </a:r>
            <a:r>
              <a:rPr lang="en-US" sz="2400" dirty="0" smtClean="0"/>
              <a:t>?</a:t>
            </a:r>
          </a:p>
          <a:p>
            <a:pPr algn="just"/>
            <a:r>
              <a:rPr lang="en-US" b="1" dirty="0" smtClean="0"/>
              <a:t>Because there is a presumption of innocence, you  must be biased in favor of </a:t>
            </a:r>
            <a:r>
              <a:rPr lang="en-US" b="1" u="sng" dirty="0" smtClean="0"/>
              <a:t>Ryan</a:t>
            </a:r>
            <a:r>
              <a:rPr lang="en-US" b="1" dirty="0" smtClean="0"/>
              <a:t>?</a:t>
            </a: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1295400"/>
            <a:ext cx="8229600" cy="54102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sz="2400" dirty="0" smtClean="0"/>
              <a:t>If there was a presumption of guilt, you would to be biased in favor of </a:t>
            </a:r>
            <a:r>
              <a:rPr lang="en-US" sz="2400" u="sng" dirty="0" smtClean="0"/>
              <a:t>the State</a:t>
            </a:r>
            <a:r>
              <a:rPr lang="en-US" sz="2400" dirty="0" smtClean="0"/>
              <a:t>?</a:t>
            </a:r>
          </a:p>
          <a:p>
            <a:pPr algn="just"/>
            <a:r>
              <a:rPr lang="en-US" sz="2400" dirty="0" smtClean="0"/>
              <a:t>Because there is a presumption of innocence, you must be biased in favor of </a:t>
            </a:r>
            <a:r>
              <a:rPr lang="en-US" sz="2400" u="sng" dirty="0" smtClean="0"/>
              <a:t>Ryan</a:t>
            </a:r>
            <a:r>
              <a:rPr lang="en-US" sz="2400" dirty="0" smtClean="0"/>
              <a:t>?</a:t>
            </a:r>
          </a:p>
          <a:p>
            <a:pPr algn="just"/>
            <a:r>
              <a:rPr lang="en-US" b="1" dirty="0" smtClean="0"/>
              <a:t>To be fair and follow the law (rules of trial) in this case, the law requires that you must be biased in favor of Ryan.</a:t>
            </a: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914400"/>
            <a:ext cx="8229600" cy="57912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sz="2400" dirty="0" smtClean="0"/>
              <a:t>If there was a presumption of guilt, you would have to be biased in favor of </a:t>
            </a:r>
            <a:r>
              <a:rPr lang="en-US" sz="2400" u="sng" dirty="0" smtClean="0"/>
              <a:t>the State</a:t>
            </a:r>
            <a:r>
              <a:rPr lang="en-US" sz="2400" dirty="0" smtClean="0"/>
              <a:t>?</a:t>
            </a:r>
          </a:p>
          <a:p>
            <a:pPr algn="just"/>
            <a:r>
              <a:rPr lang="en-US" sz="2400" dirty="0" smtClean="0"/>
              <a:t>Because there is a presumption of innocence, you must be biased in favor of </a:t>
            </a:r>
            <a:r>
              <a:rPr lang="en-US" sz="2400" u="sng" dirty="0" smtClean="0"/>
              <a:t>Ryan</a:t>
            </a:r>
            <a:r>
              <a:rPr lang="en-US" sz="2400" dirty="0" smtClean="0"/>
              <a:t>?</a:t>
            </a:r>
          </a:p>
          <a:p>
            <a:pPr algn="just"/>
            <a:r>
              <a:rPr lang="en-US" sz="2400" dirty="0" smtClean="0"/>
              <a:t>To be fair and follow the law (rules of trial) in this case, the law requires that you must be biased in favor of </a:t>
            </a:r>
            <a:r>
              <a:rPr lang="en-US" sz="2400" u="sng" dirty="0" smtClean="0"/>
              <a:t>Ryan</a:t>
            </a:r>
            <a:r>
              <a:rPr lang="en-US" sz="2400" dirty="0" smtClean="0"/>
              <a:t>.</a:t>
            </a:r>
          </a:p>
          <a:p>
            <a:pPr algn="just"/>
            <a:r>
              <a:rPr lang="en-US" b="1" dirty="0" smtClean="0"/>
              <a:t>Who will not or cannot be biased in favor of (have a strongly held belief in favor of) Ryan’s innocence?</a:t>
            </a:r>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1143000"/>
            <a:ext cx="8229600" cy="55626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pPr algn="just"/>
            <a:r>
              <a:rPr lang="en-US" sz="2400" dirty="0" smtClean="0"/>
              <a:t>If there was a presumption of guilt, you would have to be biased in favor of </a:t>
            </a:r>
            <a:r>
              <a:rPr lang="en-US" sz="2400" u="sng" dirty="0" smtClean="0"/>
              <a:t>the State</a:t>
            </a:r>
            <a:r>
              <a:rPr lang="en-US" sz="2400" dirty="0" smtClean="0"/>
              <a:t>?</a:t>
            </a:r>
          </a:p>
          <a:p>
            <a:pPr algn="just"/>
            <a:r>
              <a:rPr lang="en-US" sz="2400" dirty="0" smtClean="0"/>
              <a:t>Because there is a presumption of innocence, you must be biased in favor of </a:t>
            </a:r>
            <a:r>
              <a:rPr lang="en-US" sz="2400" u="sng" dirty="0" smtClean="0"/>
              <a:t>Ryan</a:t>
            </a:r>
            <a:r>
              <a:rPr lang="en-US" sz="2400" dirty="0" smtClean="0"/>
              <a:t>?</a:t>
            </a:r>
          </a:p>
          <a:p>
            <a:pPr algn="just"/>
            <a:r>
              <a:rPr lang="en-US" sz="2400" dirty="0" smtClean="0"/>
              <a:t>To be fair and follow the law (rules of trial) in this case, the law requires that you must be biased in favor of </a:t>
            </a:r>
            <a:r>
              <a:rPr lang="en-US" sz="2400" u="sng" dirty="0" smtClean="0"/>
              <a:t>Ryan.</a:t>
            </a:r>
            <a:endParaRPr lang="en-US" sz="2400" dirty="0" smtClean="0"/>
          </a:p>
          <a:p>
            <a:pPr algn="just"/>
            <a:r>
              <a:rPr lang="en-US" sz="2400" dirty="0" smtClean="0"/>
              <a:t>Who cannot be biased in favor of (have a strongly held belief in favor of) Ryan’s innocence?</a:t>
            </a:r>
          </a:p>
          <a:p>
            <a:pPr algn="just"/>
            <a:r>
              <a:rPr lang="en-US" b="1" dirty="0" smtClean="0"/>
              <a:t>Who will be biased in favor of Ryan’s innocence?</a:t>
            </a: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pPr algn="just"/>
            <a:r>
              <a:rPr lang="en-US" b="1" dirty="0" smtClean="0"/>
              <a:t>Not everyone can, will, or wants to really presume someone innocent – because they do not honestly (or really) believe 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381000" y="2057400"/>
            <a:ext cx="8382000" cy="4068763"/>
          </a:xfrm>
        </p:spPr>
        <p:txBody>
          <a:bodyPr/>
          <a:lstStyle/>
          <a:p>
            <a:r>
              <a:rPr lang="en-US" b="1" u="sng" dirty="0" smtClean="0"/>
              <a:t>We say</a:t>
            </a:r>
            <a:r>
              <a:rPr lang="en-US" dirty="0" smtClean="0"/>
              <a:t> – </a:t>
            </a:r>
            <a:r>
              <a:rPr lang="en-US" b="1" dirty="0" smtClean="0"/>
              <a:t>Ryan</a:t>
            </a:r>
            <a:r>
              <a:rPr lang="en-US" dirty="0" smtClean="0"/>
              <a:t> </a:t>
            </a:r>
            <a:r>
              <a:rPr lang="en-US" b="1" dirty="0" smtClean="0"/>
              <a:t>was not driving while intoxicated.</a:t>
            </a:r>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pPr algn="just"/>
            <a:r>
              <a:rPr lang="en-US" dirty="0" smtClean="0"/>
              <a:t>Not everyone can, will, or wants to really presume someone innocent – because they do not honestly (or really) believe it.</a:t>
            </a:r>
          </a:p>
          <a:p>
            <a:r>
              <a:rPr lang="en-US" b="1" dirty="0" smtClean="0"/>
              <a:t>That is okay.  It is normal and human.</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endParaRPr lang="en-US" b="1"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b="1" dirty="0" smtClean="0"/>
              <a:t>Who believes or thinks Ryan must have done something illegal or he would not be here?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 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dirty="0" smtClean="0"/>
              <a:t>Who believes or thinks Ryan must have done something illegal or he would not be here?</a:t>
            </a:r>
          </a:p>
          <a:p>
            <a:pPr algn="just"/>
            <a:r>
              <a:rPr lang="en-US" b="1" dirty="0" smtClean="0"/>
              <a:t>Has Ryan already lost some of the presumption of innocence? Some leaning against him or for the State?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sz="4000" b="1" dirty="0" smtClean="0"/>
              <a:t>Who honestly still has a doubt about Ryan’s innocence?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b="1" dirty="0" smtClean="0"/>
              <a:t>Who still has a doubt about Ryan’s innocence?</a:t>
            </a:r>
          </a:p>
          <a:p>
            <a:pPr algn="just"/>
            <a:r>
              <a:rPr lang="en-US" b="1" dirty="0" smtClean="0"/>
              <a:t>Will that doubt about his innocence cause you to not fully and really presume him completely innocent?</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lstStyle/>
          <a:p>
            <a:r>
              <a:rPr lang="en-US" b="1" dirty="0" smtClean="0"/>
              <a:t>Second Rule of Trial</a:t>
            </a:r>
            <a:br>
              <a:rPr lang="en-US" b="1" dirty="0" smtClean="0"/>
            </a:br>
            <a:r>
              <a:rPr lang="en-US" b="1" dirty="0" smtClean="0"/>
              <a:t>Proof Beyond and to the Exclusion of All Reasonable Doubt</a:t>
            </a:r>
            <a:endParaRPr lang="en-US" b="1" dirty="0"/>
          </a:p>
        </p:txBody>
      </p:sp>
      <p:sp>
        <p:nvSpPr>
          <p:cNvPr id="3" name="Content Placeholder 2"/>
          <p:cNvSpPr>
            <a:spLocks noGrp="1"/>
          </p:cNvSpPr>
          <p:nvPr>
            <p:ph idx="1"/>
          </p:nvPr>
        </p:nvSpPr>
        <p:spPr>
          <a:xfrm>
            <a:off x="457200" y="3276600"/>
            <a:ext cx="8229600" cy="2849563"/>
          </a:xfrm>
        </p:spPr>
        <p:txBody>
          <a:bodyPr/>
          <a:lstStyle/>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lstStyle/>
          <a:p>
            <a:r>
              <a:rPr lang="en-US" dirty="0" smtClean="0"/>
              <a:t>Second Rule of Trial</a:t>
            </a:r>
            <a:br>
              <a:rPr lang="en-US" dirty="0" smtClean="0"/>
            </a:br>
            <a:r>
              <a:rPr lang="en-US" dirty="0" smtClean="0"/>
              <a:t>Proof Beyond and to the Exclusion of All Reasonable Doubt</a:t>
            </a:r>
            <a:endParaRPr lang="en-US" dirty="0"/>
          </a:p>
        </p:txBody>
      </p:sp>
      <p:sp>
        <p:nvSpPr>
          <p:cNvPr id="3" name="Content Placeholder 2"/>
          <p:cNvSpPr>
            <a:spLocks noGrp="1"/>
          </p:cNvSpPr>
          <p:nvPr>
            <p:ph idx="1"/>
          </p:nvPr>
        </p:nvSpPr>
        <p:spPr>
          <a:xfrm>
            <a:off x="457200" y="2971800"/>
            <a:ext cx="8229600" cy="3810000"/>
          </a:xfrm>
        </p:spPr>
        <p:txBody>
          <a:bodyPr/>
          <a:lstStyle/>
          <a:p>
            <a:r>
              <a:rPr lang="en-US" dirty="0" smtClean="0"/>
              <a:t>What does it mean?</a:t>
            </a:r>
          </a:p>
          <a:p>
            <a:pPr algn="just"/>
            <a:r>
              <a:rPr lang="en-US" dirty="0" smtClean="0"/>
              <a:t>You get to decide – with some guidance and context, but no definition.  It is what you decide it is.</a:t>
            </a:r>
          </a:p>
          <a:p>
            <a:pPr algn="just"/>
            <a:r>
              <a:rPr lang="en-US" dirty="0" smtClean="0"/>
              <a:t>You must be 100 percent free of reasonable doubt.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Levels of proof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4" name="Date Placeholder 1"/>
          <p:cNvSpPr>
            <a:spLocks noGrp="1"/>
          </p:cNvSpPr>
          <p:nvPr>
            <p:ph type="dt" sz="quarter" idx="10"/>
          </p:nvPr>
        </p:nvSpPr>
        <p:spPr bwMode="auto">
          <a:noFill/>
          <a:ln>
            <a:miter lim="800000"/>
            <a:headEnd/>
            <a:tailEnd/>
          </a:ln>
        </p:spPr>
        <p:txBody>
          <a:bodyPr/>
          <a:lstStyle/>
          <a:p>
            <a:fld id="{E52E19BA-8265-4BFB-A20B-F6BEFEA1745E}"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b="1" dirty="0" smtClean="0"/>
              <a:t>If the State only proves that there was probable cause (maybe), the verdict must be ________?</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b="1" u="sng" dirty="0" smtClean="0"/>
              <a:t>We say</a:t>
            </a:r>
            <a:r>
              <a:rPr lang="en-US" dirty="0" smtClean="0"/>
              <a:t> – Ryan was not driving while intoxicated.</a:t>
            </a:r>
          </a:p>
          <a:p>
            <a:r>
              <a:rPr lang="en-US" b="1" u="sng" dirty="0" smtClean="0"/>
              <a:t>They say</a:t>
            </a:r>
            <a:r>
              <a:rPr lang="en-US" dirty="0" smtClean="0"/>
              <a:t> – they think Ryan may have been driving while intoxicated.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b="1" dirty="0" smtClean="0"/>
              <a:t>If the State only proves that there was probable cause (maybe), the verdict must be </a:t>
            </a:r>
            <a:r>
              <a:rPr lang="en-US" b="1" u="sng" dirty="0" smtClean="0"/>
              <a:t>NOT GUILTY.</a:t>
            </a:r>
            <a:endParaRPr lang="en-US"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NOT GUILTY.</a:t>
            </a:r>
          </a:p>
          <a:p>
            <a:pPr algn="just"/>
            <a:r>
              <a:rPr lang="en-US" b="1" dirty="0" smtClean="0"/>
              <a:t>If the State only proves DWI to a preponderance of the evidence (greater weight of the evidence – more than 50 percent), the verdict must be ___________?</a:t>
            </a:r>
          </a:p>
          <a:p>
            <a:pPr algn="just"/>
            <a:endParaRPr lang="en-US" sz="2000" dirty="0" smtClean="0"/>
          </a:p>
          <a:p>
            <a:pPr algn="just"/>
            <a:endParaRPr lang="en-US"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a:t>
            </a:r>
            <a:r>
              <a:rPr lang="en-US" sz="2000" u="sng" dirty="0" smtClean="0"/>
              <a:t>NOT GUILTY</a:t>
            </a:r>
            <a:r>
              <a:rPr lang="en-US" sz="2000" dirty="0" smtClean="0"/>
              <a:t>.</a:t>
            </a:r>
          </a:p>
          <a:p>
            <a:pPr algn="just"/>
            <a:r>
              <a:rPr lang="en-US" b="1" dirty="0" smtClean="0"/>
              <a:t>If the State only proves DWI to a preponderance of the evidence (greater weight of the evidence – more than 50 percent), the verdict must be </a:t>
            </a:r>
            <a:r>
              <a:rPr lang="en-US" b="1" u="sng" dirty="0" smtClean="0"/>
              <a:t>NOT GUILTY.</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b="1" dirty="0" smtClean="0"/>
              <a:t>If the State only proves DWI by clear and convincing evidence (where you have a firm belief that the allegations are true), the verdict must be ________?</a:t>
            </a:r>
            <a:endParaRPr lang="en-US" b="1" u="sng" dirty="0" smtClean="0"/>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b="1" dirty="0" smtClean="0"/>
              <a:t>If the State only proves DWI by clear and convincing evidence (where you have a firm belief that the allegations are true), the verdict must be </a:t>
            </a:r>
            <a:r>
              <a:rPr lang="en-US" b="1" u="sng" dirty="0" smtClean="0"/>
              <a:t>NOT GUILTY.</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sz="2000" dirty="0" smtClean="0"/>
              <a:t>If the State only proves DWI by clear and convincing evidence (where you have a firm belief that the allegations are true), the verdict must be </a:t>
            </a:r>
            <a:r>
              <a:rPr lang="en-US" sz="2000" u="sng" dirty="0" smtClean="0"/>
              <a:t>NOT GUILTY.</a:t>
            </a:r>
          </a:p>
          <a:p>
            <a:pPr algn="just"/>
            <a:r>
              <a:rPr lang="en-US" b="1" dirty="0" smtClean="0"/>
              <a:t>If after hearing the evidence, you are just not sure if the State has proved guilt beyond and to the exclusion of all reasonable doubt (you just do not know one way or the other), the verdict must be ______?</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sz="2000" dirty="0" smtClean="0"/>
              <a:t>If the State only proves DWI by clear and convincing evidence (where you have a firm belief that the allegations are true), the verdict must be </a:t>
            </a:r>
            <a:r>
              <a:rPr lang="en-US" sz="2000" u="sng" dirty="0" smtClean="0"/>
              <a:t>NOT GUILTY.</a:t>
            </a:r>
          </a:p>
          <a:p>
            <a:pPr algn="just"/>
            <a:r>
              <a:rPr lang="en-US" b="1" dirty="0" smtClean="0"/>
              <a:t>If after hearing the evidence, you are just not sure if the State has proved guilt beyond and to the exclusion of all reasonable doubt (you just do not know one way or the other), the verdict must be </a:t>
            </a:r>
            <a:r>
              <a:rPr lang="en-US" b="1" u="sng" dirty="0" smtClean="0"/>
              <a:t>NOT GUILTY.</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pPr algn="just"/>
            <a:r>
              <a:rPr lang="en-US" sz="1800" dirty="0" smtClean="0"/>
              <a:t>If the State only proves that there was probable cause (maybe), the verdict must be </a:t>
            </a:r>
            <a:r>
              <a:rPr lang="en-US" sz="1800" u="sng" dirty="0" smtClean="0"/>
              <a:t>NOT GUILTY.</a:t>
            </a:r>
            <a:endParaRPr lang="en-US" sz="1800" dirty="0" smtClean="0"/>
          </a:p>
          <a:p>
            <a:pPr algn="just"/>
            <a:r>
              <a:rPr lang="en-US" sz="1800" dirty="0" smtClean="0"/>
              <a:t>If the State only proves DWI to a preponderance of the evidence (greater weight of the evidence – more than 50 percent), the verdict must be </a:t>
            </a:r>
            <a:r>
              <a:rPr lang="en-US" sz="1800" u="sng" dirty="0" smtClean="0"/>
              <a:t>NOT GUILTY.</a:t>
            </a:r>
          </a:p>
          <a:p>
            <a:pPr algn="just"/>
            <a:r>
              <a:rPr lang="en-US" sz="1800" dirty="0" smtClean="0"/>
              <a:t>If the State only proves DWI by clear and convincing evidence (where you have a firm belief that the allegations are true), the verdict must be </a:t>
            </a:r>
            <a:r>
              <a:rPr lang="en-US" sz="1800" u="sng" dirty="0" smtClean="0"/>
              <a:t>NOT GUILTY.</a:t>
            </a:r>
          </a:p>
          <a:p>
            <a:pPr algn="just"/>
            <a:r>
              <a:rPr lang="en-US" sz="1800" dirty="0" smtClean="0"/>
              <a:t>If after hearing the evidence, you are just not sure if the State has proved guilt beyond and to the exclusion of all reasonable doubt (you just do not know one way or the other), the verdict must be </a:t>
            </a:r>
            <a:r>
              <a:rPr lang="en-US" sz="1800" u="sng" dirty="0" smtClean="0"/>
              <a:t>NOT GUILTY</a:t>
            </a:r>
            <a:r>
              <a:rPr lang="en-US" sz="1800" dirty="0" smtClean="0"/>
              <a:t>.</a:t>
            </a:r>
          </a:p>
          <a:p>
            <a:pPr algn="just"/>
            <a:r>
              <a:rPr lang="en-US" sz="2800" b="1" dirty="0" smtClean="0"/>
              <a:t>If after hearing the evidence you believe beyond a reasonable doubt that Ryan did not have the normal use of his mental or physical faculties, but you are not sure if it was because of alcohol or for some other reason, the verdict must be _______? </a:t>
            </a:r>
          </a:p>
          <a:p>
            <a:endParaRPr lang="en-US"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334000"/>
          </a:xfrm>
        </p:spPr>
        <p:txBody>
          <a:bodyPr/>
          <a:lstStyle/>
          <a:p>
            <a:pPr algn="just"/>
            <a:r>
              <a:rPr lang="en-US" sz="1800" dirty="0" smtClean="0"/>
              <a:t>If the State only proves that there was probable cause (maybe), the verdict must be </a:t>
            </a:r>
            <a:r>
              <a:rPr lang="en-US" sz="1800" u="sng" dirty="0" smtClean="0"/>
              <a:t>NOT GUILTY.</a:t>
            </a:r>
            <a:endParaRPr lang="en-US" sz="1800" dirty="0" smtClean="0"/>
          </a:p>
          <a:p>
            <a:pPr algn="just"/>
            <a:r>
              <a:rPr lang="en-US" sz="1800" dirty="0" smtClean="0"/>
              <a:t>If the State only proves DWI to a preponderance of the evidence (greater weight of the evidence – more than 50 percent), the verdict must be </a:t>
            </a:r>
            <a:r>
              <a:rPr lang="en-US" sz="1800" u="sng" dirty="0" smtClean="0"/>
              <a:t>NOT GUILTY.</a:t>
            </a:r>
          </a:p>
          <a:p>
            <a:pPr algn="just"/>
            <a:r>
              <a:rPr lang="en-US" sz="1800" dirty="0" smtClean="0"/>
              <a:t>If the State only proves DWI by clear and convincing evidence (where you have a firm belief that the allegations are true), the verdict must be </a:t>
            </a:r>
            <a:r>
              <a:rPr lang="en-US" sz="1800" u="sng" dirty="0" smtClean="0"/>
              <a:t>NOT GUILTY.</a:t>
            </a:r>
          </a:p>
          <a:p>
            <a:pPr algn="just"/>
            <a:r>
              <a:rPr lang="en-US" sz="1800" dirty="0" smtClean="0"/>
              <a:t>If after hearing the evidence, you are just not sure if the State has proved guilt beyond and to the exclusion of all reasonable doubt (you just do not know one way or the other), the verdict must be </a:t>
            </a:r>
            <a:r>
              <a:rPr lang="en-US" sz="1800" u="sng" dirty="0" smtClean="0"/>
              <a:t>NOY GUILTY</a:t>
            </a:r>
            <a:r>
              <a:rPr lang="en-US" sz="1800" dirty="0" smtClean="0"/>
              <a:t>.</a:t>
            </a:r>
          </a:p>
          <a:p>
            <a:pPr algn="just"/>
            <a:r>
              <a:rPr lang="en-US" sz="2800" b="1" dirty="0" smtClean="0"/>
              <a:t>If after hearing the evidence you believe beyond a reasonable doubt that Ryan did not have the normal use of her mental or physical faculties, but you are not sure if it was because of alcohol or for some other reason, the verdict must be </a:t>
            </a:r>
            <a:r>
              <a:rPr lang="en-US" sz="2800" b="1" u="sng" dirty="0" smtClean="0"/>
              <a:t>NOT GUILTY.</a:t>
            </a:r>
          </a:p>
          <a:p>
            <a:endParaRPr lang="en-US" sz="2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b="1" dirty="0" smtClean="0"/>
              <a:t>From the evidence itself.</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wrap="square" numCol="1" anchorCtr="0" compatLnSpc="1">
            <a:prstTxWarp prst="textNoShape">
              <a:avLst/>
            </a:prstTxWarp>
          </a:bodyPr>
          <a:lstStyle/>
          <a:p>
            <a:r>
              <a:rPr lang="en-US" sz="2800" i="1" u="sng" dirty="0" smtClean="0">
                <a:effectLst>
                  <a:outerShdw blurRad="38100" dist="38100" dir="2700000" algn="tl">
                    <a:srgbClr val="0064E2"/>
                  </a:outerShdw>
                </a:effectLst>
                <a:latin typeface="Arial" pitchFamily="34" charset="0"/>
                <a:ea typeface="ＭＳ Ｐゴシック" pitchFamily="34" charset="-128"/>
              </a:rPr>
              <a:t>Jury Selection </a:t>
            </a:r>
            <a:r>
              <a:rPr lang="ja-JP" altLang="en-US" sz="2800" i="1" u="sng" smtClean="0">
                <a:effectLst>
                  <a:outerShdw blurRad="38100" dist="38100" dir="2700000" algn="tl">
                    <a:srgbClr val="0064E2"/>
                  </a:outerShdw>
                </a:effectLst>
                <a:latin typeface="Arial" pitchFamily="34" charset="0"/>
                <a:ea typeface="ＭＳ Ｐゴシック" pitchFamily="34" charset="-128"/>
              </a:rPr>
              <a:t>“</a:t>
            </a:r>
            <a:r>
              <a:rPr lang="en-US" altLang="ja-JP" sz="2800" i="1" u="sng" dirty="0" smtClean="0">
                <a:effectLst>
                  <a:outerShdw blurRad="38100" dist="38100" dir="2700000" algn="tl">
                    <a:srgbClr val="0064E2"/>
                  </a:outerShdw>
                </a:effectLst>
                <a:latin typeface="Arial" pitchFamily="34" charset="0"/>
                <a:ea typeface="ＭＳ Ｐゴシック" pitchFamily="34" charset="-128"/>
              </a:rPr>
              <a:t>Myths</a:t>
            </a:r>
            <a:r>
              <a:rPr lang="ja-JP" altLang="en-US" sz="2800" i="1" u="sng" smtClean="0">
                <a:effectLst>
                  <a:outerShdw blurRad="38100" dist="38100" dir="2700000" algn="tl">
                    <a:srgbClr val="0064E2"/>
                  </a:outerShdw>
                </a:effectLst>
                <a:latin typeface="Arial" pitchFamily="34" charset="0"/>
                <a:ea typeface="ＭＳ Ｐゴシック" pitchFamily="34" charset="-128"/>
              </a:rPr>
              <a:t>”</a:t>
            </a:r>
            <a:endParaRPr lang="en-US" sz="2800" i="1" u="sng" dirty="0" smtClean="0">
              <a:effectLst>
                <a:outerShdw blurRad="38100" dist="38100" dir="2700000" algn="tl">
                  <a:srgbClr val="0064E2"/>
                </a:outerShdw>
              </a:effectLst>
              <a:latin typeface="Arial" pitchFamily="34" charset="0"/>
              <a:ea typeface="ＭＳ Ｐゴシック" pitchFamily="34" charset="-128"/>
            </a:endParaRPr>
          </a:p>
        </p:txBody>
      </p:sp>
      <p:sp>
        <p:nvSpPr>
          <p:cNvPr id="5122" name="Rectangle 6"/>
          <p:cNvSpPr>
            <a:spLocks noGrp="1" noChangeArrowheads="1"/>
          </p:cNvSpPr>
          <p:nvPr>
            <p:ph sz="half" idx="1"/>
          </p:nvPr>
        </p:nvSpPr>
        <p:spPr>
          <a:xfrm>
            <a:off x="152400" y="1600200"/>
            <a:ext cx="4038600" cy="4419600"/>
          </a:xfrm>
        </p:spPr>
        <p:txBody>
          <a:bodyPr wrap="square" numCol="1" anchor="t" anchorCtr="0" compatLnSpc="1">
            <a:prstTxWarp prst="textNoShape">
              <a:avLst/>
            </a:prstTxWarp>
          </a:bodyPr>
          <a:lstStyle/>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#1:   Jurors are </a:t>
            </a:r>
            <a:r>
              <a:rPr lang="ja-JP" altLang="en-US" smtClean="0">
                <a:effectLst>
                  <a:outerShdw blurRad="38100" dist="38100" dir="2700000" algn="tl">
                    <a:srgbClr val="0064E2"/>
                  </a:outerShdw>
                </a:effectLst>
                <a:latin typeface="Tahoma" pitchFamily="34" charset="0"/>
                <a:ea typeface="MS Gothic" pitchFamily="49" charset="-128"/>
              </a:rPr>
              <a:t>“</a:t>
            </a:r>
            <a:r>
              <a:rPr lang="en-US" altLang="ja-JP" dirty="0" smtClean="0">
                <a:effectLst>
                  <a:outerShdw blurRad="38100" dist="38100" dir="2700000" algn="tl">
                    <a:srgbClr val="0064E2"/>
                  </a:outerShdw>
                </a:effectLst>
                <a:latin typeface="Tahoma" pitchFamily="34" charset="0"/>
                <a:ea typeface="MS Gothic" pitchFamily="49" charset="-128"/>
              </a:rPr>
              <a:t>selected</a:t>
            </a:r>
            <a:r>
              <a:rPr lang="ja-JP" altLang="en-US" smtClean="0">
                <a:effectLst>
                  <a:outerShdw blurRad="38100" dist="38100" dir="2700000" algn="tl">
                    <a:srgbClr val="0064E2"/>
                  </a:outerShdw>
                </a:effectLst>
                <a:latin typeface="Tahoma" pitchFamily="34" charset="0"/>
                <a:ea typeface="MS Gothic" pitchFamily="49" charset="-128"/>
              </a:rPr>
              <a:t>”</a:t>
            </a:r>
            <a:endParaRPr lang="en-US" altLang="ja-JP" dirty="0" smtClean="0">
              <a:effectLst>
                <a:outerShdw blurRad="38100" dist="38100" dir="2700000" algn="tl">
                  <a:srgbClr val="0064E2"/>
                </a:outerShdw>
              </a:effectLst>
              <a:latin typeface="Tahoma" pitchFamily="34" charset="0"/>
              <a:ea typeface="MS Gothic" pitchFamily="49"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Wingdings" pitchFamily="2" charset="2"/>
              <a:buNone/>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#2:   If you are quiet, you do not end up serving</a:t>
            </a:r>
          </a:p>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lvl="4">
              <a:lnSpc>
                <a:spcPct val="80000"/>
              </a:lnSpc>
              <a:buFont typeface="Arial" pitchFamily="34" charset="0"/>
              <a:buChar char="»"/>
            </a:pPr>
            <a:endParaRPr lang="en-US" sz="13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Wingdings" pitchFamily="2" charset="2"/>
              <a:buNone/>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lvl="2">
              <a:lnSpc>
                <a:spcPct val="80000"/>
              </a:lnSpc>
              <a:buFont typeface="Wingdings" pitchFamily="2" charset="2"/>
              <a:buNone/>
            </a:pPr>
            <a:endParaRPr lang="en-US" sz="1400" dirty="0" smtClean="0">
              <a:effectLst>
                <a:outerShdw blurRad="38100" dist="38100" dir="2700000" algn="tl">
                  <a:srgbClr val="0064E2"/>
                </a:outerShdw>
              </a:effectLst>
              <a:latin typeface="Tahoma" pitchFamily="34" charset="0"/>
              <a:ea typeface="ＭＳ Ｐゴシック" pitchFamily="34" charset="-128"/>
            </a:endParaRPr>
          </a:p>
        </p:txBody>
      </p:sp>
      <p:sp>
        <p:nvSpPr>
          <p:cNvPr id="3" name="Content Placeholder 2"/>
          <p:cNvSpPr>
            <a:spLocks noGrp="1"/>
          </p:cNvSpPr>
          <p:nvPr>
            <p:ph sz="half" idx="2"/>
          </p:nvPr>
        </p:nvSpPr>
        <p:spPr>
          <a:xfrm>
            <a:off x="4419600" y="1600200"/>
            <a:ext cx="4343400" cy="5029200"/>
          </a:xfrm>
        </p:spPr>
        <p:txBody>
          <a:bodyPr wrap="square" numCol="1" anchor="t" anchorCtr="0" compatLnSpc="1">
            <a:prstTxWarp prst="textNoShape">
              <a:avLst/>
            </a:prstTxWarp>
          </a:bodyPr>
          <a:lstStyle/>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#3:   You are required to ignore or set aside your personal feelings or beliefs.</a:t>
            </a: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#4:   It is </a:t>
            </a:r>
            <a:r>
              <a:rPr lang="ja-JP" altLang="en-US" smtClean="0">
                <a:effectLst>
                  <a:outerShdw blurRad="38100" dist="38100" dir="2700000" algn="tl">
                    <a:srgbClr val="0064E2"/>
                  </a:outerShdw>
                </a:effectLst>
                <a:latin typeface="Tahoma" pitchFamily="34" charset="0"/>
                <a:ea typeface="ＭＳ Ｐゴシック" pitchFamily="34" charset="-128"/>
              </a:rPr>
              <a:t>“</a:t>
            </a:r>
            <a:r>
              <a:rPr lang="en-US" altLang="ja-JP" dirty="0" smtClean="0">
                <a:effectLst>
                  <a:outerShdw blurRad="38100" dist="38100" dir="2700000" algn="tl">
                    <a:srgbClr val="0064E2"/>
                  </a:outerShdw>
                </a:effectLst>
                <a:latin typeface="Tahoma" pitchFamily="34" charset="0"/>
                <a:ea typeface="ＭＳ Ｐゴシック" pitchFamily="34" charset="-128"/>
              </a:rPr>
              <a:t>wrong</a:t>
            </a:r>
            <a:r>
              <a:rPr lang="ja-JP" altLang="en-US" smtClean="0">
                <a:effectLst>
                  <a:outerShdw blurRad="38100" dist="38100" dir="2700000" algn="tl">
                    <a:srgbClr val="0064E2"/>
                  </a:outerShdw>
                </a:effectLst>
                <a:latin typeface="Tahoma" pitchFamily="34" charset="0"/>
                <a:ea typeface="ＭＳ Ｐゴシック" pitchFamily="34" charset="-128"/>
              </a:rPr>
              <a:t>”</a:t>
            </a:r>
            <a:r>
              <a:rPr lang="en-US" altLang="ja-JP" dirty="0" smtClean="0">
                <a:effectLst>
                  <a:outerShdw blurRad="38100" dist="38100" dir="2700000" algn="tl">
                    <a:srgbClr val="0064E2"/>
                  </a:outerShdw>
                </a:effectLst>
                <a:latin typeface="Tahoma" pitchFamily="34" charset="0"/>
                <a:ea typeface="ＭＳ Ｐゴシック" pitchFamily="34" charset="-128"/>
              </a:rPr>
              <a:t> to admit you have a bias or prejudice (a leaning) of some sort</a:t>
            </a:r>
          </a:p>
          <a:p>
            <a:endParaRPr lang="en-US" dirty="0" smtClean="0">
              <a:effectLst>
                <a:outerShdw blurRad="38100" dist="38100" dir="2700000" algn="tl">
                  <a:srgbClr val="0064E2"/>
                </a:outerShdw>
              </a:effectLst>
              <a:ea typeface="ＭＳ Ｐゴシック" pitchFamily="34" charset="-128"/>
            </a:endParaRPr>
          </a:p>
        </p:txBody>
      </p:sp>
      <p:sp>
        <p:nvSpPr>
          <p:cNvPr id="17412" name="Date Placeholder 1"/>
          <p:cNvSpPr>
            <a:spLocks noGrp="1"/>
          </p:cNvSpPr>
          <p:nvPr>
            <p:ph type="dt" sz="quarter" idx="10"/>
          </p:nvPr>
        </p:nvSpPr>
        <p:spPr bwMode="auto">
          <a:noFill/>
          <a:ln>
            <a:miter lim="800000"/>
            <a:headEnd/>
            <a:tailEnd/>
          </a:ln>
        </p:spPr>
        <p:txBody>
          <a:bodyPr/>
          <a:lstStyle/>
          <a:p>
            <a:fld id="{C2198C89-E12B-493A-B673-797F850F3D2D}" type="datetime1">
              <a:rPr lang="en-US"/>
              <a:pPr/>
              <a:t>9/12/2016</a:t>
            </a:fld>
            <a:endParaRPr lang="en-US" dirty="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b="1" dirty="0" smtClean="0"/>
              <a:t>From the Lack of Evidence.</a:t>
            </a:r>
            <a:endParaRPr lang="en-US"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b="1" dirty="0" smtClean="0"/>
              <a:t>From Unanswered Questions that you have.</a:t>
            </a:r>
            <a:endParaRPr lang="en-US"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b="1" dirty="0" smtClean="0"/>
              <a:t>Inconsistencies in the Evidence.</a:t>
            </a:r>
            <a:endParaRPr lang="en-US"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b="1" dirty="0" smtClean="0"/>
              <a:t>Credibility of the Evidence – do not believe some or all. </a:t>
            </a:r>
            <a:endParaRPr lang="en-US"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b="1" dirty="0" smtClean="0"/>
              <a:t>Weight of the Evidence – just not enough.</a:t>
            </a:r>
            <a:endParaRPr lang="en-US"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dirty="0" smtClean="0"/>
              <a:t>Weight of the Evidence – just not enough.</a:t>
            </a:r>
          </a:p>
          <a:p>
            <a:r>
              <a:rPr lang="en-US" b="1" dirty="0" smtClean="0"/>
              <a:t>Not proven to you.</a:t>
            </a:r>
            <a:endParaRPr lang="en-US"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51054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dirty="0" smtClean="0"/>
              <a:t>Weight of the Evidence – just not enough.</a:t>
            </a:r>
          </a:p>
          <a:p>
            <a:r>
              <a:rPr lang="en-US" dirty="0" smtClean="0"/>
              <a:t>Not proven to you.</a:t>
            </a:r>
          </a:p>
          <a:p>
            <a:r>
              <a:rPr lang="en-US" b="1" dirty="0" smtClean="0"/>
              <a:t>Specific Reasonable Doubt – one or several.</a:t>
            </a:r>
            <a:endParaRPr lang="en-US"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u="sng" dirty="0" smtClean="0">
                <a:effectLst>
                  <a:outerShdw blurRad="38100" dist="38100" dir="2700000" algn="tl">
                    <a:srgbClr val="0064E2"/>
                  </a:outerShdw>
                </a:effectLst>
                <a:latin typeface="Times New Roman" charset="0"/>
              </a:rPr>
              <a:t>The prosecution has the burden of proving the defendant guilty</a:t>
            </a:r>
            <a:r>
              <a:rPr lang="en-US" dirty="0" smtClean="0">
                <a:effectLst>
                  <a:outerShdw blurRad="38100" dist="38100" dir="2700000" algn="tl">
                    <a:srgbClr val="0064E2"/>
                  </a:outerShdw>
                </a:effectLst>
                <a:latin typeface="Times New Roman" charset="0"/>
              </a:rPr>
              <a:t> and it must do so by proving each and every element of the offense charged beyond a reasonable doubt and </a:t>
            </a:r>
            <a:r>
              <a:rPr lang="en-US" b="1" u="sng" dirty="0" smtClean="0">
                <a:effectLst>
                  <a:outerShdw blurRad="38100" dist="38100" dir="2700000" algn="tl">
                    <a:srgbClr val="0064E2"/>
                  </a:outerShdw>
                </a:effectLst>
                <a:latin typeface="Times New Roman" charset="0"/>
              </a:rPr>
              <a:t>if it fails to do so, you must acquit the defendant.</a:t>
            </a:r>
            <a:endParaRPr lang="en-US" b="1" u="sng"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Only and always on the State.</a:t>
            </a:r>
            <a:endParaRPr lang="en-US"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pPr algn="just"/>
            <a:r>
              <a:rPr lang="en-US" b="1" dirty="0" smtClean="0"/>
              <a:t>We (the defense) never have to prove or disprove anything.</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pPr algn="just"/>
            <a:r>
              <a:rPr lang="en-US" dirty="0" smtClean="0"/>
              <a:t>We (the defense) never have to prove or disprove anything.</a:t>
            </a:r>
          </a:p>
          <a:p>
            <a:pPr algn="just"/>
            <a:r>
              <a:rPr lang="en-US" b="1" dirty="0" smtClean="0"/>
              <a:t>It means that the State has the Responsibility for the Evidence.</a:t>
            </a:r>
            <a:endParaRPr lang="en-US"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pPr algn="just"/>
            <a:r>
              <a:rPr lang="en-US" dirty="0" smtClean="0"/>
              <a:t>We (the defense) never have to prove or disprove anything.</a:t>
            </a:r>
          </a:p>
          <a:p>
            <a:pPr algn="just"/>
            <a:r>
              <a:rPr lang="en-US" dirty="0" smtClean="0"/>
              <a:t>It means that the State has the Responsibility for the Evidence.</a:t>
            </a:r>
          </a:p>
          <a:p>
            <a:pPr algn="just"/>
            <a:r>
              <a:rPr lang="en-US" b="1" dirty="0" smtClean="0"/>
              <a:t>If you want more evidence, who do you hold the lack of evidence against?</a:t>
            </a:r>
            <a:endParaRPr lang="en-US"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Only and always on the State.</a:t>
            </a:r>
          </a:p>
          <a:p>
            <a:pPr algn="just"/>
            <a:r>
              <a:rPr lang="en-US" dirty="0" smtClean="0"/>
              <a:t>We (the defense) never have to prove or disprove anything.</a:t>
            </a:r>
          </a:p>
          <a:p>
            <a:pPr algn="just"/>
            <a:r>
              <a:rPr lang="en-US" dirty="0" smtClean="0"/>
              <a:t>It means that the State has the Responsibility for the Evidence.</a:t>
            </a:r>
          </a:p>
          <a:p>
            <a:pPr algn="just"/>
            <a:r>
              <a:rPr lang="en-US" dirty="0" smtClean="0"/>
              <a:t>If you want more evidence, who do you hold the lack of evidence against? </a:t>
            </a:r>
            <a:r>
              <a:rPr lang="en-US" b="1" dirty="0" smtClean="0"/>
              <a:t>The State because they have the Responsibility for the Evidence and the Burden of Proof.</a:t>
            </a:r>
            <a:endParaRPr lang="en-US"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Who is on trial here?</a:t>
            </a:r>
            <a:endParaRPr lang="en-US"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b="1" dirty="0" smtClean="0"/>
              <a:t>Ryan </a:t>
            </a:r>
            <a:r>
              <a:rPr lang="en-US" b="1" dirty="0" smtClean="0"/>
              <a:t>____________ </a:t>
            </a:r>
            <a:r>
              <a:rPr lang="en-US" b="1" dirty="0" smtClean="0"/>
              <a:t>???????</a:t>
            </a:r>
            <a:endParaRPr lang="en-US"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dirty="0" smtClean="0"/>
              <a:t>Ryan </a:t>
            </a:r>
            <a:r>
              <a:rPr lang="en-US" dirty="0" smtClean="0"/>
              <a:t>____________ </a:t>
            </a:r>
            <a:r>
              <a:rPr lang="en-US" dirty="0" smtClean="0"/>
              <a:t>???????</a:t>
            </a:r>
          </a:p>
          <a:p>
            <a:pPr algn="just"/>
            <a:r>
              <a:rPr lang="en-US" b="1" dirty="0" smtClean="0"/>
              <a:t>NO – The State, its case, and its evidence is on trial because it has the Burden of Proof and Ryan has the presumption of innocence.</a:t>
            </a:r>
            <a:endParaRPr lang="en-US"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dirty="0" smtClean="0"/>
              <a:t>Ryan </a:t>
            </a:r>
            <a:r>
              <a:rPr lang="en-US" dirty="0" smtClean="0"/>
              <a:t>____________ </a:t>
            </a:r>
            <a:r>
              <a:rPr lang="en-US" dirty="0" smtClean="0"/>
              <a:t>???????</a:t>
            </a:r>
          </a:p>
          <a:p>
            <a:pPr algn="just"/>
            <a:r>
              <a:rPr lang="en-US" dirty="0" smtClean="0"/>
              <a:t>NO – The State, its case, and its evidence is on trial because it has the Burden of Proof and Ryan</a:t>
            </a:r>
            <a:r>
              <a:rPr lang="en-US" b="1" dirty="0" smtClean="0"/>
              <a:t> </a:t>
            </a:r>
            <a:r>
              <a:rPr lang="en-US" dirty="0" smtClean="0"/>
              <a:t>has the presumption of innocence.</a:t>
            </a:r>
          </a:p>
          <a:p>
            <a:pPr algn="just"/>
            <a:r>
              <a:rPr lang="en-US" b="1" dirty="0" smtClean="0"/>
              <a:t>The State’s evidence is what is on trial and what you have to judge.</a:t>
            </a:r>
            <a:endParaRPr lang="en-US" b="1"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If the State rests, and you have a reasonable doubt or are not sure if it has been proven beyond and to the exclusion of all reasonable doubt, and the defense produces no evidence, the verdict has to be ______?</a:t>
            </a:r>
            <a:endParaRPr lang="en-US"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If the State rests, and you have a reasonable doubt or are not sure if it has been proven beyond and to the exclusion of all reasonable doubt, and the defense produces no evidence, the verdict has to be </a:t>
            </a:r>
            <a:r>
              <a:rPr lang="en-US" b="1" u="sng" dirty="0" smtClean="0"/>
              <a:t>NOT GUILTY.</a:t>
            </a:r>
            <a:endParaRPr lang="en-US" b="1" u="sng"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if the defense produces no evidence, the Defendant must be guilty.</a:t>
            </a:r>
            <a:endParaRPr lang="en-US"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pPr algn="just"/>
            <a:r>
              <a:rPr lang="en-US" b="1" dirty="0" smtClean="0"/>
              <a:t>Not all people are good jurors for all kinds of cases.</a:t>
            </a:r>
            <a:endParaRPr lang="en-US"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dirty="0" smtClean="0"/>
              <a:t>Some say that if the defense produces no evidence, the Defendant must be guilty.</a:t>
            </a:r>
          </a:p>
          <a:p>
            <a:r>
              <a:rPr lang="en-US" b="1" dirty="0" smtClean="0"/>
              <a:t>Does anyone feel that way?</a:t>
            </a:r>
            <a:endParaRPr lang="en-US" b="1"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they must hear something from the defense before they could ever find the Defendant not guilty and that if they hear nothing from the defense they cannot find the Defendant not guilty.</a:t>
            </a:r>
            <a:endParaRPr lang="en-US"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they must hear something from the defense before they could ever find the Defendant not guilty and that if they hear nothing from the defense they cannot find the Defendant not guilty.</a:t>
            </a:r>
          </a:p>
          <a:p>
            <a:r>
              <a:rPr lang="en-US" b="1" dirty="0" smtClean="0"/>
              <a:t>Does anyone feel that way?</a:t>
            </a:r>
            <a:endParaRPr lang="en-US"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wrap="square" numCol="1" anchorCtr="0" compatLnSpc="1">
            <a:prstTxWarp prst="textNoShape">
              <a:avLst/>
            </a:prstTxWarp>
          </a:bodyPr>
          <a:lstStyle/>
          <a:p>
            <a:pPr eaLnBrk="1" hangingPunct="1"/>
            <a:r>
              <a:rPr lang="en-US" sz="3200" u="sng" dirty="0" smtClean="0">
                <a:effectLst>
                  <a:outerShdw blurRad="38100" dist="38100" dir="2700000" algn="tl">
                    <a:srgbClr val="0064E2"/>
                  </a:outerShdw>
                </a:effectLst>
                <a:latin typeface="Times New Roman" pitchFamily="18" charset="0"/>
                <a:ea typeface="ＭＳ Ｐゴシック" pitchFamily="34" charset="-128"/>
              </a:rPr>
              <a:t>DEFENDANT</a:t>
            </a:r>
            <a:r>
              <a:rPr lang="ja-JP" altLang="en-US" sz="3200" u="sng" smtClean="0">
                <a:effectLst>
                  <a:outerShdw blurRad="38100" dist="38100" dir="2700000" algn="tl">
                    <a:srgbClr val="0064E2"/>
                  </a:outerShdw>
                </a:effectLst>
                <a:latin typeface="Times New Roman" pitchFamily="18" charset="0"/>
                <a:ea typeface="ＭＳ Ｐゴシック" pitchFamily="34" charset="-128"/>
              </a:rPr>
              <a:t>’</a:t>
            </a:r>
            <a:r>
              <a:rPr lang="en-US" altLang="ja-JP" sz="3200" u="sng" dirty="0" smtClean="0">
                <a:effectLst>
                  <a:outerShdw blurRad="38100" dist="38100" dir="2700000" algn="tl">
                    <a:srgbClr val="0064E2"/>
                  </a:outerShdw>
                </a:effectLst>
                <a:latin typeface="Times New Roman" pitchFamily="18" charset="0"/>
                <a:ea typeface="ＭＳ Ｐゴシック" pitchFamily="34" charset="-128"/>
              </a:rPr>
              <a:t>S RIGHT NOT TO TESTIFY</a:t>
            </a:r>
            <a:endParaRPr lang="en-US" sz="3200" u="sng" dirty="0" smtClean="0">
              <a:effectLst>
                <a:outerShdw blurRad="38100" dist="38100" dir="2700000" algn="tl">
                  <a:srgbClr val="0064E2"/>
                </a:outerShdw>
              </a:effectLst>
              <a:latin typeface="Times New Roman" pitchFamily="18" charset="0"/>
              <a:ea typeface="ＭＳ Ｐゴシック" pitchFamily="34" charset="-128"/>
            </a:endParaRPr>
          </a:p>
        </p:txBody>
      </p:sp>
      <p:sp>
        <p:nvSpPr>
          <p:cNvPr id="13317" name="Rectangle 5"/>
          <p:cNvSpPr>
            <a:spLocks noGrp="1" noChangeArrowheads="1"/>
          </p:cNvSpPr>
          <p:nvPr>
            <p:ph idx="1"/>
          </p:nvPr>
        </p:nvSpPr>
        <p:spPr/>
        <p:txBody>
          <a:bodyPr wrap="square" numCol="1" anchor="t" anchorCtr="0" compatLnSpc="1">
            <a:prstTxWarp prst="textNoShape">
              <a:avLst/>
            </a:prstTxWarp>
          </a:bodyPr>
          <a:lstStyle/>
          <a:p>
            <a:pPr algn="just" eaLnBrk="1" hangingPunct="1">
              <a:lnSpc>
                <a:spcPct val="150000"/>
              </a:lnSpc>
            </a:pPr>
            <a:r>
              <a:rPr lang="en-US" sz="2800" dirty="0" smtClean="0">
                <a:effectLst>
                  <a:outerShdw blurRad="38100" dist="38100" dir="2700000" algn="tl">
                    <a:srgbClr val="0064E2"/>
                  </a:outerShdw>
                </a:effectLst>
                <a:latin typeface="Times New Roman" pitchFamily="18" charset="0"/>
                <a:ea typeface="ＭＳ Ｐゴシック" pitchFamily="34" charset="-128"/>
              </a:rPr>
              <a:t>Our law provides that a defendant may testify on his own behalf if he elects to do so.  This however, is a right accorded a defendant, and if in the event he elects not to testify, that fact cannot be considered by you or used against him in any way.</a:t>
            </a:r>
          </a:p>
        </p:txBody>
      </p:sp>
      <p:sp>
        <p:nvSpPr>
          <p:cNvPr id="36867" name="Rectangle 37"/>
          <p:cNvSpPr>
            <a:spLocks noGrp="1" noChangeArrowheads="1"/>
          </p:cNvSpPr>
          <p:nvPr>
            <p:ph type="dt" sz="quarter" idx="10"/>
          </p:nvPr>
        </p:nvSpPr>
        <p:spPr bwMode="auto">
          <a:noFill/>
          <a:ln>
            <a:miter lim="800000"/>
            <a:headEnd/>
            <a:tailEnd/>
          </a:ln>
        </p:spPr>
        <p:txBody>
          <a:bodyPr/>
          <a:lstStyle/>
          <a:p>
            <a:fld id="{6156CA41-9C83-4974-97CA-68DB8FCCCFAD}"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if the Defendant does not testify, he must be guilty because anyone who is innocent would testify.</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dirty="0" smtClean="0"/>
              <a:t>Some say that if the Defendant does not testify, he must be guilty because anyone who is innocent would testify.</a:t>
            </a:r>
          </a:p>
          <a:p>
            <a:r>
              <a:rPr lang="en-US" b="1" dirty="0" smtClean="0"/>
              <a:t>Does anyone feel that way?</a:t>
            </a:r>
            <a:endParaRPr lang="en-US"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he must be guilty because anyone who is innocent would testify.</a:t>
            </a:r>
          </a:p>
          <a:p>
            <a:pPr algn="just"/>
            <a:r>
              <a:rPr lang="en-US" sz="2400" dirty="0" smtClean="0"/>
              <a:t>Does anyone feel that way?</a:t>
            </a:r>
          </a:p>
          <a:p>
            <a:pPr algn="just"/>
            <a:r>
              <a:rPr lang="en-US" b="1" dirty="0" smtClean="0"/>
              <a:t>What are innocent valid reasons for a Defendant not to testify?</a:t>
            </a:r>
            <a:endParaRPr lang="en-US" b="1"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he must be guilty because anyone who is innocent would testify.</a:t>
            </a:r>
          </a:p>
          <a:p>
            <a:pPr algn="just"/>
            <a:r>
              <a:rPr lang="en-US" sz="2400" dirty="0" smtClean="0"/>
              <a:t>Does anyone feel that way?</a:t>
            </a:r>
          </a:p>
          <a:p>
            <a:pPr algn="just"/>
            <a:r>
              <a:rPr lang="en-US" b="1" dirty="0" smtClean="0"/>
              <a:t>What are innocent valid reasons for a Defendant not to testify?</a:t>
            </a:r>
          </a:p>
          <a:p>
            <a:r>
              <a:rPr lang="en-US" b="1" dirty="0" smtClean="0"/>
              <a:t>Lawyer says not necessary.</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he must be guilty because anyone who is innocent would testify.</a:t>
            </a:r>
          </a:p>
          <a:p>
            <a:pPr algn="just"/>
            <a:r>
              <a:rPr lang="en-US" sz="2400" dirty="0" smtClean="0"/>
              <a:t>Does anyone feel that way?</a:t>
            </a:r>
          </a:p>
          <a:p>
            <a:pPr algn="just"/>
            <a:r>
              <a:rPr lang="en-US" b="1" dirty="0" smtClean="0"/>
              <a:t>What are innocent valid reasons for a Defendant not to testify?</a:t>
            </a:r>
          </a:p>
          <a:p>
            <a:r>
              <a:rPr lang="en-US" b="1" dirty="0" smtClean="0"/>
              <a:t>Lawyer says not necessary</a:t>
            </a:r>
          </a:p>
          <a:p>
            <a:r>
              <a:rPr lang="en-US" b="1" dirty="0" smtClean="0"/>
              <a:t>State has not proven guilt – no need.</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he must be guilty because anyone who is innocent would testify.</a:t>
            </a:r>
          </a:p>
          <a:p>
            <a:pPr algn="just"/>
            <a:r>
              <a:rPr lang="en-US" sz="2400" dirty="0" smtClean="0"/>
              <a:t>Does anyone feel that way?</a:t>
            </a:r>
          </a:p>
          <a:p>
            <a:pPr algn="just"/>
            <a:r>
              <a:rPr lang="en-US" b="1" dirty="0" smtClean="0"/>
              <a:t>What are innocent valid reasons for a Defendant not to testify?</a:t>
            </a:r>
          </a:p>
          <a:p>
            <a:r>
              <a:rPr lang="en-US" b="1" dirty="0" smtClean="0"/>
              <a:t>Lawyer says not necessary</a:t>
            </a:r>
          </a:p>
          <a:p>
            <a:r>
              <a:rPr lang="en-US" b="1" dirty="0" smtClean="0"/>
              <a:t>State has not proven guilt – no need.</a:t>
            </a:r>
          </a:p>
          <a:p>
            <a:r>
              <a:rPr lang="en-US" b="1" dirty="0" smtClean="0"/>
              <a:t>Fear – Nervousness – Do not speak well – Anxiety.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pPr algn="just"/>
            <a:r>
              <a:rPr lang="en-US" dirty="0" smtClean="0"/>
              <a:t>Not all people are good jurors for all kinds of cases.</a:t>
            </a:r>
          </a:p>
          <a:p>
            <a:pPr algn="just"/>
            <a:r>
              <a:rPr lang="en-US" b="1" dirty="0" smtClean="0"/>
              <a:t>We want people who want to be as good a juror as I want to be a lawyer.</a:t>
            </a:r>
            <a:endParaRPr lang="en-US"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Not to Take a </a:t>
            </a:r>
            <a:br>
              <a:rPr lang="en-US" dirty="0" smtClean="0"/>
            </a:br>
            <a:r>
              <a:rPr lang="en-US" dirty="0" smtClean="0"/>
              <a:t>Breath Test</a:t>
            </a:r>
            <a:endParaRPr lang="en-US" dirty="0"/>
          </a:p>
        </p:txBody>
      </p:sp>
      <p:sp>
        <p:nvSpPr>
          <p:cNvPr id="3" name="Content Placeholder 2"/>
          <p:cNvSpPr>
            <a:spLocks noGrp="1"/>
          </p:cNvSpPr>
          <p:nvPr>
            <p:ph idx="1"/>
          </p:nvPr>
        </p:nvSpPr>
        <p:spPr/>
        <p:txBody>
          <a:bodyPr/>
          <a:lstStyle/>
          <a:p>
            <a:pPr algn="just"/>
            <a:r>
              <a:rPr lang="en-US" b="1" dirty="0" smtClean="0"/>
              <a:t>Is it legal or illegal to decline to take a breath  test?</a:t>
            </a:r>
            <a:endParaRPr lang="en-US" b="1"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Not to Take a </a:t>
            </a:r>
            <a:br>
              <a:rPr lang="en-US" dirty="0" smtClean="0"/>
            </a:br>
            <a:r>
              <a:rPr lang="en-US" dirty="0" smtClean="0"/>
              <a:t>Breath Test</a:t>
            </a:r>
            <a:endParaRPr lang="en-US" dirty="0"/>
          </a:p>
        </p:txBody>
      </p:sp>
      <p:sp>
        <p:nvSpPr>
          <p:cNvPr id="3" name="Content Placeholder 2"/>
          <p:cNvSpPr>
            <a:spLocks noGrp="1"/>
          </p:cNvSpPr>
          <p:nvPr>
            <p:ph idx="1"/>
          </p:nvPr>
        </p:nvSpPr>
        <p:spPr>
          <a:xfrm>
            <a:off x="457200" y="1600200"/>
            <a:ext cx="8229600" cy="4953000"/>
          </a:xfrm>
        </p:spPr>
        <p:txBody>
          <a:bodyPr/>
          <a:lstStyle/>
          <a:p>
            <a:pPr algn="just"/>
            <a:r>
              <a:rPr lang="en-US" dirty="0" smtClean="0"/>
              <a:t>Is it legal or illegal to decline to take a breath test? </a:t>
            </a:r>
            <a:r>
              <a:rPr lang="en-US" b="1" dirty="0" smtClean="0"/>
              <a:t>Legal</a:t>
            </a:r>
          </a:p>
          <a:p>
            <a:pPr algn="just"/>
            <a:r>
              <a:rPr lang="en-US" b="1" dirty="0" smtClean="0"/>
              <a:t>The law gives every person the option to decline to take a breath test and requires that if a person declines none shall be taken unless the police get a search warrant.  It is perfectly legal to just say no.</a:t>
            </a:r>
          </a:p>
          <a:p>
            <a:pPr algn="just"/>
            <a:endParaRPr lang="en-US" b="1"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Not to Take a </a:t>
            </a:r>
            <a:br>
              <a:rPr lang="en-US" dirty="0" smtClean="0"/>
            </a:br>
            <a:r>
              <a:rPr lang="en-US" dirty="0" smtClean="0"/>
              <a:t>Breath Test</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Is it legal or illegal to decline to take a breath  test?</a:t>
            </a:r>
          </a:p>
          <a:p>
            <a:pPr algn="just"/>
            <a:r>
              <a:rPr lang="en-US" dirty="0" smtClean="0"/>
              <a:t>The law gives every person the option to decline to take a breath test and requires that if a person declines none shall be taken unless the police get a search warrant.  It is perfectly legal to just say no.</a:t>
            </a:r>
          </a:p>
          <a:p>
            <a:pPr algn="just"/>
            <a:r>
              <a:rPr lang="en-US" b="1" dirty="0" smtClean="0"/>
              <a:t>Does anyone fundamentally disagree with that law?</a:t>
            </a:r>
            <a:endParaRPr lang="en-US" b="1"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Decision Not to Take a </a:t>
            </a:r>
            <a:br>
              <a:rPr lang="en-US" dirty="0" smtClean="0"/>
            </a:br>
            <a:r>
              <a:rPr lang="en-US" dirty="0" smtClean="0"/>
              <a:t>Breath Test</a:t>
            </a:r>
            <a:endParaRPr lang="en-US" dirty="0"/>
          </a:p>
        </p:txBody>
      </p:sp>
      <p:sp>
        <p:nvSpPr>
          <p:cNvPr id="3" name="Content Placeholder 2"/>
          <p:cNvSpPr>
            <a:spLocks noGrp="1"/>
          </p:cNvSpPr>
          <p:nvPr>
            <p:ph idx="1"/>
          </p:nvPr>
        </p:nvSpPr>
        <p:spPr>
          <a:xfrm>
            <a:off x="457200" y="1219200"/>
            <a:ext cx="8229600" cy="5486400"/>
          </a:xfrm>
        </p:spPr>
        <p:txBody>
          <a:bodyPr/>
          <a:lstStyle/>
          <a:p>
            <a:pPr algn="just"/>
            <a:r>
              <a:rPr lang="en-US" sz="2800" dirty="0" smtClean="0"/>
              <a:t>Is it legal or illegal to decline to take a breath test?</a:t>
            </a:r>
          </a:p>
          <a:p>
            <a:pPr algn="just"/>
            <a:r>
              <a:rPr lang="en-US" sz="2800" dirty="0" smtClean="0"/>
              <a:t>The law gives every person the option to decline to take a breath test and requires that if a person declines none shall be taken unless the police get a search warrant.  It is perfectly legal to just say no.</a:t>
            </a:r>
          </a:p>
          <a:p>
            <a:pPr algn="just"/>
            <a:r>
              <a:rPr lang="en-US" sz="2800" dirty="0" smtClean="0"/>
              <a:t>Does anyone fundamentally disagree with that law?</a:t>
            </a:r>
          </a:p>
          <a:p>
            <a:pPr algn="just"/>
            <a:r>
              <a:rPr lang="en-US" b="1" dirty="0" smtClean="0"/>
              <a:t>Does anyone believe that a person who declines to provide a breath specimen is likely guilty because of their decision not to do so?</a:t>
            </a:r>
            <a:endParaRPr lang="en-US" b="1"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A machine brought to you by the government.</a:t>
            </a:r>
          </a:p>
          <a:p>
            <a:pPr algn="just"/>
            <a:r>
              <a:rPr lang="en-US" dirty="0" smtClean="0"/>
              <a:t>Insert your tax return, it will read it and then decide whether you have committed tax fraud.  If it says you have, you go to jail.</a:t>
            </a:r>
          </a:p>
          <a:p>
            <a:pPr algn="just"/>
            <a:r>
              <a:rPr lang="en-US" dirty="0" smtClean="0"/>
              <a:t>It will destroy (not keep) what you insert into it.  You must just trust it and the government.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A machine brought to you by the government.</a:t>
            </a:r>
          </a:p>
          <a:p>
            <a:pPr algn="just"/>
            <a:r>
              <a:rPr lang="en-US" dirty="0" smtClean="0"/>
              <a:t>Insert your tax return, it will read it and then decide whether you have committed tax fraud.  If it says you have, you go to jail.</a:t>
            </a:r>
          </a:p>
          <a:p>
            <a:pPr algn="just"/>
            <a:r>
              <a:rPr lang="en-US" dirty="0" smtClean="0"/>
              <a:t>It will destroy (not keep) what you insert into it.  You must just trust it and the government.</a:t>
            </a:r>
          </a:p>
          <a:p>
            <a:r>
              <a:rPr lang="en-US" b="1" dirty="0" smtClean="0"/>
              <a:t>They ask you to do it – would you?</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sz="2800" dirty="0" smtClean="0"/>
              <a:t>A machine brought to you by the government.</a:t>
            </a:r>
          </a:p>
          <a:p>
            <a:pPr algn="just"/>
            <a:r>
              <a:rPr lang="en-US" sz="2800" dirty="0" smtClean="0"/>
              <a:t>Insert your tax return, it will read it and then decide whether you have committed tax fraud.  If it says you have, you go to jail.</a:t>
            </a:r>
          </a:p>
          <a:p>
            <a:pPr algn="just"/>
            <a:r>
              <a:rPr lang="en-US" sz="2800" dirty="0" smtClean="0"/>
              <a:t>It will destroy (not keep) what you insert into it.  You must just trust it and the government.</a:t>
            </a:r>
          </a:p>
          <a:p>
            <a:pPr algn="just"/>
            <a:r>
              <a:rPr lang="en-US" b="1" dirty="0" smtClean="0"/>
              <a:t>You also have the choice to have a committee of six look at your return (and they will not destroy it) and decide whether you have committed tax fraud.</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sz="2800" dirty="0" smtClean="0"/>
              <a:t>A machine brought to you by the government.</a:t>
            </a:r>
          </a:p>
          <a:p>
            <a:pPr algn="just"/>
            <a:r>
              <a:rPr lang="en-US" sz="2800" dirty="0" smtClean="0"/>
              <a:t>Insert your tax return, it will read it and then decide whether you have committed tax fraud.  If it says you have, you go to jail.</a:t>
            </a:r>
          </a:p>
          <a:p>
            <a:pPr algn="just"/>
            <a:r>
              <a:rPr lang="en-US" sz="2800" dirty="0" smtClean="0"/>
              <a:t>It will destroy (not keep) what you insert into it.  You must just trust it and the government.</a:t>
            </a:r>
          </a:p>
          <a:p>
            <a:pPr algn="just"/>
            <a:r>
              <a:rPr lang="en-US" dirty="0" smtClean="0"/>
              <a:t>You also have the choice to have a committee of six look at your return (and they will not destroy it) and decide whether you have committed tax fraud.</a:t>
            </a:r>
          </a:p>
          <a:p>
            <a:pPr algn="just"/>
            <a:r>
              <a:rPr lang="en-US" b="1" dirty="0" smtClean="0"/>
              <a:t>What would you choose – the committee of six or the machine?</a:t>
            </a:r>
            <a:endParaRPr lang="en-US" b="1"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b="1" dirty="0" smtClean="0"/>
              <a:t>Who is the American “reasonable person” when it comes to police interactions? </a:t>
            </a:r>
          </a:p>
          <a:p>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t>Who is the American “reasonable person” when it comes to police interactions? </a:t>
            </a:r>
          </a:p>
          <a:p>
            <a:pPr algn="just"/>
            <a:r>
              <a:rPr lang="en-US" b="1" dirty="0" smtClean="0"/>
              <a:t>He is someone who knows his rights and feels free to exercise them.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2988</TotalTime>
  <Words>8006</Words>
  <Application>Microsoft Office PowerPoint</Application>
  <PresentationFormat>On-screen Show (4:3)</PresentationFormat>
  <Paragraphs>662</Paragraphs>
  <Slides>155</Slides>
  <Notes>5</Notes>
  <HiddenSlides>2</HiddenSlides>
  <MMClips>0</MMClips>
  <ScaleCrop>false</ScaleCrop>
  <HeadingPairs>
    <vt:vector size="4" baseType="variant">
      <vt:variant>
        <vt:lpstr>Theme</vt:lpstr>
      </vt:variant>
      <vt:variant>
        <vt:i4>1</vt:i4>
      </vt:variant>
      <vt:variant>
        <vt:lpstr>Slide Titles</vt:lpstr>
      </vt:variant>
      <vt:variant>
        <vt:i4>155</vt:i4>
      </vt:variant>
    </vt:vector>
  </HeadingPairs>
  <TitlesOfParts>
    <vt:vector size="156" baseType="lpstr">
      <vt:lpstr>Office Theme</vt:lpstr>
      <vt:lpstr>State of Texas v. Ryan _____</vt:lpstr>
      <vt:lpstr>Why We Are Here</vt:lpstr>
      <vt:lpstr>Why We Are Here</vt:lpstr>
      <vt:lpstr>Why We Are Here</vt:lpstr>
      <vt:lpstr>Why We Are Here</vt:lpstr>
      <vt:lpstr>Jury Selection “Myths”</vt:lpstr>
      <vt:lpstr>What We Want – Good Jurors</vt:lpstr>
      <vt:lpstr>What We Want – Good Jurors</vt:lpstr>
      <vt:lpstr>What We Want – Good Jurors</vt:lpstr>
      <vt:lpstr>What We Want – Good Jurors</vt:lpstr>
      <vt:lpstr>What We Want – Good Jurors</vt:lpstr>
      <vt:lpstr>What We Want – Good Jurors</vt:lpstr>
      <vt:lpstr>Definition of DWI</vt:lpstr>
      <vt:lpstr>Definition of DWI</vt:lpstr>
      <vt:lpstr>The Law</vt:lpstr>
      <vt:lpstr>Three Rules of Trial To Prevent Wrongful Convictions To Protect the Innocent</vt:lpstr>
      <vt:lpstr>Three Rules of Trial To Prevent Wrongful Convictions To Protect the Innocent</vt:lpstr>
      <vt:lpstr>Three Rules of Trial To Prevent Wrongful Convictions To Protect the Innocent</vt:lpstr>
      <vt:lpstr>Three Rules of Trial To Prevent Wrongful Convictions To Protect the Innocent</vt:lpstr>
      <vt:lpstr>PRESUMPTION OF INNOCENCE</vt:lpstr>
      <vt:lpstr>Presumption of Innocence</vt:lpstr>
      <vt:lpstr>Presumption of Innocence</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vt:lpstr>
      <vt:lpstr>Presumption of Innocence</vt:lpstr>
      <vt:lpstr>Presumption of Innocence</vt:lpstr>
      <vt:lpstr>Presumption of Innocence</vt:lpstr>
      <vt:lpstr>Presumption of Innocence</vt:lpstr>
      <vt:lpstr>Presumption of Innocence</vt:lpstr>
      <vt:lpstr>Presumption of Innocence</vt:lpstr>
      <vt:lpstr>Presumption of Innocence  Real Beliefs v. Theory</vt:lpstr>
      <vt:lpstr>Presumption of Innocence  Real Beliefs v. Theory</vt:lpstr>
      <vt:lpstr>Presumption of Innocence  Real Beliefs v. Theory</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Second Rule of Trial Proof Beyond and to the Exclusion of All Reasonable Doubt</vt:lpstr>
      <vt:lpstr>Second Rule of Trial Proof Beyond and to the Exclusion of All Reasonable Doubt</vt:lpstr>
      <vt:lpstr>PowerPoint Presentation</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DEFENDANT’S RIGHT NOT TO TESTIFY</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Decision Not to Take a  Breath Test</vt:lpstr>
      <vt:lpstr>Decision Not to Take a  Breath Test</vt:lpstr>
      <vt:lpstr>Decision Not to Take a  Breath Test</vt:lpstr>
      <vt:lpstr>Decision Not to Take a  Breath Test</vt:lpstr>
      <vt:lpstr>Intaxilyzer 5000</vt:lpstr>
      <vt:lpstr>Intaxilyzer 5000</vt:lpstr>
      <vt:lpstr>Intaxilyzer 5000</vt:lpstr>
      <vt:lpstr>Intaxilyzer 5000</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Drinking and Driving</vt:lpstr>
      <vt:lpstr>Drinking and Driving</vt:lpstr>
      <vt:lpstr>Drinking and Driving</vt:lpstr>
      <vt:lpstr>Drinking and Driving</vt:lpstr>
      <vt:lpstr>Drinking and Driving</vt:lpstr>
      <vt:lpstr>Drinking and Driving</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Police Exercises</vt:lpstr>
      <vt:lpstr>Police Exercises</vt:lpstr>
      <vt:lpstr>Police Exercises</vt:lpstr>
      <vt:lpstr>Police Exercises</vt:lpstr>
      <vt:lpstr>Police Exercises</vt:lpstr>
      <vt:lpstr>Police Officer Witnesses</vt:lpstr>
      <vt:lpstr>Police Officer Witnesses</vt:lpstr>
      <vt:lpstr>Police Officer Witnesses</vt:lpstr>
      <vt:lpstr>Police Officer Witnesses</vt:lpstr>
      <vt:lpstr>Questions – Rate 1 to 5 1 Strongly Agree - 2 Agree -3 No opinion 4 Disagree - 5 Strongly Disagree</vt:lpstr>
      <vt:lpstr>Questions – Rate 1 to 5 1 Strongly Agree - 2 Agree -3 No opinion 4 Disagree - 5 Strongly Disagree</vt:lpstr>
      <vt:lpstr>Questions – Rate 1 to 5 1 Strongly Agree - 2 Agree -3 No opinion 4 Disagree - 5 Strongly Disagree</vt:lpstr>
      <vt:lpstr>Group Decision</vt:lpstr>
      <vt:lpstr>Group Decision</vt:lpstr>
      <vt:lpstr>Relationships and Groups</vt:lpstr>
      <vt:lpstr>Relationships and Groups</vt:lpstr>
      <vt:lpstr>Relationships and Groups</vt:lpstr>
      <vt:lpstr>Relationships and Groups</vt:lpstr>
      <vt:lpstr>Relationships and Groups</vt:lpstr>
      <vt:lpstr>Do you know any  of the possible witnesses?</vt:lpstr>
      <vt:lpstr>Jury Function</vt:lpstr>
      <vt:lpstr>Jury Function</vt:lpstr>
      <vt:lpstr>Jury Function</vt:lpstr>
      <vt:lpstr>Jury Function</vt:lpstr>
      <vt:lpstr>Decision Making</vt:lpstr>
      <vt:lpstr>Decision Making</vt:lpstr>
      <vt:lpstr>Decision Making</vt:lpstr>
      <vt:lpstr>Last Three Questions</vt:lpstr>
      <vt:lpstr>Last Three Questions</vt:lpstr>
      <vt:lpstr>Last Three Questions</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Lawyers Who Stare at Goats …………………………… Need to Know About  Driving While Intoxicated  W. Troy McKinney Schneider &amp; McKinney, P.C. Houston, Texas</dc:title>
  <dc:creator>Troy</dc:creator>
  <cp:lastModifiedBy>Troy</cp:lastModifiedBy>
  <cp:revision>184</cp:revision>
  <dcterms:created xsi:type="dcterms:W3CDTF">2010-03-12T04:59:31Z</dcterms:created>
  <dcterms:modified xsi:type="dcterms:W3CDTF">2016-09-12T05:30:23Z</dcterms:modified>
</cp:coreProperties>
</file>