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Lst>
  <p:notesMasterIdLst>
    <p:notesMasterId r:id="rId150"/>
  </p:notesMasterIdLst>
  <p:sldIdLst>
    <p:sldId id="257" r:id="rId26"/>
    <p:sldId id="349" r:id="rId27"/>
    <p:sldId id="350" r:id="rId28"/>
    <p:sldId id="351" r:id="rId29"/>
    <p:sldId id="352" r:id="rId30"/>
    <p:sldId id="353" r:id="rId31"/>
    <p:sldId id="354" r:id="rId32"/>
    <p:sldId id="355" r:id="rId33"/>
    <p:sldId id="356" r:id="rId34"/>
    <p:sldId id="556" r:id="rId35"/>
    <p:sldId id="557" r:id="rId36"/>
    <p:sldId id="419" r:id="rId37"/>
    <p:sldId id="420" r:id="rId38"/>
    <p:sldId id="421" r:id="rId39"/>
    <p:sldId id="558" r:id="rId40"/>
    <p:sldId id="559" r:id="rId41"/>
    <p:sldId id="258" r:id="rId42"/>
    <p:sldId id="259" r:id="rId43"/>
    <p:sldId id="363" r:id="rId44"/>
    <p:sldId id="261" r:id="rId45"/>
    <p:sldId id="262" r:id="rId46"/>
    <p:sldId id="263" r:id="rId47"/>
    <p:sldId id="264" r:id="rId48"/>
    <p:sldId id="265" r:id="rId49"/>
    <p:sldId id="266" r:id="rId50"/>
    <p:sldId id="267" r:id="rId51"/>
    <p:sldId id="268" r:id="rId52"/>
    <p:sldId id="365" r:id="rId53"/>
    <p:sldId id="364" r:id="rId54"/>
    <p:sldId id="560" r:id="rId55"/>
    <p:sldId id="561" r:id="rId56"/>
    <p:sldId id="562" r:id="rId57"/>
    <p:sldId id="563" r:id="rId58"/>
    <p:sldId id="564" r:id="rId59"/>
    <p:sldId id="274" r:id="rId60"/>
    <p:sldId id="565" r:id="rId61"/>
    <p:sldId id="276" r:id="rId62"/>
    <p:sldId id="277" r:id="rId63"/>
    <p:sldId id="278" r:id="rId64"/>
    <p:sldId id="279" r:id="rId65"/>
    <p:sldId id="280" r:id="rId66"/>
    <p:sldId id="281" r:id="rId67"/>
    <p:sldId id="282" r:id="rId68"/>
    <p:sldId id="283" r:id="rId69"/>
    <p:sldId id="284" r:id="rId70"/>
    <p:sldId id="285" r:id="rId71"/>
    <p:sldId id="256" r:id="rId72"/>
    <p:sldId id="577" r:id="rId73"/>
    <p:sldId id="578" r:id="rId74"/>
    <p:sldId id="579" r:id="rId75"/>
    <p:sldId id="580" r:id="rId76"/>
    <p:sldId id="581" r:id="rId77"/>
    <p:sldId id="583" r:id="rId78"/>
    <p:sldId id="582" r:id="rId79"/>
    <p:sldId id="286" r:id="rId80"/>
    <p:sldId id="287" r:id="rId81"/>
    <p:sldId id="288" r:id="rId82"/>
    <p:sldId id="289" r:id="rId83"/>
    <p:sldId id="290" r:id="rId84"/>
    <p:sldId id="291" r:id="rId85"/>
    <p:sldId id="292" r:id="rId86"/>
    <p:sldId id="293" r:id="rId87"/>
    <p:sldId id="294" r:id="rId88"/>
    <p:sldId id="295" r:id="rId89"/>
    <p:sldId id="296" r:id="rId90"/>
    <p:sldId id="297" r:id="rId91"/>
    <p:sldId id="298" r:id="rId92"/>
    <p:sldId id="299" r:id="rId93"/>
    <p:sldId id="300" r:id="rId94"/>
    <p:sldId id="301" r:id="rId95"/>
    <p:sldId id="302" r:id="rId96"/>
    <p:sldId id="303" r:id="rId97"/>
    <p:sldId id="304" r:id="rId98"/>
    <p:sldId id="305" r:id="rId99"/>
    <p:sldId id="306" r:id="rId100"/>
    <p:sldId id="307" r:id="rId101"/>
    <p:sldId id="308" r:id="rId102"/>
    <p:sldId id="309" r:id="rId103"/>
    <p:sldId id="310" r:id="rId104"/>
    <p:sldId id="311" r:id="rId105"/>
    <p:sldId id="312" r:id="rId106"/>
    <p:sldId id="313" r:id="rId107"/>
    <p:sldId id="314" r:id="rId108"/>
    <p:sldId id="315" r:id="rId109"/>
    <p:sldId id="316" r:id="rId110"/>
    <p:sldId id="317" r:id="rId111"/>
    <p:sldId id="319" r:id="rId112"/>
    <p:sldId id="567" r:id="rId113"/>
    <p:sldId id="318" r:id="rId114"/>
    <p:sldId id="320" r:id="rId115"/>
    <p:sldId id="321" r:id="rId116"/>
    <p:sldId id="322" r:id="rId117"/>
    <p:sldId id="566" r:id="rId118"/>
    <p:sldId id="323" r:id="rId119"/>
    <p:sldId id="568" r:id="rId120"/>
    <p:sldId id="324" r:id="rId121"/>
    <p:sldId id="325" r:id="rId122"/>
    <p:sldId id="326" r:id="rId123"/>
    <p:sldId id="327" r:id="rId124"/>
    <p:sldId id="328" r:id="rId125"/>
    <p:sldId id="329" r:id="rId126"/>
    <p:sldId id="330" r:id="rId127"/>
    <p:sldId id="331" r:id="rId128"/>
    <p:sldId id="332" r:id="rId129"/>
    <p:sldId id="333" r:id="rId130"/>
    <p:sldId id="334" r:id="rId131"/>
    <p:sldId id="335" r:id="rId132"/>
    <p:sldId id="336" r:id="rId133"/>
    <p:sldId id="337" r:id="rId134"/>
    <p:sldId id="338" r:id="rId135"/>
    <p:sldId id="339" r:id="rId136"/>
    <p:sldId id="340" r:id="rId137"/>
    <p:sldId id="341" r:id="rId138"/>
    <p:sldId id="342" r:id="rId139"/>
    <p:sldId id="343" r:id="rId140"/>
    <p:sldId id="344" r:id="rId141"/>
    <p:sldId id="345" r:id="rId142"/>
    <p:sldId id="346" r:id="rId143"/>
    <p:sldId id="347" r:id="rId144"/>
    <p:sldId id="348" r:id="rId145"/>
    <p:sldId id="357" r:id="rId146"/>
    <p:sldId id="358" r:id="rId147"/>
    <p:sldId id="359" r:id="rId148"/>
    <p:sldId id="360"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646" y="28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63" Type="http://schemas.openxmlformats.org/officeDocument/2006/relationships/slide" Target="slides/slide38.xml"/><Relationship Id="rId84" Type="http://schemas.openxmlformats.org/officeDocument/2006/relationships/slide" Target="slides/slide59.xml"/><Relationship Id="rId138" Type="http://schemas.openxmlformats.org/officeDocument/2006/relationships/slide" Target="slides/slide113.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53" Type="http://schemas.openxmlformats.org/officeDocument/2006/relationships/slide" Target="slides/slide28.xml"/><Relationship Id="rId74" Type="http://schemas.openxmlformats.org/officeDocument/2006/relationships/slide" Target="slides/slide49.xml"/><Relationship Id="rId128" Type="http://schemas.openxmlformats.org/officeDocument/2006/relationships/slide" Target="slides/slide103.xml"/><Relationship Id="rId149" Type="http://schemas.openxmlformats.org/officeDocument/2006/relationships/slide" Target="slides/slide124.xml"/><Relationship Id="rId5" Type="http://schemas.openxmlformats.org/officeDocument/2006/relationships/slideMaster" Target="slideMasters/slideMaster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slide" Target="slides/slide93.xml"/><Relationship Id="rId134" Type="http://schemas.openxmlformats.org/officeDocument/2006/relationships/slide" Target="slides/slide109.xml"/><Relationship Id="rId139" Type="http://schemas.openxmlformats.org/officeDocument/2006/relationships/slide" Target="slides/slide114.xml"/><Relationship Id="rId80" Type="http://schemas.openxmlformats.org/officeDocument/2006/relationships/slide" Target="slides/slide55.xml"/><Relationship Id="rId85" Type="http://schemas.openxmlformats.org/officeDocument/2006/relationships/slide" Target="slides/slide60.xml"/><Relationship Id="rId150"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124" Type="http://schemas.openxmlformats.org/officeDocument/2006/relationships/slide" Target="slides/slide99.xml"/><Relationship Id="rId129" Type="http://schemas.openxmlformats.org/officeDocument/2006/relationships/slide" Target="slides/slide104.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40" Type="http://schemas.openxmlformats.org/officeDocument/2006/relationships/slide" Target="slides/slide115.xml"/><Relationship Id="rId145" Type="http://schemas.openxmlformats.org/officeDocument/2006/relationships/slide" Target="slides/slide12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slide" Target="slides/slide94.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130" Type="http://schemas.openxmlformats.org/officeDocument/2006/relationships/slide" Target="slides/slide105.xml"/><Relationship Id="rId135" Type="http://schemas.openxmlformats.org/officeDocument/2006/relationships/slide" Target="slides/slide110.xml"/><Relationship Id="rId151"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slide" Target="slides/slide100.xml"/><Relationship Id="rId141" Type="http://schemas.openxmlformats.org/officeDocument/2006/relationships/slide" Target="slides/slide116.xml"/><Relationship Id="rId146" Type="http://schemas.openxmlformats.org/officeDocument/2006/relationships/slide" Target="slides/slide121.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131" Type="http://schemas.openxmlformats.org/officeDocument/2006/relationships/slide" Target="slides/slide106.xml"/><Relationship Id="rId136" Type="http://schemas.openxmlformats.org/officeDocument/2006/relationships/slide" Target="slides/slide111.xml"/><Relationship Id="rId61" Type="http://schemas.openxmlformats.org/officeDocument/2006/relationships/slide" Target="slides/slide36.xml"/><Relationship Id="rId82" Type="http://schemas.openxmlformats.org/officeDocument/2006/relationships/slide" Target="slides/slide57.xml"/><Relationship Id="rId15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26" Type="http://schemas.openxmlformats.org/officeDocument/2006/relationships/slide" Target="slides/slide101.xml"/><Relationship Id="rId147" Type="http://schemas.openxmlformats.org/officeDocument/2006/relationships/slide" Target="slides/slide12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142"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137" Type="http://schemas.openxmlformats.org/officeDocument/2006/relationships/slide" Target="slides/slide112.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32" Type="http://schemas.openxmlformats.org/officeDocument/2006/relationships/slide" Target="slides/slide107.xml"/><Relationship Id="rId153"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27" Type="http://schemas.openxmlformats.org/officeDocument/2006/relationships/slide" Target="slides/slide102.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143" Type="http://schemas.openxmlformats.org/officeDocument/2006/relationships/slide" Target="slides/slide118.xml"/><Relationship Id="rId148" Type="http://schemas.openxmlformats.org/officeDocument/2006/relationships/slide" Target="slides/slide123.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xml"/><Relationship Id="rId47" Type="http://schemas.openxmlformats.org/officeDocument/2006/relationships/slide" Target="slides/slide22.xml"/><Relationship Id="rId68" Type="http://schemas.openxmlformats.org/officeDocument/2006/relationships/slide" Target="slides/slide43.xml"/><Relationship Id="rId89" Type="http://schemas.openxmlformats.org/officeDocument/2006/relationships/slide" Target="slides/slide64.xml"/><Relationship Id="rId112" Type="http://schemas.openxmlformats.org/officeDocument/2006/relationships/slide" Target="slides/slide87.xml"/><Relationship Id="rId133" Type="http://schemas.openxmlformats.org/officeDocument/2006/relationships/slide" Target="slides/slide108.xml"/><Relationship Id="rId154" Type="http://schemas.openxmlformats.org/officeDocument/2006/relationships/tableStyles" Target="tableStyles.xml"/><Relationship Id="rId16" Type="http://schemas.openxmlformats.org/officeDocument/2006/relationships/slideMaster" Target="slideMasters/slideMaster16.xml"/><Relationship Id="rId37" Type="http://schemas.openxmlformats.org/officeDocument/2006/relationships/slide" Target="slides/slide12.xml"/><Relationship Id="rId58" Type="http://schemas.openxmlformats.org/officeDocument/2006/relationships/slide" Target="slides/slide33.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44" Type="http://schemas.openxmlformats.org/officeDocument/2006/relationships/slide" Target="slides/slide119.xml"/><Relationship Id="rId90"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0CA84-CB64-494B-99E0-1ABF1A39A850}" type="datetimeFigureOut">
              <a:rPr lang="en-US" smtClean="0"/>
              <a:t>4/29/2025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A8746-2F11-468D-9D14-4B1346BFFC75}" type="slidenum">
              <a:rPr lang="en-US" smtClean="0"/>
              <a:t>‹#›</a:t>
            </a:fld>
            <a:endParaRPr lang="en-US"/>
          </a:p>
        </p:txBody>
      </p:sp>
    </p:spTree>
    <p:extLst>
      <p:ext uri="{BB962C8B-B14F-4D97-AF65-F5344CB8AC3E}">
        <p14:creationId xmlns:p14="http://schemas.microsoft.com/office/powerpoint/2010/main" val="100748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2618" cy="266224"/>
          </a:xfrm>
          <a:prstGeom prst="rect">
            <a:avLst/>
          </a:prstGeom>
        </p:spPr>
        <p:txBody>
          <a:bodyPr vert="horz" lIns="94192" tIns="47096" rIns="94192" bIns="47096" rtlCol="0"/>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7088944" y="0"/>
            <a:ext cx="5422618" cy="266224"/>
          </a:xfrm>
          <a:prstGeom prst="rect">
            <a:avLst/>
          </a:prstGeom>
        </p:spPr>
        <p:txBody>
          <a:bodyPr vert="horz" lIns="94192" tIns="47096" rIns="94192" bIns="47096" rtlCol="0"/>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29.04.2025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4486275" y="398463"/>
            <a:ext cx="3541713" cy="1992312"/>
          </a:xfrm>
          <a:prstGeom prst="rect">
            <a:avLst/>
          </a:prstGeom>
          <a:noFill/>
          <a:ln w="12700">
            <a:solidFill>
              <a:prstClr val="black"/>
            </a:solidFill>
          </a:ln>
        </p:spPr>
        <p:txBody>
          <a:bodyPr vert="horz" lIns="94192" tIns="47096" rIns="94192" bIns="47096" rtlCol="0" anchor="ctr"/>
          <a:lstStyle/>
          <a:p>
            <a:endParaRPr lang="cs-CZ"/>
          </a:p>
        </p:txBody>
      </p:sp>
      <p:sp>
        <p:nvSpPr>
          <p:cNvPr id="5" name="Notes Placeholder 4"/>
          <p:cNvSpPr>
            <a:spLocks noGrp="1"/>
          </p:cNvSpPr>
          <p:nvPr>
            <p:ph type="body" sz="quarter" idx="3"/>
          </p:nvPr>
        </p:nvSpPr>
        <p:spPr>
          <a:xfrm>
            <a:off x="1251373" y="2524196"/>
            <a:ext cx="10010987" cy="2392317"/>
          </a:xfrm>
          <a:prstGeom prst="rect">
            <a:avLst/>
          </a:prstGeom>
        </p:spPr>
        <p:txBody>
          <a:bodyPr vert="horz" lIns="94192" tIns="47096" rIns="94192" bIns="47096" rtlCol="0"/>
          <a:lstStyle/>
          <a:p>
            <a:pPr lvl="0"/>
            <a:r>
              <a:rPr lang="en-US" dirty="0"/>
              <a:t>Next, is reasonable suspicion. This part of the mountain trek is the part the kids can make it to. You have started to make the hike, but you really haven't made it that far. It's still not too late to turn around... </a:t>
            </a:r>
          </a:p>
          <a:p>
            <a:pPr lvl="0"/>
            <a:endParaRPr lang="en-US" dirty="0"/>
          </a:p>
          <a:p>
            <a:pPr lvl="0"/>
            <a:r>
              <a:rPr lang="en-US" dirty="0"/>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5048392"/>
            <a:ext cx="5422618" cy="264992"/>
          </a:xfrm>
          <a:prstGeom prst="rect">
            <a:avLst/>
          </a:prstGeom>
        </p:spPr>
        <p:txBody>
          <a:bodyPr vert="horz" lIns="94192" tIns="47096" rIns="94192" bIns="47096" rtlCol="0" anchor="b"/>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7088944" y="5048392"/>
            <a:ext cx="5422618" cy="264992"/>
          </a:xfrm>
          <a:prstGeom prst="rect">
            <a:avLst/>
          </a:prstGeom>
        </p:spPr>
        <p:txBody>
          <a:bodyPr vert="horz" lIns="94192" tIns="47096" rIns="94192" bIns="47096" rtlCol="0" anchor="b"/>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47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2618" cy="266224"/>
          </a:xfrm>
          <a:prstGeom prst="rect">
            <a:avLst/>
          </a:prstGeom>
        </p:spPr>
        <p:txBody>
          <a:bodyPr vert="horz" lIns="94192" tIns="47096" rIns="94192" bIns="47096" rtlCol="0"/>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7088944" y="0"/>
            <a:ext cx="5422618" cy="266224"/>
          </a:xfrm>
          <a:prstGeom prst="rect">
            <a:avLst/>
          </a:prstGeom>
        </p:spPr>
        <p:txBody>
          <a:bodyPr vert="horz" lIns="94192" tIns="47096" rIns="94192" bIns="47096" rtlCol="0"/>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29.04.2025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4486275" y="398463"/>
            <a:ext cx="3541713" cy="1992312"/>
          </a:xfrm>
          <a:prstGeom prst="rect">
            <a:avLst/>
          </a:prstGeom>
          <a:noFill/>
          <a:ln w="12700">
            <a:solidFill>
              <a:prstClr val="black"/>
            </a:solidFill>
          </a:ln>
        </p:spPr>
        <p:txBody>
          <a:bodyPr vert="horz" lIns="94192" tIns="47096" rIns="94192" bIns="47096" rtlCol="0" anchor="ctr"/>
          <a:lstStyle/>
          <a:p>
            <a:endParaRPr lang="cs-CZ"/>
          </a:p>
        </p:txBody>
      </p:sp>
      <p:sp>
        <p:nvSpPr>
          <p:cNvPr id="5" name="Notes Placeholder 4"/>
          <p:cNvSpPr>
            <a:spLocks noGrp="1"/>
          </p:cNvSpPr>
          <p:nvPr>
            <p:ph type="body" sz="quarter" idx="3"/>
          </p:nvPr>
        </p:nvSpPr>
        <p:spPr>
          <a:xfrm>
            <a:off x="1251373" y="2524196"/>
            <a:ext cx="10010987" cy="2392317"/>
          </a:xfrm>
          <a:prstGeom prst="rect">
            <a:avLst/>
          </a:prstGeom>
        </p:spPr>
        <p:txBody>
          <a:bodyPr vert="horz" lIns="94192" tIns="47096" rIns="94192" bIns="47096" rtlCol="0"/>
          <a:lstStyle/>
          <a:p>
            <a:pPr lvl="0"/>
            <a:r>
              <a:rPr lang="en-US" dirty="0"/>
              <a:t>Next, is reasonable suspicion. This part of the mountain trek is the part the kids can make it to. You have started to make the hike, but you really haven't made it that far. It's still not too late to turn around... </a:t>
            </a:r>
          </a:p>
          <a:p>
            <a:pPr lvl="0"/>
            <a:endParaRPr lang="en-US" dirty="0"/>
          </a:p>
          <a:p>
            <a:pPr lvl="0"/>
            <a:r>
              <a:rPr lang="en-US" dirty="0"/>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5048392"/>
            <a:ext cx="5422618" cy="264992"/>
          </a:xfrm>
          <a:prstGeom prst="rect">
            <a:avLst/>
          </a:prstGeom>
        </p:spPr>
        <p:txBody>
          <a:bodyPr vert="horz" lIns="94192" tIns="47096" rIns="94192" bIns="47096" rtlCol="0" anchor="b"/>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7088944" y="5048392"/>
            <a:ext cx="5422618" cy="264992"/>
          </a:xfrm>
          <a:prstGeom prst="rect">
            <a:avLst/>
          </a:prstGeom>
        </p:spPr>
        <p:txBody>
          <a:bodyPr vert="horz" lIns="94192" tIns="47096" rIns="94192" bIns="47096" rtlCol="0" anchor="b"/>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48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2618" cy="266224"/>
          </a:xfrm>
          <a:prstGeom prst="rect">
            <a:avLst/>
          </a:prstGeom>
        </p:spPr>
        <p:txBody>
          <a:bodyPr vert="horz" lIns="94192" tIns="47096" rIns="94192" bIns="47096" rtlCol="0"/>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7088944" y="0"/>
            <a:ext cx="5422618" cy="266224"/>
          </a:xfrm>
          <a:prstGeom prst="rect">
            <a:avLst/>
          </a:prstGeom>
        </p:spPr>
        <p:txBody>
          <a:bodyPr vert="horz" lIns="94192" tIns="47096" rIns="94192" bIns="47096" rtlCol="0"/>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29.04.2025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4486275" y="398463"/>
            <a:ext cx="3541713" cy="1992312"/>
          </a:xfrm>
          <a:prstGeom prst="rect">
            <a:avLst/>
          </a:prstGeom>
          <a:noFill/>
          <a:ln w="12700">
            <a:solidFill>
              <a:prstClr val="black"/>
            </a:solidFill>
          </a:ln>
        </p:spPr>
        <p:txBody>
          <a:bodyPr vert="horz" lIns="94192" tIns="47096" rIns="94192" bIns="47096" rtlCol="0" anchor="ctr"/>
          <a:lstStyle/>
          <a:p>
            <a:endParaRPr lang="cs-CZ"/>
          </a:p>
        </p:txBody>
      </p:sp>
      <p:sp>
        <p:nvSpPr>
          <p:cNvPr id="5" name="Notes Placeholder 4"/>
          <p:cNvSpPr>
            <a:spLocks noGrp="1"/>
          </p:cNvSpPr>
          <p:nvPr>
            <p:ph type="body" sz="quarter" idx="3"/>
          </p:nvPr>
        </p:nvSpPr>
        <p:spPr>
          <a:xfrm>
            <a:off x="1251373" y="2524196"/>
            <a:ext cx="10010987" cy="2392317"/>
          </a:xfrm>
          <a:prstGeom prst="rect">
            <a:avLst/>
          </a:prstGeom>
        </p:spPr>
        <p:txBody>
          <a:bodyPr vert="horz" lIns="94192" tIns="47096" rIns="94192" bIns="47096" rtlCol="0"/>
          <a:lstStyle/>
          <a:p>
            <a:pPr lvl="0"/>
            <a:r>
              <a:rPr lang="en-US" dirty="0"/>
              <a:t>Next, is reasonable suspicion. This part of the mountain trek is the part the kids can make it to. You have started to make the hike, but you really haven't made it that far. It's still not too late to turn around... </a:t>
            </a:r>
          </a:p>
          <a:p>
            <a:pPr lvl="0"/>
            <a:endParaRPr lang="en-US" dirty="0"/>
          </a:p>
          <a:p>
            <a:pPr lvl="0"/>
            <a:r>
              <a:rPr lang="en-US" dirty="0"/>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5048392"/>
            <a:ext cx="5422618" cy="264992"/>
          </a:xfrm>
          <a:prstGeom prst="rect">
            <a:avLst/>
          </a:prstGeom>
        </p:spPr>
        <p:txBody>
          <a:bodyPr vert="horz" lIns="94192" tIns="47096" rIns="94192" bIns="47096" rtlCol="0" anchor="b"/>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7088944" y="5048392"/>
            <a:ext cx="5422618" cy="264992"/>
          </a:xfrm>
          <a:prstGeom prst="rect">
            <a:avLst/>
          </a:prstGeom>
        </p:spPr>
        <p:txBody>
          <a:bodyPr vert="horz" lIns="94192" tIns="47096" rIns="94192" bIns="47096" rtlCol="0" anchor="b"/>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49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2618" cy="266224"/>
          </a:xfrm>
          <a:prstGeom prst="rect">
            <a:avLst/>
          </a:prstGeom>
        </p:spPr>
        <p:txBody>
          <a:bodyPr vert="horz" lIns="94192" tIns="47096" rIns="94192" bIns="47096" rtlCol="0"/>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7088944" y="0"/>
            <a:ext cx="5422618" cy="266224"/>
          </a:xfrm>
          <a:prstGeom prst="rect">
            <a:avLst/>
          </a:prstGeom>
        </p:spPr>
        <p:txBody>
          <a:bodyPr vert="horz" lIns="94192" tIns="47096" rIns="94192" bIns="47096" rtlCol="0"/>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29.04.2025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4486275" y="398463"/>
            <a:ext cx="3541713" cy="1992312"/>
          </a:xfrm>
          <a:prstGeom prst="rect">
            <a:avLst/>
          </a:prstGeom>
          <a:noFill/>
          <a:ln w="12700">
            <a:solidFill>
              <a:prstClr val="black"/>
            </a:solidFill>
          </a:ln>
        </p:spPr>
        <p:txBody>
          <a:bodyPr vert="horz" lIns="94192" tIns="47096" rIns="94192" bIns="47096" rtlCol="0" anchor="ctr"/>
          <a:lstStyle/>
          <a:p>
            <a:endParaRPr lang="cs-CZ"/>
          </a:p>
        </p:txBody>
      </p:sp>
      <p:sp>
        <p:nvSpPr>
          <p:cNvPr id="5" name="Notes Placeholder 4"/>
          <p:cNvSpPr>
            <a:spLocks noGrp="1"/>
          </p:cNvSpPr>
          <p:nvPr>
            <p:ph type="body" sz="quarter" idx="3"/>
          </p:nvPr>
        </p:nvSpPr>
        <p:spPr>
          <a:xfrm>
            <a:off x="1251373" y="2524196"/>
            <a:ext cx="10010987" cy="2392317"/>
          </a:xfrm>
          <a:prstGeom prst="rect">
            <a:avLst/>
          </a:prstGeom>
        </p:spPr>
        <p:txBody>
          <a:bodyPr vert="horz" lIns="94192" tIns="47096" rIns="94192" bIns="47096" rtlCol="0"/>
          <a:lstStyle/>
          <a:p>
            <a:pPr lvl="0"/>
            <a:r>
              <a:rPr lang="en-US" dirty="0"/>
              <a:t>Next, is reasonable suspicion. This part of the mountain trek is the part the kids can make it to. You have started to make the hike, but you really haven't made it that far. It's still not too late to turn around... </a:t>
            </a:r>
          </a:p>
          <a:p>
            <a:pPr lvl="0"/>
            <a:endParaRPr lang="en-US" dirty="0"/>
          </a:p>
          <a:p>
            <a:pPr lvl="0"/>
            <a:r>
              <a:rPr lang="en-US" dirty="0"/>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5048392"/>
            <a:ext cx="5422618" cy="264992"/>
          </a:xfrm>
          <a:prstGeom prst="rect">
            <a:avLst/>
          </a:prstGeom>
        </p:spPr>
        <p:txBody>
          <a:bodyPr vert="horz" lIns="94192" tIns="47096" rIns="94192" bIns="47096" rtlCol="0" anchor="b"/>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7088944" y="5048392"/>
            <a:ext cx="5422618" cy="264992"/>
          </a:xfrm>
          <a:prstGeom prst="rect">
            <a:avLst/>
          </a:prstGeom>
        </p:spPr>
        <p:txBody>
          <a:bodyPr vert="horz" lIns="94192" tIns="47096" rIns="94192" bIns="47096" rtlCol="0" anchor="b"/>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2618" cy="266224"/>
          </a:xfrm>
          <a:prstGeom prst="rect">
            <a:avLst/>
          </a:prstGeom>
        </p:spPr>
        <p:txBody>
          <a:bodyPr vert="horz" lIns="94192" tIns="47096" rIns="94192" bIns="47096" rtlCol="0"/>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7088944" y="0"/>
            <a:ext cx="5422618" cy="266224"/>
          </a:xfrm>
          <a:prstGeom prst="rect">
            <a:avLst/>
          </a:prstGeom>
        </p:spPr>
        <p:txBody>
          <a:bodyPr vert="horz" lIns="94192" tIns="47096" rIns="94192" bIns="47096" rtlCol="0"/>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29.04.2025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4486275" y="398463"/>
            <a:ext cx="3541713" cy="1992312"/>
          </a:xfrm>
          <a:prstGeom prst="rect">
            <a:avLst/>
          </a:prstGeom>
          <a:noFill/>
          <a:ln w="12700">
            <a:solidFill>
              <a:prstClr val="black"/>
            </a:solidFill>
          </a:ln>
        </p:spPr>
        <p:txBody>
          <a:bodyPr vert="horz" lIns="94192" tIns="47096" rIns="94192" bIns="47096" rtlCol="0" anchor="ctr"/>
          <a:lstStyle/>
          <a:p>
            <a:endParaRPr lang="cs-CZ"/>
          </a:p>
        </p:txBody>
      </p:sp>
      <p:sp>
        <p:nvSpPr>
          <p:cNvPr id="5" name="Notes Placeholder 4"/>
          <p:cNvSpPr>
            <a:spLocks noGrp="1"/>
          </p:cNvSpPr>
          <p:nvPr>
            <p:ph type="body" sz="quarter" idx="3"/>
          </p:nvPr>
        </p:nvSpPr>
        <p:spPr>
          <a:xfrm>
            <a:off x="1251373" y="2524196"/>
            <a:ext cx="10010987" cy="2392317"/>
          </a:xfrm>
          <a:prstGeom prst="rect">
            <a:avLst/>
          </a:prstGeom>
        </p:spPr>
        <p:txBody>
          <a:bodyPr vert="horz" lIns="94192" tIns="47096" rIns="94192" bIns="47096" rtlCol="0"/>
          <a:lstStyle/>
          <a:p>
            <a:pPr lvl="0"/>
            <a:r>
              <a:rPr lang="en-US" dirty="0"/>
              <a:t>Next, is reasonable suspicion. This part of the mountain trek is the part the kids can make it to. You have started to make the hike, but you really haven't made it that far. It's still not too late to turn around... </a:t>
            </a:r>
          </a:p>
          <a:p>
            <a:pPr lvl="0"/>
            <a:endParaRPr lang="en-US" dirty="0"/>
          </a:p>
          <a:p>
            <a:pPr lvl="0"/>
            <a:r>
              <a:rPr lang="en-US" dirty="0"/>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5048392"/>
            <a:ext cx="5422618" cy="264992"/>
          </a:xfrm>
          <a:prstGeom prst="rect">
            <a:avLst/>
          </a:prstGeom>
        </p:spPr>
        <p:txBody>
          <a:bodyPr vert="horz" lIns="94192" tIns="47096" rIns="94192" bIns="47096" rtlCol="0" anchor="b"/>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7088944" y="5048392"/>
            <a:ext cx="5422618" cy="264992"/>
          </a:xfrm>
          <a:prstGeom prst="rect">
            <a:avLst/>
          </a:prstGeom>
        </p:spPr>
        <p:txBody>
          <a:bodyPr vert="horz" lIns="94192" tIns="47096" rIns="94192" bIns="47096" rtlCol="0" anchor="b"/>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2618" cy="266224"/>
          </a:xfrm>
          <a:prstGeom prst="rect">
            <a:avLst/>
          </a:prstGeom>
        </p:spPr>
        <p:txBody>
          <a:bodyPr vert="horz" lIns="94192" tIns="47096" rIns="94192" bIns="47096" rtlCol="0"/>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7088944" y="0"/>
            <a:ext cx="5422618" cy="266224"/>
          </a:xfrm>
          <a:prstGeom prst="rect">
            <a:avLst/>
          </a:prstGeom>
        </p:spPr>
        <p:txBody>
          <a:bodyPr vert="horz" lIns="94192" tIns="47096" rIns="94192" bIns="47096" rtlCol="0"/>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29.04.2025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4486275" y="398463"/>
            <a:ext cx="3541713" cy="1992312"/>
          </a:xfrm>
          <a:prstGeom prst="rect">
            <a:avLst/>
          </a:prstGeom>
          <a:noFill/>
          <a:ln w="12700">
            <a:solidFill>
              <a:prstClr val="black"/>
            </a:solidFill>
          </a:ln>
        </p:spPr>
        <p:txBody>
          <a:bodyPr vert="horz" lIns="94192" tIns="47096" rIns="94192" bIns="47096" rtlCol="0" anchor="ctr"/>
          <a:lstStyle/>
          <a:p>
            <a:endParaRPr lang="cs-CZ"/>
          </a:p>
        </p:txBody>
      </p:sp>
      <p:sp>
        <p:nvSpPr>
          <p:cNvPr id="5" name="Notes Placeholder 4"/>
          <p:cNvSpPr>
            <a:spLocks noGrp="1"/>
          </p:cNvSpPr>
          <p:nvPr>
            <p:ph type="body" sz="quarter" idx="3"/>
          </p:nvPr>
        </p:nvSpPr>
        <p:spPr>
          <a:xfrm>
            <a:off x="1251373" y="2524196"/>
            <a:ext cx="10010987" cy="2392317"/>
          </a:xfrm>
          <a:prstGeom prst="rect">
            <a:avLst/>
          </a:prstGeom>
        </p:spPr>
        <p:txBody>
          <a:bodyPr vert="horz" lIns="94192" tIns="47096" rIns="94192" bIns="47096" rtlCol="0"/>
          <a:lstStyle/>
          <a:p>
            <a:pPr lvl="0"/>
            <a:r>
              <a:rPr lang="en-US" dirty="0"/>
              <a:t>Next, is reasonable suspicion. This part of the mountain trek is the part the kids can make it to. You have started to make the hike, but you really haven't made it that far. It's still not too late to turn around... </a:t>
            </a:r>
          </a:p>
          <a:p>
            <a:pPr lvl="0"/>
            <a:endParaRPr lang="en-US" dirty="0"/>
          </a:p>
          <a:p>
            <a:pPr lvl="0"/>
            <a:r>
              <a:rPr lang="en-US" dirty="0"/>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5048392"/>
            <a:ext cx="5422618" cy="264992"/>
          </a:xfrm>
          <a:prstGeom prst="rect">
            <a:avLst/>
          </a:prstGeom>
        </p:spPr>
        <p:txBody>
          <a:bodyPr vert="horz" lIns="94192" tIns="47096" rIns="94192" bIns="47096" rtlCol="0" anchor="b"/>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7088944" y="5048392"/>
            <a:ext cx="5422618" cy="264992"/>
          </a:xfrm>
          <a:prstGeom prst="rect">
            <a:avLst/>
          </a:prstGeom>
        </p:spPr>
        <p:txBody>
          <a:bodyPr vert="horz" lIns="94192" tIns="47096" rIns="94192" bIns="47096" rtlCol="0" anchor="b"/>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2618" cy="266224"/>
          </a:xfrm>
          <a:prstGeom prst="rect">
            <a:avLst/>
          </a:prstGeom>
        </p:spPr>
        <p:txBody>
          <a:bodyPr vert="horz" lIns="94192" tIns="47096" rIns="94192" bIns="47096" rtlCol="0"/>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7088944" y="0"/>
            <a:ext cx="5422618" cy="266224"/>
          </a:xfrm>
          <a:prstGeom prst="rect">
            <a:avLst/>
          </a:prstGeom>
        </p:spPr>
        <p:txBody>
          <a:bodyPr vert="horz" lIns="94192" tIns="47096" rIns="94192" bIns="47096" rtlCol="0"/>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29.04.2025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4486275" y="398463"/>
            <a:ext cx="3541713" cy="1992312"/>
          </a:xfrm>
          <a:prstGeom prst="rect">
            <a:avLst/>
          </a:prstGeom>
          <a:noFill/>
          <a:ln w="12700">
            <a:solidFill>
              <a:prstClr val="black"/>
            </a:solidFill>
          </a:ln>
        </p:spPr>
        <p:txBody>
          <a:bodyPr vert="horz" lIns="94192" tIns="47096" rIns="94192" bIns="47096" rtlCol="0" anchor="ctr"/>
          <a:lstStyle/>
          <a:p>
            <a:endParaRPr lang="cs-CZ"/>
          </a:p>
        </p:txBody>
      </p:sp>
      <p:sp>
        <p:nvSpPr>
          <p:cNvPr id="5" name="Notes Placeholder 4"/>
          <p:cNvSpPr>
            <a:spLocks noGrp="1"/>
          </p:cNvSpPr>
          <p:nvPr>
            <p:ph type="body" sz="quarter" idx="3"/>
          </p:nvPr>
        </p:nvSpPr>
        <p:spPr>
          <a:xfrm>
            <a:off x="1251373" y="2524196"/>
            <a:ext cx="10010987" cy="2392317"/>
          </a:xfrm>
          <a:prstGeom prst="rect">
            <a:avLst/>
          </a:prstGeom>
        </p:spPr>
        <p:txBody>
          <a:bodyPr vert="horz" lIns="94192" tIns="47096" rIns="94192" bIns="47096" rtlCol="0"/>
          <a:lstStyle/>
          <a:p>
            <a:pPr lvl="0"/>
            <a:r>
              <a:rPr lang="en-US" dirty="0"/>
              <a:t>Next, is reasonable suspicion. This part of the mountain trek is the part the kids can make it to. You have started to make the hike, but you really haven't made it that far. It's still not too late to turn around... </a:t>
            </a:r>
          </a:p>
          <a:p>
            <a:pPr lvl="0"/>
            <a:endParaRPr lang="en-US" dirty="0"/>
          </a:p>
          <a:p>
            <a:pPr lvl="0"/>
            <a:r>
              <a:rPr lang="en-US" dirty="0"/>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5048392"/>
            <a:ext cx="5422618" cy="264992"/>
          </a:xfrm>
          <a:prstGeom prst="rect">
            <a:avLst/>
          </a:prstGeom>
        </p:spPr>
        <p:txBody>
          <a:bodyPr vert="horz" lIns="94192" tIns="47096" rIns="94192" bIns="47096" rtlCol="0" anchor="b"/>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7088944" y="5048392"/>
            <a:ext cx="5422618" cy="264992"/>
          </a:xfrm>
          <a:prstGeom prst="rect">
            <a:avLst/>
          </a:prstGeom>
        </p:spPr>
        <p:txBody>
          <a:bodyPr vert="horz" lIns="94192" tIns="47096" rIns="94192" bIns="47096" rtlCol="0" anchor="b"/>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051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422618" cy="266224"/>
          </a:xfrm>
          <a:prstGeom prst="rect">
            <a:avLst/>
          </a:prstGeom>
        </p:spPr>
        <p:txBody>
          <a:bodyPr vert="horz" lIns="94192" tIns="47096" rIns="94192" bIns="47096" rtlCol="0"/>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7088944" y="0"/>
            <a:ext cx="5422618" cy="266224"/>
          </a:xfrm>
          <a:prstGeom prst="rect">
            <a:avLst/>
          </a:prstGeom>
        </p:spPr>
        <p:txBody>
          <a:bodyPr vert="horz" lIns="94192" tIns="47096" rIns="94192" bIns="47096" rtlCol="0"/>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29.04.2025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4486275" y="398463"/>
            <a:ext cx="3541713" cy="1992312"/>
          </a:xfrm>
          <a:prstGeom prst="rect">
            <a:avLst/>
          </a:prstGeom>
          <a:noFill/>
          <a:ln w="12700">
            <a:solidFill>
              <a:prstClr val="black"/>
            </a:solidFill>
          </a:ln>
        </p:spPr>
        <p:txBody>
          <a:bodyPr vert="horz" lIns="94192" tIns="47096" rIns="94192" bIns="47096" rtlCol="0" anchor="ctr"/>
          <a:lstStyle/>
          <a:p>
            <a:endParaRPr lang="cs-CZ"/>
          </a:p>
        </p:txBody>
      </p:sp>
      <p:sp>
        <p:nvSpPr>
          <p:cNvPr id="5" name="Notes Placeholder 4"/>
          <p:cNvSpPr>
            <a:spLocks noGrp="1"/>
          </p:cNvSpPr>
          <p:nvPr>
            <p:ph type="body" sz="quarter" idx="3"/>
          </p:nvPr>
        </p:nvSpPr>
        <p:spPr>
          <a:xfrm>
            <a:off x="1251373" y="2524196"/>
            <a:ext cx="10010987" cy="2392317"/>
          </a:xfrm>
          <a:prstGeom prst="rect">
            <a:avLst/>
          </a:prstGeom>
        </p:spPr>
        <p:txBody>
          <a:bodyPr vert="horz" lIns="94192" tIns="47096" rIns="94192" bIns="47096" rtlCol="0"/>
          <a:lstStyle/>
          <a:p>
            <a:pPr lvl="0"/>
            <a:r>
              <a:rPr lang="en-US" dirty="0"/>
              <a:t>Next, is reasonable suspicion. This part of the mountain trek is the part the kids can make it to. You have started to make the hike, but you really haven't made it that far. It's still not too late to turn around... </a:t>
            </a:r>
          </a:p>
          <a:p>
            <a:pPr lvl="0"/>
            <a:endParaRPr lang="en-US" dirty="0"/>
          </a:p>
          <a:p>
            <a:pPr lvl="0"/>
            <a:r>
              <a:rPr lang="en-US" dirty="0"/>
              <a:t>In legal sense, we look at this as what an officer has to stop someone. If you are walking down the street in the middle of Texas summer with a ski mask and a trench coat, that's reasonable suspicion to stop you. However, if it is the Texas winter like we have been experiencing, its a little more justified.</a:t>
            </a:r>
          </a:p>
        </p:txBody>
      </p:sp>
      <p:sp>
        <p:nvSpPr>
          <p:cNvPr id="6" name="Footer Placeholder 5"/>
          <p:cNvSpPr>
            <a:spLocks noGrp="1"/>
          </p:cNvSpPr>
          <p:nvPr>
            <p:ph type="ftr" sz="quarter" idx="4"/>
          </p:nvPr>
        </p:nvSpPr>
        <p:spPr>
          <a:xfrm>
            <a:off x="0" y="5048392"/>
            <a:ext cx="5422618" cy="264992"/>
          </a:xfrm>
          <a:prstGeom prst="rect">
            <a:avLst/>
          </a:prstGeom>
        </p:spPr>
        <p:txBody>
          <a:bodyPr vert="horz" lIns="94192" tIns="47096" rIns="94192" bIns="47096" rtlCol="0" anchor="b"/>
          <a:lstStyle>
            <a:lvl1pPr algn="l">
              <a:defRPr sz="1200"/>
            </a:lvl1pPr>
          </a:lstStyle>
          <a:p>
            <a:pPr marL="0" marR="0" lvl="0" indent="0" algn="l" defTabSz="941923"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7088944" y="5048392"/>
            <a:ext cx="5422618" cy="264992"/>
          </a:xfrm>
          <a:prstGeom prst="rect">
            <a:avLst/>
          </a:prstGeom>
        </p:spPr>
        <p:txBody>
          <a:bodyPr vert="horz" lIns="94192" tIns="47096" rIns="94192" bIns="47096" rtlCol="0" anchor="b"/>
          <a:lstStyle>
            <a:lvl1pPr algn="r">
              <a:defRPr sz="1200"/>
            </a:lvl1pPr>
          </a:lstStyle>
          <a:p>
            <a:pPr marL="0" marR="0" lvl="0" indent="0" algn="r" defTabSz="941923"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41923" rtl="0" eaLnBrk="1" fontAlgn="auto" latinLnBrk="0" hangingPunct="1">
                <a:lnSpc>
                  <a:spcPct val="100000"/>
                </a:lnSpc>
                <a:spcBef>
                  <a:spcPts val="0"/>
                </a:spcBef>
                <a:spcAft>
                  <a:spcPts val="0"/>
                </a:spcAft>
                <a:buClrTx/>
                <a:buSzTx/>
                <a:buFontTx/>
                <a:buNone/>
                <a:tabLst/>
                <a:defRPr/>
              </a:pPr>
              <a:t>54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749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17713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37697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14827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33408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39683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31656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63055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41708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37938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05821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326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40955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0348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96281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94617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25313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20648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82820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64627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39350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6023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466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63693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77389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43813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36077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45744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97115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68441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12325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18186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33027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17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49629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57184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36717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536579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6141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97681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08761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732690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46200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806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9507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51877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85241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8525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03202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6322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90713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42538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78692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17828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93906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1622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7783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33708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93987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56281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3842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56449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91610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56538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89356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2380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312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40327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68925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38000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496058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57467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73002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43278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761960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00945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19987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989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92134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52427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5204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74854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56915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95435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05405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61523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59006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11163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758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89289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141410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57984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12542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59256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54821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1958570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039497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1929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14481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7742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8437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68569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8590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265931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5493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07535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77085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578695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1453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97425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934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3408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278285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06681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88323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497061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02626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108310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2385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89093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87933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59987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7175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25417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140887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01485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458296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527070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076942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68132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821061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698169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14193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4724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552254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72734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6947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102741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63786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379583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5814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41748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210780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983873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7555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00034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53161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5781999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10865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7094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934885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76477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50341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363371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42450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380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136078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6010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35812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89847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014270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25490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49583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08292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7115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7085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826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87203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64124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894624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05090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483818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286732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183862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313449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880040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223080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5364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183850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89566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82819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8370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862499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731283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46956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9435513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10"/>
            <a:ext cx="3886200" cy="1000125"/>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6156444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1"/>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8939103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1023409"/>
            <a:ext cx="2020094"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43601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99121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558478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5948585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82035"/>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5"/>
            <a:ext cx="1504157" cy="31273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671998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1"/>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dirty="0"/>
          </a:p>
        </p:txBody>
      </p:sp>
      <p:sp>
        <p:nvSpPr>
          <p:cNvPr id="4" name="Text Placeholder 3"/>
          <p:cNvSpPr>
            <a:spLocks noGrp="1"/>
          </p:cNvSpPr>
          <p:nvPr>
            <p:ph type="body" sz="half" idx="2"/>
          </p:nvPr>
        </p:nvSpPr>
        <p:spPr>
          <a:xfrm>
            <a:off x="896144" y="3578226"/>
            <a:ext cx="2743200" cy="536575"/>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3797410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524991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3"/>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3"/>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4389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0434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145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7588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1375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24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4151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2994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9113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7647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1101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71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88980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698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7701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33380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9056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6492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5176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674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5844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0557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0314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0114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091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738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0678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4376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6714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8574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67321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1733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0819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92315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053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281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2194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629906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2842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39056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60988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44527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74927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6350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5669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5825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899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19113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6924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7630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94199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4722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0544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5646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87494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3963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80783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20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48733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5105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1992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6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81788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1966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38163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9655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33527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552459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5BBAEF-029A-4CFD-B912-E891008AD7D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63390C-80B6-42F8-A919-DAB9C8940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83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0362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AC9E9F9-EC21-4789-8CB5-FE2B45663F5C}"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E9AC14-B2BC-4B2D-ACA0-CEB5353D67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56040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3DE49-0401-4035-9996-344B1874CD4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2725B-823E-4D46-89A6-4F9A21D955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5321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BCA874-FF61-4D09-A101-7608CF065938}"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C4DE39-6695-41E8-BA62-4B77AB8F8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73581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9FF7E9A-EDFA-482E-B1CA-508785CA0C94}"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80E396-6D44-4854-A39A-276FC5F35D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01323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93818F-C38D-4C82-AE5B-F01A01BCAE4D}"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FB0E4A8-F4E7-477B-8B99-00B96100C7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4220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CF72F5-D270-4E58-993B-CE62DBD2AF81}"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F669084-4EE7-4112-BF70-68E080783D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67261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D88DD4-9FEF-4DC6-8F93-E6AF4AB049E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F49B2A-9057-4585-8365-0CEC831410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5354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D9489-B6CB-4F15-B1F4-705ACE4FD4BA}"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6AF08D-FE9D-4C94-B6B1-675094CAE01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1331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C2CFAA-1FFC-4968-926E-556E9A7A6C47}"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C5DF01-574A-438B-9D42-616C0D2387D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64527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FC3094-8916-49AB-8006-F23363D9E7B3}"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B9E295-D987-4139-83ED-9236CCECE0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731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1188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30726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36930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538113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76331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47581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76272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453332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095541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89201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018096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0059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166946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069888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23218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1088B-9622-4535-82E6-C97B3504DE96}" type="datetimeFigureOut">
              <a:rPr lang="en-US" smtClean="0">
                <a:solidFill>
                  <a:prstClr val="black">
                    <a:tint val="75000"/>
                  </a:prstClr>
                </a:solidFill>
              </a: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28907-EDFC-4DAD-AEB0-3DAC27CC41C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706160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3056153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1"/>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8"/>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4/29/2025</a:t>
            </a:fld>
            <a:endParaRPr lang="en-US" dirty="0"/>
          </a:p>
        </p:txBody>
      </p:sp>
      <p:sp>
        <p:nvSpPr>
          <p:cNvPr id="5" name="Footer Placeholder 4"/>
          <p:cNvSpPr>
            <a:spLocks noGrp="1"/>
          </p:cNvSpPr>
          <p:nvPr>
            <p:ph type="ftr" sz="quarter" idx="3"/>
          </p:nvPr>
        </p:nvSpPr>
        <p:spPr>
          <a:xfrm>
            <a:off x="1562100" y="4237568"/>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8"/>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649179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40372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92438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01622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7681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75881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302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642EB0-B921-43DB-8195-C7DD5BFC3992}" type="datetimeFigureOut">
              <a:rPr lang="en-US">
                <a:solidFill>
                  <a:prstClr val="black">
                    <a:tint val="75000"/>
                  </a:prstClr>
                </a:solidFill>
              </a:rPr>
              <a:pPr>
                <a:defRPr/>
              </a:pPr>
              <a:t>4/29/2025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AF1BED0-C414-4846-8FE2-3EEF17E048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63329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oemi5901@aol.com" TargetMode="External"/><Relationship Id="rId2" Type="http://schemas.openxmlformats.org/officeDocument/2006/relationships/hyperlink" Target="mailto:wtmhousto2@ao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0.xml"/></Relationships>
</file>

<file path=ppt/slides/_rels/slide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0.xml"/></Relationships>
</file>

<file path=ppt/slides/_rels/slide1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0.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0.xml"/></Relationships>
</file>

<file path=ppt/slides/_rels/slide1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00.xml"/></Relationships>
</file>

<file path=ppt/slides/_rels/slide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0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7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7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7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7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svg"/></Relationships>
</file>

<file path=ppt/slides/_rels/slide5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71.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sv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428999"/>
          </a:xfrm>
        </p:spPr>
        <p:txBody>
          <a:bodyPr>
            <a:normAutofit fontScale="90000"/>
          </a:bodyPr>
          <a:lstStyle/>
          <a:p>
            <a:r>
              <a:rPr lang="en-US" b="1" dirty="0"/>
              <a:t>Reframing Defensive Theories</a:t>
            </a:r>
            <a:br>
              <a:rPr lang="en-US" b="1" dirty="0"/>
            </a:br>
            <a:r>
              <a:rPr lang="en-US" b="1" dirty="0"/>
              <a:t> in Voir Dire</a:t>
            </a:r>
            <a:br>
              <a:rPr lang="en-US" dirty="0"/>
            </a:br>
            <a:br>
              <a:rPr lang="en-US" dirty="0"/>
            </a:br>
            <a:r>
              <a:rPr lang="en-US" b="1" dirty="0">
                <a:latin typeface="Times New Roman" pitchFamily="18" charset="0"/>
                <a:cs typeface="Times New Roman" pitchFamily="18" charset="0"/>
              </a:rPr>
              <a:t>MCDAA</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May 2025</a:t>
            </a:r>
          </a:p>
        </p:txBody>
      </p:sp>
      <p:sp>
        <p:nvSpPr>
          <p:cNvPr id="3" name="Subtitle 2"/>
          <p:cNvSpPr>
            <a:spLocks noGrp="1"/>
          </p:cNvSpPr>
          <p:nvPr>
            <p:ph type="subTitle" idx="1"/>
          </p:nvPr>
        </p:nvSpPr>
        <p:spPr>
          <a:xfrm>
            <a:off x="1371600" y="3505200"/>
            <a:ext cx="6400800" cy="3124200"/>
          </a:xfrm>
        </p:spPr>
        <p:txBody>
          <a:bodyPr>
            <a:normAutofit fontScale="55000" lnSpcReduction="20000"/>
          </a:bodyPr>
          <a:lstStyle/>
          <a:p>
            <a:endParaRPr lang="en-US" sz="2000" dirty="0"/>
          </a:p>
          <a:p>
            <a:endParaRPr lang="en-US" dirty="0"/>
          </a:p>
          <a:p>
            <a:r>
              <a:rPr lang="en-US" b="1" dirty="0">
                <a:solidFill>
                  <a:schemeClr val="tx1"/>
                </a:solidFill>
                <a:latin typeface="Times New Roman" pitchFamily="18" charset="0"/>
                <a:cs typeface="Times New Roman" pitchFamily="18" charset="0"/>
              </a:rPr>
              <a:t>W. Troy McKinney</a:t>
            </a:r>
          </a:p>
          <a:p>
            <a:r>
              <a:rPr lang="en-US" b="1" dirty="0">
                <a:solidFill>
                  <a:schemeClr val="tx1"/>
                </a:solidFill>
                <a:latin typeface="Times New Roman" pitchFamily="18" charset="0"/>
                <a:cs typeface="Times New Roman" pitchFamily="18" charset="0"/>
              </a:rPr>
              <a:t>Schneider &amp; McKinney, P.C.</a:t>
            </a:r>
          </a:p>
          <a:p>
            <a:r>
              <a:rPr lang="en-US" b="1" dirty="0">
                <a:solidFill>
                  <a:schemeClr val="tx1"/>
                </a:solidFill>
                <a:latin typeface="Times New Roman" pitchFamily="18" charset="0"/>
                <a:cs typeface="Times New Roman" pitchFamily="18" charset="0"/>
              </a:rPr>
              <a:t>5300 Memorial Dr, Ste 750</a:t>
            </a:r>
          </a:p>
          <a:p>
            <a:r>
              <a:rPr lang="en-US" b="1" dirty="0">
                <a:solidFill>
                  <a:schemeClr val="tx1"/>
                </a:solidFill>
                <a:latin typeface="Times New Roman" pitchFamily="18" charset="0"/>
                <a:cs typeface="Times New Roman" pitchFamily="18" charset="0"/>
              </a:rPr>
              <a:t>Houston, TX 77007</a:t>
            </a:r>
          </a:p>
          <a:p>
            <a:r>
              <a:rPr lang="en-US" b="1" dirty="0">
                <a:solidFill>
                  <a:schemeClr val="tx1"/>
                </a:solidFill>
                <a:latin typeface="Times New Roman" pitchFamily="18" charset="0"/>
                <a:cs typeface="Times New Roman" pitchFamily="18" charset="0"/>
              </a:rPr>
              <a:t>713-951-9994</a:t>
            </a:r>
          </a:p>
          <a:p>
            <a:r>
              <a:rPr lang="en-US" b="1" dirty="0">
                <a:latin typeface="Times New Roman" pitchFamily="18" charset="0"/>
                <a:cs typeface="Times New Roman" pitchFamily="18" charset="0"/>
                <a:hlinkClick r:id="rId2"/>
              </a:rPr>
              <a:t>wtmhousto2@aol.com</a:t>
            </a:r>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hlinkClick r:id="rId3"/>
              </a:rPr>
              <a:t>Noemi5901@aol.com</a:t>
            </a:r>
            <a:endParaRPr lang="en-US" b="1" dirty="0">
              <a:latin typeface="Times New Roman" pitchFamily="18" charset="0"/>
              <a:cs typeface="Times New Roman" pitchFamily="18" charset="0"/>
            </a:endParaRP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				</a:t>
            </a:r>
          </a:p>
        </p:txBody>
      </p:sp>
    </p:spTree>
    <p:extLst>
      <p:ext uri="{BB962C8B-B14F-4D97-AF65-F5344CB8AC3E}">
        <p14:creationId xmlns:p14="http://schemas.microsoft.com/office/powerpoint/2010/main" val="2735109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b="1" dirty="0"/>
              <a:t>Why We Are Here</a:t>
            </a:r>
          </a:p>
        </p:txBody>
      </p:sp>
      <p:sp>
        <p:nvSpPr>
          <p:cNvPr id="3" name="Content Placeholder 2"/>
          <p:cNvSpPr>
            <a:spLocks noGrp="1"/>
          </p:cNvSpPr>
          <p:nvPr>
            <p:ph idx="1"/>
          </p:nvPr>
        </p:nvSpPr>
        <p:spPr>
          <a:xfrm>
            <a:off x="457200" y="2057400"/>
            <a:ext cx="8229600" cy="4068763"/>
          </a:xfrm>
        </p:spPr>
        <p:txBody>
          <a:bodyPr/>
          <a:lstStyle/>
          <a:p>
            <a:r>
              <a:rPr lang="en-US" sz="4000" b="1" u="sng" dirty="0"/>
              <a:t>We say</a:t>
            </a:r>
            <a:r>
              <a:rPr lang="en-US" sz="4000" dirty="0"/>
              <a:t> – </a:t>
            </a:r>
            <a:r>
              <a:rPr lang="en-US" sz="4000" b="1" dirty="0"/>
              <a:t>Gonzalo was not driving while intoxicated.</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Police Exercises</a:t>
            </a:r>
          </a:p>
        </p:txBody>
      </p:sp>
      <p:sp>
        <p:nvSpPr>
          <p:cNvPr id="3" name="Content Placeholder 2"/>
          <p:cNvSpPr>
            <a:spLocks noGrp="1"/>
          </p:cNvSpPr>
          <p:nvPr>
            <p:ph idx="1"/>
          </p:nvPr>
        </p:nvSpPr>
        <p:spPr>
          <a:xfrm>
            <a:off x="457200" y="1600200"/>
            <a:ext cx="8229600" cy="5029200"/>
          </a:xfrm>
        </p:spPr>
        <p:txBody>
          <a:bodyPr/>
          <a:lstStyle/>
          <a:p>
            <a:pPr algn="just"/>
            <a:r>
              <a:rPr lang="en-US" sz="2400" dirty="0"/>
              <a:t>Do you think that the exercises police ask people to do are a reliable ways of distinguishing between someone who is intoxicated and someone who is not?</a:t>
            </a:r>
          </a:p>
          <a:p>
            <a:pPr algn="just"/>
            <a:r>
              <a:rPr lang="en-US" sz="3600" b="1" dirty="0"/>
              <a:t>Is any test or exercise meaningful if it cannot tell the difference between someone who is intoxicated and someone who is tired, uncoordinated, nervous, scared, has a medical condition, or is otherwise not able to do the test when not intoxicated?</a:t>
            </a:r>
          </a:p>
        </p:txBody>
      </p:sp>
    </p:spTree>
    <p:extLst>
      <p:ext uri="{BB962C8B-B14F-4D97-AF65-F5344CB8AC3E}">
        <p14:creationId xmlns:p14="http://schemas.microsoft.com/office/powerpoint/2010/main" val="293406241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Police Exercises</a:t>
            </a:r>
          </a:p>
        </p:txBody>
      </p:sp>
      <p:sp>
        <p:nvSpPr>
          <p:cNvPr id="3" name="Content Placeholder 2"/>
          <p:cNvSpPr>
            <a:spLocks noGrp="1"/>
          </p:cNvSpPr>
          <p:nvPr>
            <p:ph idx="1"/>
          </p:nvPr>
        </p:nvSpPr>
        <p:spPr>
          <a:xfrm>
            <a:off x="457200" y="1600200"/>
            <a:ext cx="8229600" cy="5029200"/>
          </a:xfrm>
        </p:spPr>
        <p:txBody>
          <a:bodyPr/>
          <a:lstStyle/>
          <a:p>
            <a:pPr algn="just"/>
            <a:r>
              <a:rPr lang="en-US" sz="4000" b="1" dirty="0"/>
              <a:t>Who is certain they could do the police exercises perfectly right now?</a:t>
            </a:r>
          </a:p>
        </p:txBody>
      </p:sp>
    </p:spTree>
    <p:extLst>
      <p:ext uri="{BB962C8B-B14F-4D97-AF65-F5344CB8AC3E}">
        <p14:creationId xmlns:p14="http://schemas.microsoft.com/office/powerpoint/2010/main" val="41634406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Police Exercises</a:t>
            </a:r>
          </a:p>
        </p:txBody>
      </p:sp>
      <p:sp>
        <p:nvSpPr>
          <p:cNvPr id="3" name="Content Placeholder 2"/>
          <p:cNvSpPr>
            <a:spLocks noGrp="1"/>
          </p:cNvSpPr>
          <p:nvPr>
            <p:ph idx="1"/>
          </p:nvPr>
        </p:nvSpPr>
        <p:spPr>
          <a:xfrm>
            <a:off x="457200" y="1219200"/>
            <a:ext cx="8229600" cy="5410200"/>
          </a:xfrm>
        </p:spPr>
        <p:txBody>
          <a:bodyPr/>
          <a:lstStyle/>
          <a:p>
            <a:pPr algn="just"/>
            <a:r>
              <a:rPr lang="en-US" sz="2200" dirty="0"/>
              <a:t>Who is certain they could do the police exercises perfectly right now?</a:t>
            </a:r>
          </a:p>
          <a:p>
            <a:pPr algn="just"/>
            <a:r>
              <a:rPr lang="en-US" sz="4000" b="1" dirty="0"/>
              <a:t>If your failure to do them perfectly was going to result in the judge ordering you into custody right now, would you still be confident you could do them perfectly?</a:t>
            </a:r>
          </a:p>
        </p:txBody>
      </p:sp>
    </p:spTree>
    <p:extLst>
      <p:ext uri="{BB962C8B-B14F-4D97-AF65-F5344CB8AC3E}">
        <p14:creationId xmlns:p14="http://schemas.microsoft.com/office/powerpoint/2010/main" val="2996241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a:t>Police Exercises</a:t>
            </a:r>
          </a:p>
        </p:txBody>
      </p:sp>
      <p:sp>
        <p:nvSpPr>
          <p:cNvPr id="3" name="Content Placeholder 2"/>
          <p:cNvSpPr>
            <a:spLocks noGrp="1"/>
          </p:cNvSpPr>
          <p:nvPr>
            <p:ph idx="1"/>
          </p:nvPr>
        </p:nvSpPr>
        <p:spPr>
          <a:xfrm>
            <a:off x="457200" y="762000"/>
            <a:ext cx="8229600" cy="5867400"/>
          </a:xfrm>
        </p:spPr>
        <p:txBody>
          <a:bodyPr/>
          <a:lstStyle/>
          <a:p>
            <a:pPr algn="just"/>
            <a:r>
              <a:rPr lang="en-US" sz="2200" dirty="0"/>
              <a:t>Who is certain they could do the police exercises perfectly right now?</a:t>
            </a:r>
          </a:p>
          <a:p>
            <a:pPr algn="just"/>
            <a:r>
              <a:rPr lang="en-US" sz="2200" dirty="0"/>
              <a:t>If your failure to do them perfectly was going to result in the judge ordering you into custody right now, would you still be confident you could do them perfectly?</a:t>
            </a:r>
          </a:p>
          <a:p>
            <a:pPr algn="just"/>
            <a:r>
              <a:rPr lang="en-US" sz="4000" b="1" dirty="0"/>
              <a:t>Who is not sure if they could do the police exercises perfectly right now?</a:t>
            </a:r>
          </a:p>
        </p:txBody>
      </p:sp>
    </p:spTree>
    <p:extLst>
      <p:ext uri="{BB962C8B-B14F-4D97-AF65-F5344CB8AC3E}">
        <p14:creationId xmlns:p14="http://schemas.microsoft.com/office/powerpoint/2010/main" val="27331054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Breath and Blood Testing</a:t>
            </a:r>
          </a:p>
        </p:txBody>
      </p:sp>
      <p:sp>
        <p:nvSpPr>
          <p:cNvPr id="3" name="Content Placeholder 2"/>
          <p:cNvSpPr>
            <a:spLocks noGrp="1"/>
          </p:cNvSpPr>
          <p:nvPr>
            <p:ph idx="1"/>
          </p:nvPr>
        </p:nvSpPr>
        <p:spPr/>
        <p:txBody>
          <a:bodyPr/>
          <a:lstStyle/>
          <a:p>
            <a:pPr algn="just"/>
            <a:r>
              <a:rPr lang="en-US" sz="4000" b="1" dirty="0"/>
              <a:t>What do you know about the breath and blood test machines?</a:t>
            </a:r>
          </a:p>
        </p:txBody>
      </p:sp>
    </p:spTree>
    <p:extLst>
      <p:ext uri="{BB962C8B-B14F-4D97-AF65-F5344CB8AC3E}">
        <p14:creationId xmlns:p14="http://schemas.microsoft.com/office/powerpoint/2010/main" val="239459952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Breath Testing</a:t>
            </a:r>
          </a:p>
        </p:txBody>
      </p:sp>
      <p:sp>
        <p:nvSpPr>
          <p:cNvPr id="3" name="Content Placeholder 2"/>
          <p:cNvSpPr>
            <a:spLocks noGrp="1"/>
          </p:cNvSpPr>
          <p:nvPr>
            <p:ph idx="1"/>
          </p:nvPr>
        </p:nvSpPr>
        <p:spPr/>
        <p:txBody>
          <a:bodyPr/>
          <a:lstStyle/>
          <a:p>
            <a:pPr algn="just"/>
            <a:r>
              <a:rPr lang="en-US" dirty="0"/>
              <a:t>What do you know about the breath test machine in Texas?</a:t>
            </a:r>
          </a:p>
          <a:p>
            <a:pPr algn="just"/>
            <a:r>
              <a:rPr lang="en-US" sz="4000" b="1" dirty="0"/>
              <a:t>Is any machine always accurate and reliable?</a:t>
            </a:r>
          </a:p>
        </p:txBody>
      </p:sp>
    </p:spTree>
    <p:extLst>
      <p:ext uri="{BB962C8B-B14F-4D97-AF65-F5344CB8AC3E}">
        <p14:creationId xmlns:p14="http://schemas.microsoft.com/office/powerpoint/2010/main" val="5339017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Breath Testing</a:t>
            </a:r>
          </a:p>
        </p:txBody>
      </p:sp>
      <p:sp>
        <p:nvSpPr>
          <p:cNvPr id="3" name="Content Placeholder 2"/>
          <p:cNvSpPr>
            <a:spLocks noGrp="1"/>
          </p:cNvSpPr>
          <p:nvPr>
            <p:ph idx="1"/>
          </p:nvPr>
        </p:nvSpPr>
        <p:spPr/>
        <p:txBody>
          <a:bodyPr/>
          <a:lstStyle/>
          <a:p>
            <a:pPr algn="just"/>
            <a:r>
              <a:rPr lang="en-US" dirty="0"/>
              <a:t>What do you know about the breath test machine?</a:t>
            </a:r>
          </a:p>
          <a:p>
            <a:pPr algn="just"/>
            <a:r>
              <a:rPr lang="en-US" dirty="0"/>
              <a:t>Is any machine always accurate and reliable?</a:t>
            </a:r>
          </a:p>
          <a:p>
            <a:pPr algn="just"/>
            <a:r>
              <a:rPr lang="en-US" sz="4000" b="1" dirty="0"/>
              <a:t>Can you know that the results of a machine are wrong without knowing why it is wrong?</a:t>
            </a:r>
          </a:p>
        </p:txBody>
      </p:sp>
    </p:spTree>
    <p:extLst>
      <p:ext uri="{BB962C8B-B14F-4D97-AF65-F5344CB8AC3E}">
        <p14:creationId xmlns:p14="http://schemas.microsoft.com/office/powerpoint/2010/main" val="355825847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What is this?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Tree>
    <p:extLst>
      <p:ext uri="{BB962C8B-B14F-4D97-AF65-F5344CB8AC3E}">
        <p14:creationId xmlns:p14="http://schemas.microsoft.com/office/powerpoint/2010/main" val="643279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What is this?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This is a Great Dane. </a:t>
            </a:r>
          </a:p>
          <a:p>
            <a:pPr fontAlgn="base">
              <a:spcBef>
                <a:spcPct val="0"/>
              </a:spcBef>
              <a:spcAft>
                <a:spcPct val="0"/>
              </a:spcAft>
            </a:pPr>
            <a:r>
              <a:rPr lang="en-US" dirty="0">
                <a:solidFill>
                  <a:prstClr val="black"/>
                </a:solidFill>
                <a:latin typeface="Arial" charset="0"/>
                <a:cs typeface="Arial" charset="0"/>
              </a:rPr>
              <a:t>True or false?</a:t>
            </a:r>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07943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What is this?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This is a Great Dane. </a:t>
            </a:r>
          </a:p>
          <a:p>
            <a:pPr fontAlgn="base">
              <a:spcBef>
                <a:spcPct val="0"/>
              </a:spcBef>
              <a:spcAft>
                <a:spcPct val="0"/>
              </a:spcAft>
            </a:pPr>
            <a:r>
              <a:rPr lang="en-US" dirty="0">
                <a:solidFill>
                  <a:prstClr val="black"/>
                </a:solidFill>
                <a:latin typeface="Arial" charset="0"/>
                <a:cs typeface="Arial" charset="0"/>
              </a:rPr>
              <a:t>True or false?</a:t>
            </a:r>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This is a Chihuahua?</a:t>
            </a:r>
          </a:p>
          <a:p>
            <a:pPr fontAlgn="base">
              <a:spcBef>
                <a:spcPct val="0"/>
              </a:spcBef>
              <a:spcAft>
                <a:spcPct val="0"/>
              </a:spcAft>
            </a:pPr>
            <a:r>
              <a:rPr lang="en-US" dirty="0">
                <a:solidFill>
                  <a:prstClr val="black"/>
                </a:solidFill>
                <a:latin typeface="Arial" charset="0"/>
                <a:cs typeface="Arial" charset="0"/>
              </a:rPr>
              <a:t>True of false?</a:t>
            </a:r>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81820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b="1" dirty="0"/>
              <a:t>Why We Are Here</a:t>
            </a:r>
          </a:p>
        </p:txBody>
      </p:sp>
      <p:sp>
        <p:nvSpPr>
          <p:cNvPr id="3" name="Content Placeholder 2"/>
          <p:cNvSpPr>
            <a:spLocks noGrp="1"/>
          </p:cNvSpPr>
          <p:nvPr>
            <p:ph idx="1"/>
          </p:nvPr>
        </p:nvSpPr>
        <p:spPr>
          <a:xfrm>
            <a:off x="457200" y="2057400"/>
            <a:ext cx="8229600" cy="4068763"/>
          </a:xfrm>
        </p:spPr>
        <p:txBody>
          <a:bodyPr/>
          <a:lstStyle/>
          <a:p>
            <a:pPr algn="just"/>
            <a:r>
              <a:rPr lang="en-US" sz="4000" b="1" u="sng" dirty="0"/>
              <a:t>We say</a:t>
            </a:r>
            <a:r>
              <a:rPr lang="en-US" sz="4000" dirty="0"/>
              <a:t> – </a:t>
            </a:r>
            <a:r>
              <a:rPr lang="en-US" sz="4000" b="1" dirty="0"/>
              <a:t>Gonzalo was not driving while intoxicated.</a:t>
            </a:r>
          </a:p>
          <a:p>
            <a:pPr algn="just"/>
            <a:r>
              <a:rPr lang="en-US" sz="4000" b="1" u="sng" dirty="0"/>
              <a:t>They say</a:t>
            </a:r>
            <a:r>
              <a:rPr lang="en-US" sz="4000" dirty="0"/>
              <a:t> – they think Gonzalo may have been driving while intoxicated.</a:t>
            </a:r>
          </a:p>
        </p:txBody>
      </p:sp>
    </p:spTree>
    <p:extLst>
      <p:ext uri="{BB962C8B-B14F-4D97-AF65-F5344CB8AC3E}">
        <p14:creationId xmlns:p14="http://schemas.microsoft.com/office/powerpoint/2010/main" val="16539947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What is this?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This is a Great Dane. </a:t>
            </a:r>
          </a:p>
          <a:p>
            <a:pPr fontAlgn="base">
              <a:spcBef>
                <a:spcPct val="0"/>
              </a:spcBef>
              <a:spcAft>
                <a:spcPct val="0"/>
              </a:spcAft>
            </a:pPr>
            <a:r>
              <a:rPr lang="en-US" dirty="0">
                <a:solidFill>
                  <a:prstClr val="black"/>
                </a:solidFill>
                <a:latin typeface="Arial" charset="0"/>
                <a:cs typeface="Arial" charset="0"/>
              </a:rPr>
              <a:t>True or false?</a:t>
            </a:r>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This is a Chihuahua?</a:t>
            </a:r>
          </a:p>
          <a:p>
            <a:pPr fontAlgn="base">
              <a:spcBef>
                <a:spcPct val="0"/>
              </a:spcBef>
              <a:spcAft>
                <a:spcPct val="0"/>
              </a:spcAft>
            </a:pPr>
            <a:r>
              <a:rPr lang="en-US" dirty="0">
                <a:solidFill>
                  <a:prstClr val="black"/>
                </a:solidFill>
                <a:latin typeface="Arial" charset="0"/>
                <a:cs typeface="Arial" charset="0"/>
              </a:rPr>
              <a:t>True of false?</a:t>
            </a:r>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276600"/>
            <a:ext cx="2362200" cy="1477328"/>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I have a government DNA test report that says this is a Chihuahua?</a:t>
            </a:r>
          </a:p>
          <a:p>
            <a:pPr fontAlgn="base">
              <a:spcBef>
                <a:spcPct val="0"/>
              </a:spcBef>
              <a:spcAft>
                <a:spcPct val="0"/>
              </a:spcAft>
            </a:pPr>
            <a:r>
              <a:rPr lang="en-US" dirty="0">
                <a:solidFill>
                  <a:prstClr val="black"/>
                </a:solidFill>
                <a:latin typeface="Arial" charset="0"/>
                <a:cs typeface="Arial" charset="0"/>
              </a:rPr>
              <a:t>Do you believe it?</a:t>
            </a:r>
          </a:p>
        </p:txBody>
      </p:sp>
    </p:spTree>
    <p:extLst>
      <p:ext uri="{BB962C8B-B14F-4D97-AF65-F5344CB8AC3E}">
        <p14:creationId xmlns:p14="http://schemas.microsoft.com/office/powerpoint/2010/main" val="1528227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What is this?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362200" y="1219200"/>
            <a:ext cx="4241299" cy="3566160"/>
          </a:xfrm>
          <a:prstGeom prst="rect">
            <a:avLst/>
          </a:prstGeom>
          <a:noFill/>
          <a:ln w="9525">
            <a:noFill/>
            <a:miter lim="800000"/>
            <a:headEnd/>
            <a:tailEnd/>
          </a:ln>
        </p:spPr>
      </p:pic>
      <p:sp>
        <p:nvSpPr>
          <p:cNvPr id="4" name="TextBox 3"/>
          <p:cNvSpPr txBox="1"/>
          <p:nvPr/>
        </p:nvSpPr>
        <p:spPr>
          <a:xfrm>
            <a:off x="381000" y="3048000"/>
            <a:ext cx="1905000"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This is a Great Dane. </a:t>
            </a:r>
          </a:p>
          <a:p>
            <a:pPr fontAlgn="base">
              <a:spcBef>
                <a:spcPct val="0"/>
              </a:spcBef>
              <a:spcAft>
                <a:spcPct val="0"/>
              </a:spcAft>
            </a:pPr>
            <a:r>
              <a:rPr lang="en-US" dirty="0">
                <a:solidFill>
                  <a:prstClr val="black"/>
                </a:solidFill>
                <a:latin typeface="Arial" charset="0"/>
                <a:cs typeface="Arial" charset="0"/>
              </a:rPr>
              <a:t>True or false?</a:t>
            </a:r>
          </a:p>
        </p:txBody>
      </p:sp>
      <p:cxnSp>
        <p:nvCxnSpPr>
          <p:cNvPr id="6" name="Straight Arrow Connector 5"/>
          <p:cNvCxnSpPr/>
          <p:nvPr/>
        </p:nvCxnSpPr>
        <p:spPr>
          <a:xfrm>
            <a:off x="1676400" y="4343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781800" y="1524000"/>
            <a:ext cx="1752600" cy="923330"/>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This is a Chihuahua?</a:t>
            </a:r>
          </a:p>
          <a:p>
            <a:pPr fontAlgn="base">
              <a:spcBef>
                <a:spcPct val="0"/>
              </a:spcBef>
              <a:spcAft>
                <a:spcPct val="0"/>
              </a:spcAft>
            </a:pPr>
            <a:r>
              <a:rPr lang="en-US" dirty="0">
                <a:solidFill>
                  <a:prstClr val="black"/>
                </a:solidFill>
                <a:latin typeface="Arial" charset="0"/>
                <a:cs typeface="Arial" charset="0"/>
              </a:rPr>
              <a:t>True of false?</a:t>
            </a:r>
          </a:p>
        </p:txBody>
      </p:sp>
      <p:cxnSp>
        <p:nvCxnSpPr>
          <p:cNvPr id="9" name="Straight Arrow Connector 8"/>
          <p:cNvCxnSpPr/>
          <p:nvPr/>
        </p:nvCxnSpPr>
        <p:spPr>
          <a:xfrm flipH="1">
            <a:off x="6705600" y="2819400"/>
            <a:ext cx="6096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629400" y="3276600"/>
            <a:ext cx="2362200" cy="1477328"/>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I have a government DNA test report that says this is a Chihuahua?</a:t>
            </a:r>
          </a:p>
          <a:p>
            <a:pPr fontAlgn="base">
              <a:spcBef>
                <a:spcPct val="0"/>
              </a:spcBef>
              <a:spcAft>
                <a:spcPct val="0"/>
              </a:spcAft>
            </a:pPr>
            <a:r>
              <a:rPr lang="en-US" dirty="0">
                <a:solidFill>
                  <a:prstClr val="black"/>
                </a:solidFill>
                <a:latin typeface="Arial" charset="0"/>
                <a:cs typeface="Arial" charset="0"/>
              </a:rPr>
              <a:t>Do you believe it?</a:t>
            </a:r>
          </a:p>
        </p:txBody>
      </p:sp>
      <p:sp>
        <p:nvSpPr>
          <p:cNvPr id="11" name="TextBox 10"/>
          <p:cNvSpPr txBox="1"/>
          <p:nvPr/>
        </p:nvSpPr>
        <p:spPr>
          <a:xfrm>
            <a:off x="1828800" y="5029200"/>
            <a:ext cx="5715000" cy="1569660"/>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Arial" charset="0"/>
                <a:cs typeface="Arial" charset="0"/>
              </a:rPr>
              <a:t>Do you have to know why the DNA lab report is wrong to know that it must be wrong?</a:t>
            </a:r>
          </a:p>
        </p:txBody>
      </p:sp>
    </p:spTree>
    <p:extLst>
      <p:ext uri="{BB962C8B-B14F-4D97-AF65-F5344CB8AC3E}">
        <p14:creationId xmlns:p14="http://schemas.microsoft.com/office/powerpoint/2010/main" val="27210029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or Reliable?</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188720"/>
            <a:ext cx="5796949" cy="5669280"/>
          </a:xfrm>
          <a:prstGeom prst="rect">
            <a:avLst/>
          </a:prstGeom>
          <a:noFill/>
          <a:ln w="9525">
            <a:noFill/>
            <a:miter lim="800000"/>
            <a:headEnd/>
            <a:tailEnd/>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57274" y="3124200"/>
            <a:ext cx="1379813" cy="3200400"/>
          </a:xfrm>
          <a:prstGeom prst="rect">
            <a:avLst/>
          </a:prstGeom>
          <a:noFill/>
          <a:ln w="9525">
            <a:noFill/>
            <a:miter lim="800000"/>
            <a:headEnd/>
            <a:tailEnd/>
          </a:ln>
        </p:spPr>
      </p:pic>
    </p:spTree>
    <p:extLst>
      <p:ext uri="{BB962C8B-B14F-4D97-AF65-F5344CB8AC3E}">
        <p14:creationId xmlns:p14="http://schemas.microsoft.com/office/powerpoint/2010/main" val="21074875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or Reliable?</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188720"/>
            <a:ext cx="5796949" cy="566928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3124200"/>
            <a:ext cx="2169761" cy="3200400"/>
          </a:xfrm>
          <a:prstGeom prst="rect">
            <a:avLst/>
          </a:prstGeom>
          <a:noFill/>
          <a:ln w="9525">
            <a:noFill/>
            <a:miter lim="800000"/>
            <a:headEnd/>
            <a:tailEnd/>
          </a:ln>
        </p:spPr>
      </p:pic>
      <p:sp>
        <p:nvSpPr>
          <p:cNvPr id="5" name="TextBox 4"/>
          <p:cNvSpPr txBox="1"/>
          <p:nvPr/>
        </p:nvSpPr>
        <p:spPr>
          <a:xfrm>
            <a:off x="7239000" y="1600200"/>
            <a:ext cx="1676400" cy="4401205"/>
          </a:xfrm>
          <a:prstGeom prst="rect">
            <a:avLst/>
          </a:prstGeom>
          <a:noFill/>
        </p:spPr>
        <p:txBody>
          <a:bodyPr wrap="square" rtlCol="0">
            <a:spAutoFit/>
          </a:bodyPr>
          <a:lstStyle/>
          <a:p>
            <a:pPr fontAlgn="base">
              <a:spcBef>
                <a:spcPct val="0"/>
              </a:spcBef>
              <a:spcAft>
                <a:spcPct val="0"/>
              </a:spcAft>
            </a:pPr>
            <a:r>
              <a:rPr lang="en-US" sz="2800" dirty="0">
                <a:solidFill>
                  <a:prstClr val="black"/>
                </a:solidFill>
                <a:latin typeface="Arial" charset="0"/>
                <a:cs typeface="Arial" charset="0"/>
              </a:rPr>
              <a:t>Do you have to know why the scale is wrong to know that it must be wrong?</a:t>
            </a:r>
          </a:p>
        </p:txBody>
      </p:sp>
    </p:spTree>
    <p:extLst>
      <p:ext uri="{BB962C8B-B14F-4D97-AF65-F5344CB8AC3E}">
        <p14:creationId xmlns:p14="http://schemas.microsoft.com/office/powerpoint/2010/main" val="6869743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a:t>Jury Function</a:t>
            </a:r>
          </a:p>
        </p:txBody>
      </p:sp>
      <p:sp>
        <p:nvSpPr>
          <p:cNvPr id="3" name="Content Placeholder 2"/>
          <p:cNvSpPr>
            <a:spLocks noGrp="1"/>
          </p:cNvSpPr>
          <p:nvPr>
            <p:ph idx="1"/>
          </p:nvPr>
        </p:nvSpPr>
        <p:spPr>
          <a:xfrm>
            <a:off x="457200" y="1066800"/>
            <a:ext cx="8229600" cy="5562600"/>
          </a:xfrm>
        </p:spPr>
        <p:txBody>
          <a:bodyPr/>
          <a:lstStyle/>
          <a:p>
            <a:pPr algn="just"/>
            <a:r>
              <a:rPr lang="en-US" sz="4000" b="1" dirty="0"/>
              <a:t>Some say it is acceptable to find someone charged with a crime guilty simply to send a message to that person or society.</a:t>
            </a:r>
          </a:p>
        </p:txBody>
      </p:sp>
    </p:spTree>
    <p:extLst>
      <p:ext uri="{BB962C8B-B14F-4D97-AF65-F5344CB8AC3E}">
        <p14:creationId xmlns:p14="http://schemas.microsoft.com/office/powerpoint/2010/main" val="6429369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a:t>Jury Function</a:t>
            </a:r>
          </a:p>
        </p:txBody>
      </p:sp>
      <p:sp>
        <p:nvSpPr>
          <p:cNvPr id="3" name="Content Placeholder 2"/>
          <p:cNvSpPr>
            <a:spLocks noGrp="1"/>
          </p:cNvSpPr>
          <p:nvPr>
            <p:ph idx="1"/>
          </p:nvPr>
        </p:nvSpPr>
        <p:spPr>
          <a:xfrm>
            <a:off x="457200" y="1066800"/>
            <a:ext cx="8229600" cy="5562600"/>
          </a:xfrm>
        </p:spPr>
        <p:txBody>
          <a:bodyPr/>
          <a:lstStyle/>
          <a:p>
            <a:pPr algn="just"/>
            <a:r>
              <a:rPr lang="en-US" dirty="0"/>
              <a:t>Some say it is acceptable to find someone charged with a crime guilty simply to send a message to that person or society.</a:t>
            </a:r>
          </a:p>
          <a:p>
            <a:pPr algn="just"/>
            <a:r>
              <a:rPr lang="en-US" sz="4000" b="1" dirty="0"/>
              <a:t>Does anyone feel that way?</a:t>
            </a:r>
          </a:p>
        </p:txBody>
      </p:sp>
    </p:spTree>
    <p:extLst>
      <p:ext uri="{BB962C8B-B14F-4D97-AF65-F5344CB8AC3E}">
        <p14:creationId xmlns:p14="http://schemas.microsoft.com/office/powerpoint/2010/main" val="6353244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a:t>Jury Function</a:t>
            </a:r>
          </a:p>
        </p:txBody>
      </p:sp>
      <p:sp>
        <p:nvSpPr>
          <p:cNvPr id="3" name="Content Placeholder 2"/>
          <p:cNvSpPr>
            <a:spLocks noGrp="1"/>
          </p:cNvSpPr>
          <p:nvPr>
            <p:ph idx="1"/>
          </p:nvPr>
        </p:nvSpPr>
        <p:spPr>
          <a:xfrm>
            <a:off x="457200" y="1066800"/>
            <a:ext cx="8229600" cy="5562600"/>
          </a:xfrm>
        </p:spPr>
        <p:txBody>
          <a:bodyPr/>
          <a:lstStyle/>
          <a:p>
            <a:pPr algn="just"/>
            <a:r>
              <a:rPr lang="en-US" dirty="0"/>
              <a:t>Some say it is acceptable to find someone charged with a crime guilty simply to send a message to that person or society.</a:t>
            </a:r>
          </a:p>
          <a:p>
            <a:pPr algn="just"/>
            <a:r>
              <a:rPr lang="en-US" dirty="0"/>
              <a:t>Does anyone feel that way?</a:t>
            </a:r>
          </a:p>
          <a:p>
            <a:pPr algn="just"/>
            <a:r>
              <a:rPr lang="en-US" sz="4000" b="1" dirty="0"/>
              <a:t>Others say that it is only acceptable to find someone guilty if the State has proven them guilty beyond and to the exclusion of all reasonable doubt.</a:t>
            </a:r>
          </a:p>
        </p:txBody>
      </p:sp>
    </p:spTree>
    <p:extLst>
      <p:ext uri="{BB962C8B-B14F-4D97-AF65-F5344CB8AC3E}">
        <p14:creationId xmlns:p14="http://schemas.microsoft.com/office/powerpoint/2010/main" val="6652867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a:t>Jury Function</a:t>
            </a:r>
          </a:p>
        </p:txBody>
      </p:sp>
      <p:sp>
        <p:nvSpPr>
          <p:cNvPr id="3" name="Content Placeholder 2"/>
          <p:cNvSpPr>
            <a:spLocks noGrp="1"/>
          </p:cNvSpPr>
          <p:nvPr>
            <p:ph idx="1"/>
          </p:nvPr>
        </p:nvSpPr>
        <p:spPr>
          <a:xfrm>
            <a:off x="457200" y="1066800"/>
            <a:ext cx="8229600" cy="5562600"/>
          </a:xfrm>
        </p:spPr>
        <p:txBody>
          <a:bodyPr/>
          <a:lstStyle/>
          <a:p>
            <a:pPr algn="just"/>
            <a:r>
              <a:rPr lang="en-US" sz="2800" dirty="0"/>
              <a:t>Some say it is acceptable to find someone charged with a crime guilty simply to send a message to that person or society.</a:t>
            </a:r>
          </a:p>
          <a:p>
            <a:pPr algn="just"/>
            <a:r>
              <a:rPr lang="en-US" sz="2800" dirty="0"/>
              <a:t>Does anyone feel that way?</a:t>
            </a:r>
          </a:p>
          <a:p>
            <a:pPr algn="just"/>
            <a:r>
              <a:rPr lang="en-US" sz="2800" dirty="0"/>
              <a:t>Others say that it is only acceptable to find someone guilty if the State has proven them guilty beyond and to the exclusion of all reasonable doubt.</a:t>
            </a:r>
          </a:p>
          <a:p>
            <a:pPr algn="just"/>
            <a:r>
              <a:rPr lang="en-US" sz="4000" b="1" dirty="0"/>
              <a:t>Is sending a message ever a reason to find someone guilty?</a:t>
            </a:r>
          </a:p>
          <a:p>
            <a:endParaRPr lang="en-US" dirty="0"/>
          </a:p>
        </p:txBody>
      </p:sp>
    </p:spTree>
    <p:extLst>
      <p:ext uri="{BB962C8B-B14F-4D97-AF65-F5344CB8AC3E}">
        <p14:creationId xmlns:p14="http://schemas.microsoft.com/office/powerpoint/2010/main" val="26937670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t>Decision Making</a:t>
            </a:r>
          </a:p>
        </p:txBody>
      </p:sp>
      <p:sp>
        <p:nvSpPr>
          <p:cNvPr id="3" name="Content Placeholder 2"/>
          <p:cNvSpPr>
            <a:spLocks noGrp="1"/>
          </p:cNvSpPr>
          <p:nvPr>
            <p:ph idx="1"/>
          </p:nvPr>
        </p:nvSpPr>
        <p:spPr>
          <a:xfrm>
            <a:off x="457200" y="838200"/>
            <a:ext cx="8229600" cy="6019800"/>
          </a:xfrm>
        </p:spPr>
        <p:txBody>
          <a:bodyPr/>
          <a:lstStyle/>
          <a:p>
            <a:pPr algn="just"/>
            <a:r>
              <a:rPr lang="en-US" sz="3600" b="1" dirty="0"/>
              <a:t>6 Jurors means 6 verdicts.</a:t>
            </a:r>
          </a:p>
          <a:p>
            <a:pPr algn="just"/>
            <a:r>
              <a:rPr lang="en-US" sz="3600" b="1" dirty="0"/>
              <a:t>Each person has the right to their own verdict.</a:t>
            </a:r>
          </a:p>
          <a:p>
            <a:pPr algn="just"/>
            <a:r>
              <a:rPr lang="en-US" sz="3600" b="1" dirty="0"/>
              <a:t>If all six agree, then there is a group verdict.</a:t>
            </a:r>
          </a:p>
          <a:p>
            <a:pPr algn="just"/>
            <a:r>
              <a:rPr lang="en-US" sz="3600" b="1" dirty="0"/>
              <a:t>If all six do not agree then there is not a group verdict.  This is acceptable.  </a:t>
            </a:r>
          </a:p>
        </p:txBody>
      </p:sp>
    </p:spTree>
    <p:extLst>
      <p:ext uri="{BB962C8B-B14F-4D97-AF65-F5344CB8AC3E}">
        <p14:creationId xmlns:p14="http://schemas.microsoft.com/office/powerpoint/2010/main" val="11947096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t>Decision Making</a:t>
            </a:r>
          </a:p>
        </p:txBody>
      </p:sp>
      <p:sp>
        <p:nvSpPr>
          <p:cNvPr id="3" name="Content Placeholder 2"/>
          <p:cNvSpPr>
            <a:spLocks noGrp="1"/>
          </p:cNvSpPr>
          <p:nvPr>
            <p:ph idx="1"/>
          </p:nvPr>
        </p:nvSpPr>
        <p:spPr>
          <a:xfrm>
            <a:off x="457200" y="838200"/>
            <a:ext cx="8229600" cy="6019800"/>
          </a:xfrm>
        </p:spPr>
        <p:txBody>
          <a:bodyPr/>
          <a:lstStyle/>
          <a:p>
            <a:pPr algn="just"/>
            <a:r>
              <a:rPr lang="en-US" dirty="0"/>
              <a:t>6 Jurors means 6 verdicts.</a:t>
            </a:r>
          </a:p>
          <a:p>
            <a:pPr algn="just"/>
            <a:r>
              <a:rPr lang="en-US" dirty="0"/>
              <a:t>Each person has the right to their own verdict.</a:t>
            </a:r>
          </a:p>
          <a:p>
            <a:pPr algn="just"/>
            <a:r>
              <a:rPr lang="en-US" dirty="0"/>
              <a:t>If all six agree, then there is a group verdict.</a:t>
            </a:r>
          </a:p>
          <a:p>
            <a:pPr algn="just"/>
            <a:r>
              <a:rPr lang="en-US" dirty="0"/>
              <a:t>If all six do not agree then there is not a group verdict.  This is acceptable.  </a:t>
            </a:r>
          </a:p>
          <a:p>
            <a:pPr algn="just"/>
            <a:r>
              <a:rPr lang="en-US" sz="4000" b="1" dirty="0"/>
              <a:t>Some people stick to their beliefs and others go along to get along with the group.</a:t>
            </a:r>
          </a:p>
          <a:p>
            <a:pPr algn="just"/>
            <a:r>
              <a:rPr lang="en-US" sz="4000" b="1" dirty="0"/>
              <a:t>Which kind of person are you?</a:t>
            </a:r>
          </a:p>
        </p:txBody>
      </p:sp>
    </p:spTree>
    <p:extLst>
      <p:ext uri="{BB962C8B-B14F-4D97-AF65-F5344CB8AC3E}">
        <p14:creationId xmlns:p14="http://schemas.microsoft.com/office/powerpoint/2010/main" val="66887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We Want – Good Jurors</a:t>
            </a:r>
          </a:p>
        </p:txBody>
      </p:sp>
      <p:sp>
        <p:nvSpPr>
          <p:cNvPr id="3" name="Content Placeholder 2"/>
          <p:cNvSpPr>
            <a:spLocks noGrp="1"/>
          </p:cNvSpPr>
          <p:nvPr>
            <p:ph idx="1"/>
          </p:nvPr>
        </p:nvSpPr>
        <p:spPr/>
        <p:txBody>
          <a:bodyPr>
            <a:normAutofit/>
          </a:bodyPr>
          <a:lstStyle/>
          <a:p>
            <a:pPr algn="just"/>
            <a:r>
              <a:rPr lang="en-US" sz="4000" b="1" dirty="0"/>
              <a:t>Not all people are good jurors for all kinds of cases.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a:t>Decision Making</a:t>
            </a:r>
          </a:p>
        </p:txBody>
      </p:sp>
      <p:sp>
        <p:nvSpPr>
          <p:cNvPr id="3" name="Content Placeholder 2"/>
          <p:cNvSpPr>
            <a:spLocks noGrp="1"/>
          </p:cNvSpPr>
          <p:nvPr>
            <p:ph idx="1"/>
          </p:nvPr>
        </p:nvSpPr>
        <p:spPr>
          <a:xfrm>
            <a:off x="457200" y="838200"/>
            <a:ext cx="8229600" cy="6019800"/>
          </a:xfrm>
        </p:spPr>
        <p:txBody>
          <a:bodyPr/>
          <a:lstStyle/>
          <a:p>
            <a:pPr algn="just"/>
            <a:r>
              <a:rPr lang="en-US" dirty="0"/>
              <a:t>6 Jurors means 6 verdicts.</a:t>
            </a:r>
          </a:p>
          <a:p>
            <a:pPr algn="just"/>
            <a:r>
              <a:rPr lang="en-US" dirty="0"/>
              <a:t>Each person has the right to their own verdict.</a:t>
            </a:r>
          </a:p>
          <a:p>
            <a:pPr algn="just"/>
            <a:r>
              <a:rPr lang="en-US" dirty="0"/>
              <a:t>If all six agree, then there is a group verdict.</a:t>
            </a:r>
          </a:p>
          <a:p>
            <a:pPr algn="just"/>
            <a:r>
              <a:rPr lang="en-US" dirty="0"/>
              <a:t>If all six do not agree then there is not a group verdict.  This is acceptable.  </a:t>
            </a:r>
          </a:p>
          <a:p>
            <a:pPr algn="just"/>
            <a:r>
              <a:rPr lang="en-US" dirty="0"/>
              <a:t>Some people stick to their beliefs and others go along to get along with the group.</a:t>
            </a:r>
          </a:p>
          <a:p>
            <a:pPr algn="just"/>
            <a:r>
              <a:rPr lang="en-US" dirty="0"/>
              <a:t>Which kind of person are you?</a:t>
            </a:r>
          </a:p>
          <a:p>
            <a:pPr algn="just"/>
            <a:r>
              <a:rPr lang="en-US" sz="3600" b="1" dirty="0"/>
              <a:t>Some people give up their beliefs just to be done.  Would you ever do that?</a:t>
            </a:r>
          </a:p>
        </p:txBody>
      </p:sp>
    </p:spTree>
    <p:extLst>
      <p:ext uri="{BB962C8B-B14F-4D97-AF65-F5344CB8AC3E}">
        <p14:creationId xmlns:p14="http://schemas.microsoft.com/office/powerpoint/2010/main" val="31111684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Last Three Questions</a:t>
            </a:r>
          </a:p>
        </p:txBody>
      </p:sp>
      <p:sp>
        <p:nvSpPr>
          <p:cNvPr id="3" name="Content Placeholder 2"/>
          <p:cNvSpPr>
            <a:spLocks noGrp="1"/>
          </p:cNvSpPr>
          <p:nvPr>
            <p:ph idx="1"/>
          </p:nvPr>
        </p:nvSpPr>
        <p:spPr/>
        <p:txBody>
          <a:bodyPr/>
          <a:lstStyle/>
          <a:p>
            <a:pPr algn="just"/>
            <a:r>
              <a:rPr lang="en-US" sz="3600" b="1" dirty="0"/>
              <a:t>Is there anyone who has anything that you want or need to talk to us privately about?</a:t>
            </a:r>
          </a:p>
        </p:txBody>
      </p:sp>
    </p:spTree>
    <p:extLst>
      <p:ext uri="{BB962C8B-B14F-4D97-AF65-F5344CB8AC3E}">
        <p14:creationId xmlns:p14="http://schemas.microsoft.com/office/powerpoint/2010/main" val="3238809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Last Three Questions</a:t>
            </a:r>
          </a:p>
        </p:txBody>
      </p:sp>
      <p:sp>
        <p:nvSpPr>
          <p:cNvPr id="3" name="Content Placeholder 2"/>
          <p:cNvSpPr>
            <a:spLocks noGrp="1"/>
          </p:cNvSpPr>
          <p:nvPr>
            <p:ph idx="1"/>
          </p:nvPr>
        </p:nvSpPr>
        <p:spPr/>
        <p:txBody>
          <a:bodyPr/>
          <a:lstStyle/>
          <a:p>
            <a:pPr algn="just"/>
            <a:r>
              <a:rPr lang="en-US" dirty="0"/>
              <a:t>Is there anyone who has anything that you want or need to talk to us privately about?</a:t>
            </a:r>
          </a:p>
          <a:p>
            <a:pPr algn="just"/>
            <a:r>
              <a:rPr lang="en-US" sz="3600" b="1" dirty="0"/>
              <a:t>Is there any reason you cannot be here for trial through Thursday or Friday?</a:t>
            </a:r>
          </a:p>
        </p:txBody>
      </p:sp>
    </p:spTree>
    <p:extLst>
      <p:ext uri="{BB962C8B-B14F-4D97-AF65-F5344CB8AC3E}">
        <p14:creationId xmlns:p14="http://schemas.microsoft.com/office/powerpoint/2010/main" val="8160341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Last Three Questions</a:t>
            </a:r>
          </a:p>
        </p:txBody>
      </p:sp>
      <p:sp>
        <p:nvSpPr>
          <p:cNvPr id="3" name="Content Placeholder 2"/>
          <p:cNvSpPr>
            <a:spLocks noGrp="1"/>
          </p:cNvSpPr>
          <p:nvPr>
            <p:ph idx="1"/>
          </p:nvPr>
        </p:nvSpPr>
        <p:spPr>
          <a:xfrm>
            <a:off x="457200" y="1600200"/>
            <a:ext cx="8229600" cy="4983162"/>
          </a:xfrm>
        </p:spPr>
        <p:txBody>
          <a:bodyPr/>
          <a:lstStyle/>
          <a:p>
            <a:pPr algn="just"/>
            <a:r>
              <a:rPr lang="en-US" dirty="0"/>
              <a:t>Is there anyone who has anything that you want or need to talk to us privately about?</a:t>
            </a:r>
          </a:p>
          <a:p>
            <a:pPr algn="just"/>
            <a:r>
              <a:rPr lang="en-US" dirty="0"/>
              <a:t>Is there any reason you cannot be here for trial through Thursday or Friday?</a:t>
            </a:r>
          </a:p>
          <a:p>
            <a:pPr algn="just"/>
            <a:r>
              <a:rPr lang="en-US" sz="3600" b="1" dirty="0"/>
              <a:t>Is there anything else we should know about you? If we just asked you the right question, we would learn something important that you would want to know if you were us.</a:t>
            </a:r>
          </a:p>
        </p:txBody>
      </p:sp>
    </p:spTree>
    <p:extLst>
      <p:ext uri="{BB962C8B-B14F-4D97-AF65-F5344CB8AC3E}">
        <p14:creationId xmlns:p14="http://schemas.microsoft.com/office/powerpoint/2010/main" val="7635068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sp>
        <p:nvSpPr>
          <p:cNvPr id="3" name="Content Placeholder 2"/>
          <p:cNvSpPr>
            <a:spLocks noGrp="1"/>
          </p:cNvSpPr>
          <p:nvPr>
            <p:ph idx="1"/>
          </p:nvPr>
        </p:nvSpPr>
        <p:spPr/>
        <p:txBody>
          <a:bodyPr/>
          <a:lstStyle/>
          <a:p>
            <a:pPr algn="just"/>
            <a:r>
              <a:rPr lang="en-US" sz="4400" b="1" dirty="0"/>
              <a:t>We look forward to seeing six of you serving on this jury to judge the State’s case.</a:t>
            </a:r>
          </a:p>
        </p:txBody>
      </p:sp>
    </p:spTree>
    <p:extLst>
      <p:ext uri="{BB962C8B-B14F-4D97-AF65-F5344CB8AC3E}">
        <p14:creationId xmlns:p14="http://schemas.microsoft.com/office/powerpoint/2010/main" val="323920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We Want – Good Jurors</a:t>
            </a:r>
          </a:p>
        </p:txBody>
      </p:sp>
      <p:sp>
        <p:nvSpPr>
          <p:cNvPr id="3" name="Content Placeholder 2"/>
          <p:cNvSpPr>
            <a:spLocks noGrp="1"/>
          </p:cNvSpPr>
          <p:nvPr>
            <p:ph idx="1"/>
          </p:nvPr>
        </p:nvSpPr>
        <p:spPr/>
        <p:txBody>
          <a:bodyPr>
            <a:normAutofit/>
          </a:bodyPr>
          <a:lstStyle/>
          <a:p>
            <a:pPr algn="just"/>
            <a:r>
              <a:rPr lang="en-US" sz="4000" dirty="0"/>
              <a:t>Not all people are good jurors for all kinds of cases.</a:t>
            </a:r>
          </a:p>
          <a:p>
            <a:pPr algn="just"/>
            <a:r>
              <a:rPr lang="en-US" sz="4000" b="1" dirty="0"/>
              <a:t>We want people who want to be as good a juror as I want to be a lawyer.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We Want – Good Jurors</a:t>
            </a:r>
          </a:p>
        </p:txBody>
      </p:sp>
      <p:sp>
        <p:nvSpPr>
          <p:cNvPr id="3" name="Content Placeholder 2"/>
          <p:cNvSpPr>
            <a:spLocks noGrp="1"/>
          </p:cNvSpPr>
          <p:nvPr>
            <p:ph idx="1"/>
          </p:nvPr>
        </p:nvSpPr>
        <p:spPr/>
        <p:txBody>
          <a:bodyPr>
            <a:normAutofit/>
          </a:bodyPr>
          <a:lstStyle/>
          <a:p>
            <a:pPr algn="just"/>
            <a:r>
              <a:rPr lang="en-US" sz="4000" dirty="0"/>
              <a:t>Not all people are good jurors for all kinds of cases.</a:t>
            </a:r>
          </a:p>
          <a:p>
            <a:pPr algn="just"/>
            <a:r>
              <a:rPr lang="en-US" sz="4000" dirty="0"/>
              <a:t>We want people who want to be as good a juror as I want to be a lawyer.</a:t>
            </a:r>
          </a:p>
          <a:p>
            <a:pPr algn="just"/>
            <a:r>
              <a:rPr lang="en-US" sz="4000" b="1" dirty="0"/>
              <a:t>Thoughtful, attentive, inquisitive, questioning, and open-minded.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We Want – Good Jurors</a:t>
            </a:r>
          </a:p>
        </p:txBody>
      </p:sp>
      <p:sp>
        <p:nvSpPr>
          <p:cNvPr id="3" name="Content Placeholder 2"/>
          <p:cNvSpPr>
            <a:spLocks noGrp="1"/>
          </p:cNvSpPr>
          <p:nvPr>
            <p:ph idx="1"/>
          </p:nvPr>
        </p:nvSpPr>
        <p:spPr>
          <a:xfrm>
            <a:off x="457200" y="1371600"/>
            <a:ext cx="8229600" cy="5257800"/>
          </a:xfrm>
        </p:spPr>
        <p:txBody>
          <a:bodyPr/>
          <a:lstStyle/>
          <a:p>
            <a:pPr algn="just"/>
            <a:r>
              <a:rPr lang="en-US" sz="2400" dirty="0"/>
              <a:t>Not all people are good jurors for all kinds of cases.</a:t>
            </a:r>
          </a:p>
          <a:p>
            <a:pPr algn="just"/>
            <a:r>
              <a:rPr lang="en-US" sz="2400" dirty="0"/>
              <a:t>We want people who want to be as good a juror as I want to be a lawyer.</a:t>
            </a:r>
          </a:p>
          <a:p>
            <a:pPr algn="just"/>
            <a:r>
              <a:rPr lang="en-US" sz="2400" dirty="0"/>
              <a:t>Thoughtful, attentive, inquisitive, questioning, and open-minded.</a:t>
            </a:r>
          </a:p>
          <a:p>
            <a:pPr algn="just"/>
            <a:r>
              <a:rPr lang="en-US" sz="4000" b="1" dirty="0"/>
              <a:t>Jurors who will follow the law – not all can, will, or want to – and that is okay.  Just  tell us your honest opinions and beliefs.  Everyone will respect you for your honesty.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We Want – Good Jurors</a:t>
            </a:r>
          </a:p>
        </p:txBody>
      </p:sp>
      <p:sp>
        <p:nvSpPr>
          <p:cNvPr id="3" name="Content Placeholder 2"/>
          <p:cNvSpPr>
            <a:spLocks noGrp="1"/>
          </p:cNvSpPr>
          <p:nvPr>
            <p:ph idx="1"/>
          </p:nvPr>
        </p:nvSpPr>
        <p:spPr>
          <a:xfrm>
            <a:off x="457200" y="1295400"/>
            <a:ext cx="8229600" cy="5334000"/>
          </a:xfrm>
        </p:spPr>
        <p:txBody>
          <a:bodyPr/>
          <a:lstStyle/>
          <a:p>
            <a:pPr algn="just"/>
            <a:r>
              <a:rPr lang="en-US" sz="2000" dirty="0"/>
              <a:t>Not all people are good jurors for all kinds of cases.</a:t>
            </a:r>
          </a:p>
          <a:p>
            <a:pPr algn="just"/>
            <a:r>
              <a:rPr lang="en-US" sz="2000" dirty="0"/>
              <a:t>We want people who want to be as good a juror as I want to be a lawyer.</a:t>
            </a:r>
          </a:p>
          <a:p>
            <a:pPr algn="just"/>
            <a:r>
              <a:rPr lang="en-US" sz="2000" dirty="0"/>
              <a:t>Thoughtful, attentive, inquisitive, questioning, and open-minded.</a:t>
            </a:r>
          </a:p>
          <a:p>
            <a:pPr algn="just"/>
            <a:r>
              <a:rPr lang="en-US" sz="2000" dirty="0"/>
              <a:t>Jurors who will follow the law – not all can, will, or want to – and that is okay.  Just  tell us your honest opinions and beliefs.  Everyone will respect you for your honesty.</a:t>
            </a:r>
          </a:p>
          <a:p>
            <a:pPr algn="just"/>
            <a:r>
              <a:rPr lang="en-US" sz="4000" b="1" dirty="0"/>
              <a:t>Most importantly: BE HONEST.  Your oath requires you to tell us you disagree with us if you do.  Just be honest: I promise we will respect your honesty.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u="sng" dirty="0"/>
              <a:t>Three Rules of Trial</a:t>
            </a:r>
            <a:br>
              <a:rPr lang="en-US" dirty="0"/>
            </a:br>
            <a:r>
              <a:rPr lang="en-US" sz="3600" b="1" dirty="0"/>
              <a:t>To Prevent Wrongful Convictions</a:t>
            </a:r>
            <a:br>
              <a:rPr lang="en-US" sz="3600" b="1" dirty="0"/>
            </a:br>
            <a:r>
              <a:rPr lang="en-US" sz="3600" b="1" dirty="0"/>
              <a:t>To Protect the Innocent</a:t>
            </a:r>
          </a:p>
        </p:txBody>
      </p:sp>
      <p:sp>
        <p:nvSpPr>
          <p:cNvPr id="3" name="Content Placeholder 2"/>
          <p:cNvSpPr>
            <a:spLocks noGrp="1"/>
          </p:cNvSpPr>
          <p:nvPr>
            <p:ph idx="1"/>
          </p:nvPr>
        </p:nvSpPr>
        <p:spPr>
          <a:xfrm>
            <a:off x="457200" y="2133600"/>
            <a:ext cx="8229600" cy="4191000"/>
          </a:xfrm>
        </p:spPr>
        <p:txBody>
          <a:bodyPr/>
          <a:lstStyle/>
          <a:p>
            <a:r>
              <a:rPr lang="en-US" sz="4000" b="1" dirty="0"/>
              <a:t>Presumption of Innocence.</a:t>
            </a:r>
          </a:p>
          <a:p>
            <a:pPr algn="just"/>
            <a:r>
              <a:rPr lang="en-US" sz="4000" b="1" dirty="0"/>
              <a:t>Level of Proof – Beyond and to the exclusion of </a:t>
            </a:r>
            <a:r>
              <a:rPr lang="en-US" sz="4000" b="1" u="sng" dirty="0"/>
              <a:t>all</a:t>
            </a:r>
            <a:r>
              <a:rPr lang="en-US" sz="4000" b="1" dirty="0"/>
              <a:t> reasonable doubt.</a:t>
            </a:r>
          </a:p>
          <a:p>
            <a:pPr algn="just"/>
            <a:r>
              <a:rPr lang="en-US" sz="4000" b="1" dirty="0"/>
              <a:t>Burden of  Proof – Responsibility for the evidence is always and only on the State.</a:t>
            </a:r>
          </a:p>
        </p:txBody>
      </p:sp>
    </p:spTree>
    <p:extLst>
      <p:ext uri="{BB962C8B-B14F-4D97-AF65-F5344CB8AC3E}">
        <p14:creationId xmlns:p14="http://schemas.microsoft.com/office/powerpoint/2010/main" val="29845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b="1" dirty="0"/>
              <a:t>Presumption of Innocence</a:t>
            </a:r>
            <a:br>
              <a:rPr lang="en-US" b="1" dirty="0"/>
            </a:br>
            <a:r>
              <a:rPr lang="en-US" sz="4400" b="1" dirty="0"/>
              <a:t>What is a presumption?</a:t>
            </a:r>
            <a:br>
              <a:rPr lang="en-US" sz="4400" b="1" dirty="0"/>
            </a:br>
            <a:endParaRPr lang="en-US" b="1" dirty="0"/>
          </a:p>
        </p:txBody>
      </p:sp>
      <p:sp>
        <p:nvSpPr>
          <p:cNvPr id="3" name="Content Placeholder 2"/>
          <p:cNvSpPr>
            <a:spLocks noGrp="1"/>
          </p:cNvSpPr>
          <p:nvPr>
            <p:ph idx="1"/>
          </p:nvPr>
        </p:nvSpPr>
        <p:spPr/>
        <p:txBody>
          <a:bodyPr/>
          <a:lstStyle/>
          <a:p>
            <a:endParaRPr lang="en-US" sz="4000" b="1" dirty="0"/>
          </a:p>
        </p:txBody>
      </p:sp>
    </p:spTree>
    <p:extLst>
      <p:ext uri="{BB962C8B-B14F-4D97-AF65-F5344CB8AC3E}">
        <p14:creationId xmlns:p14="http://schemas.microsoft.com/office/powerpoint/2010/main" val="357474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lstStyle/>
          <a:p>
            <a:r>
              <a:rPr lang="en-US" b="1" dirty="0"/>
              <a:t>Presumption of Innocence</a:t>
            </a:r>
            <a:br>
              <a:rPr lang="en-US" b="1" dirty="0"/>
            </a:br>
            <a:r>
              <a:rPr lang="en-US" sz="4400" b="1" dirty="0"/>
              <a:t>What is a presumption?</a:t>
            </a:r>
            <a:br>
              <a:rPr lang="en-US" sz="4400" b="1" dirty="0"/>
            </a:br>
            <a:endParaRPr lang="en-US" b="1" dirty="0"/>
          </a:p>
        </p:txBody>
      </p:sp>
      <p:sp>
        <p:nvSpPr>
          <p:cNvPr id="3" name="Content Placeholder 2"/>
          <p:cNvSpPr>
            <a:spLocks noGrp="1"/>
          </p:cNvSpPr>
          <p:nvPr>
            <p:ph idx="1"/>
          </p:nvPr>
        </p:nvSpPr>
        <p:spPr>
          <a:xfrm>
            <a:off x="457200" y="1371600"/>
            <a:ext cx="8229600" cy="5211762"/>
          </a:xfrm>
        </p:spPr>
        <p:txBody>
          <a:bodyPr/>
          <a:lstStyle/>
          <a:p>
            <a:pPr algn="just"/>
            <a:r>
              <a:rPr lang="en-US" sz="3400" b="1" dirty="0"/>
              <a:t>Assumption</a:t>
            </a:r>
          </a:p>
          <a:p>
            <a:pPr algn="just"/>
            <a:r>
              <a:rPr lang="en-US" sz="3400" b="1" dirty="0"/>
              <a:t>Favoritism</a:t>
            </a:r>
          </a:p>
          <a:p>
            <a:pPr algn="just"/>
            <a:r>
              <a:rPr lang="en-US" sz="3400" b="1" dirty="0"/>
              <a:t>Leaning</a:t>
            </a:r>
          </a:p>
          <a:p>
            <a:pPr algn="just"/>
            <a:r>
              <a:rPr lang="en-US" sz="3400" b="1" dirty="0"/>
              <a:t>Prejudgment</a:t>
            </a:r>
          </a:p>
          <a:p>
            <a:pPr algn="just"/>
            <a:r>
              <a:rPr lang="en-US" sz="3400" b="1" dirty="0"/>
              <a:t>Strongly Held Belief</a:t>
            </a:r>
          </a:p>
          <a:p>
            <a:pPr algn="just"/>
            <a:r>
              <a:rPr lang="en-US" sz="3400" b="1" dirty="0"/>
              <a:t>Must be True – a State of Mind</a:t>
            </a:r>
          </a:p>
          <a:p>
            <a:pPr algn="just"/>
            <a:r>
              <a:rPr lang="en-US" sz="3600" b="1" i="1" u="sng" dirty="0"/>
              <a:t>Bias – in favor of or against one side.</a:t>
            </a:r>
          </a:p>
        </p:txBody>
      </p:sp>
    </p:spTree>
    <p:extLst>
      <p:ext uri="{BB962C8B-B14F-4D97-AF65-F5344CB8AC3E}">
        <p14:creationId xmlns:p14="http://schemas.microsoft.com/office/powerpoint/2010/main" val="344640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Defensive Theories</a:t>
            </a:r>
          </a:p>
        </p:txBody>
      </p:sp>
      <p:sp>
        <p:nvSpPr>
          <p:cNvPr id="3" name="Content Placeholder 2"/>
          <p:cNvSpPr>
            <a:spLocks noGrp="1"/>
          </p:cNvSpPr>
          <p:nvPr>
            <p:ph idx="1"/>
          </p:nvPr>
        </p:nvSpPr>
        <p:spPr/>
        <p:txBody>
          <a:bodyPr>
            <a:normAutofit/>
          </a:bodyPr>
          <a:lstStyle/>
          <a:p>
            <a:pPr algn="just"/>
            <a:r>
              <a:rPr lang="en-US" sz="4800" dirty="0"/>
              <a:t>Most DWI cases are only about reasonable doubt.</a:t>
            </a:r>
          </a:p>
          <a:p>
            <a:pPr algn="just"/>
            <a:r>
              <a:rPr lang="en-US" sz="4800" dirty="0"/>
              <a:t>We cannot and should not seek to prove innocence.  It is a fool’s errand.</a:t>
            </a:r>
          </a:p>
        </p:txBody>
      </p:sp>
    </p:spTree>
    <p:extLst>
      <p:ext uri="{BB962C8B-B14F-4D97-AF65-F5344CB8AC3E}">
        <p14:creationId xmlns:p14="http://schemas.microsoft.com/office/powerpoint/2010/main" val="52518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dirty="0"/>
            </a:br>
            <a:r>
              <a:rPr lang="en-US" sz="4000" b="1" dirty="0"/>
              <a:t>Examples of Common Presumptions</a:t>
            </a:r>
          </a:p>
        </p:txBody>
      </p:sp>
      <p:sp>
        <p:nvSpPr>
          <p:cNvPr id="3" name="Content Placeholder 2"/>
          <p:cNvSpPr>
            <a:spLocks noGrp="1"/>
          </p:cNvSpPr>
          <p:nvPr>
            <p:ph idx="1"/>
          </p:nvPr>
        </p:nvSpPr>
        <p:spPr/>
        <p:txBody>
          <a:bodyPr/>
          <a:lstStyle/>
          <a:p>
            <a:pPr algn="just"/>
            <a:r>
              <a:rPr lang="en-US" b="1" dirty="0"/>
              <a:t>Lightening and Thunder….presume ______?</a:t>
            </a:r>
          </a:p>
        </p:txBody>
      </p:sp>
    </p:spTree>
    <p:extLst>
      <p:ext uri="{BB962C8B-B14F-4D97-AF65-F5344CB8AC3E}">
        <p14:creationId xmlns:p14="http://schemas.microsoft.com/office/powerpoint/2010/main" val="28717211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dirty="0"/>
            </a:br>
            <a:r>
              <a:rPr lang="en-US" sz="4000" b="1" dirty="0"/>
              <a:t>Examples of Common Presumptions</a:t>
            </a:r>
          </a:p>
        </p:txBody>
      </p:sp>
      <p:sp>
        <p:nvSpPr>
          <p:cNvPr id="3" name="Content Placeholder 2"/>
          <p:cNvSpPr>
            <a:spLocks noGrp="1"/>
          </p:cNvSpPr>
          <p:nvPr>
            <p:ph idx="1"/>
          </p:nvPr>
        </p:nvSpPr>
        <p:spPr/>
        <p:txBody>
          <a:bodyPr/>
          <a:lstStyle/>
          <a:p>
            <a:pPr algn="just"/>
            <a:r>
              <a:rPr lang="en-US" b="1" dirty="0"/>
              <a:t>Lightening and Thunder….presume </a:t>
            </a:r>
            <a:r>
              <a:rPr lang="en-US" b="1" u="sng" dirty="0"/>
              <a:t>a storm</a:t>
            </a:r>
            <a:r>
              <a:rPr lang="en-US" b="1" dirty="0"/>
              <a:t>.</a:t>
            </a:r>
          </a:p>
        </p:txBody>
      </p:sp>
    </p:spTree>
    <p:extLst>
      <p:ext uri="{BB962C8B-B14F-4D97-AF65-F5344CB8AC3E}">
        <p14:creationId xmlns:p14="http://schemas.microsoft.com/office/powerpoint/2010/main" val="38216484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dirty="0"/>
            </a:br>
            <a:r>
              <a:rPr lang="en-US" sz="4000" b="1" dirty="0"/>
              <a:t>Examples of Common Presumptions</a:t>
            </a:r>
          </a:p>
        </p:txBody>
      </p:sp>
      <p:sp>
        <p:nvSpPr>
          <p:cNvPr id="3" name="Content Placeholder 2"/>
          <p:cNvSpPr>
            <a:spLocks noGrp="1"/>
          </p:cNvSpPr>
          <p:nvPr>
            <p:ph idx="1"/>
          </p:nvPr>
        </p:nvSpPr>
        <p:spPr/>
        <p:txBody>
          <a:bodyPr/>
          <a:lstStyle/>
          <a:p>
            <a:pPr algn="just"/>
            <a:r>
              <a:rPr lang="en-US" dirty="0"/>
              <a:t>Lightening and Thunder….presume </a:t>
            </a:r>
            <a:r>
              <a:rPr lang="en-US" u="sng" dirty="0"/>
              <a:t>a storm</a:t>
            </a:r>
            <a:r>
              <a:rPr lang="en-US" dirty="0"/>
              <a:t>.</a:t>
            </a:r>
          </a:p>
          <a:p>
            <a:pPr algn="just"/>
            <a:r>
              <a:rPr lang="en-US" b="1" dirty="0"/>
              <a:t>Dark clouds and wet ground…presume </a:t>
            </a:r>
            <a:r>
              <a:rPr lang="en-US" dirty="0"/>
              <a:t>_____?</a:t>
            </a:r>
          </a:p>
        </p:txBody>
      </p:sp>
    </p:spTree>
    <p:extLst>
      <p:ext uri="{BB962C8B-B14F-4D97-AF65-F5344CB8AC3E}">
        <p14:creationId xmlns:p14="http://schemas.microsoft.com/office/powerpoint/2010/main" val="1248024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dirty="0"/>
            </a:br>
            <a:r>
              <a:rPr lang="en-US" sz="4000" b="1" dirty="0"/>
              <a:t>Examples of Common Presumptions</a:t>
            </a:r>
          </a:p>
        </p:txBody>
      </p:sp>
      <p:sp>
        <p:nvSpPr>
          <p:cNvPr id="3" name="Content Placeholder 2"/>
          <p:cNvSpPr>
            <a:spLocks noGrp="1"/>
          </p:cNvSpPr>
          <p:nvPr>
            <p:ph idx="1"/>
          </p:nvPr>
        </p:nvSpPr>
        <p:spPr/>
        <p:txBody>
          <a:bodyPr/>
          <a:lstStyle/>
          <a:p>
            <a:pPr algn="just"/>
            <a:r>
              <a:rPr lang="en-US" dirty="0"/>
              <a:t>Lightening and Thunder….presume </a:t>
            </a:r>
            <a:r>
              <a:rPr lang="en-US" u="sng" dirty="0"/>
              <a:t>a storm</a:t>
            </a:r>
            <a:r>
              <a:rPr lang="en-US" dirty="0"/>
              <a:t>.</a:t>
            </a:r>
          </a:p>
          <a:p>
            <a:pPr algn="just"/>
            <a:r>
              <a:rPr lang="en-US" b="1" dirty="0"/>
              <a:t>Dark clouds and wet ground…presume </a:t>
            </a:r>
            <a:r>
              <a:rPr lang="en-US" b="1" u="sng" dirty="0"/>
              <a:t>it rained.</a:t>
            </a:r>
          </a:p>
        </p:txBody>
      </p:sp>
    </p:spTree>
    <p:extLst>
      <p:ext uri="{BB962C8B-B14F-4D97-AF65-F5344CB8AC3E}">
        <p14:creationId xmlns:p14="http://schemas.microsoft.com/office/powerpoint/2010/main" val="34044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Presumption of Innocence</a:t>
            </a:r>
            <a:br>
              <a:rPr lang="en-US" dirty="0"/>
            </a:br>
            <a:r>
              <a:rPr lang="en-US" sz="4000" b="1" dirty="0"/>
              <a:t>Examples of Common Presumptions</a:t>
            </a:r>
          </a:p>
        </p:txBody>
      </p:sp>
      <p:sp>
        <p:nvSpPr>
          <p:cNvPr id="3" name="Content Placeholder 2"/>
          <p:cNvSpPr>
            <a:spLocks noGrp="1"/>
          </p:cNvSpPr>
          <p:nvPr>
            <p:ph idx="1"/>
          </p:nvPr>
        </p:nvSpPr>
        <p:spPr/>
        <p:txBody>
          <a:bodyPr/>
          <a:lstStyle/>
          <a:p>
            <a:pPr algn="just"/>
            <a:r>
              <a:rPr lang="en-US" dirty="0"/>
              <a:t>Lightening and Thunder….presume </a:t>
            </a:r>
            <a:r>
              <a:rPr lang="en-US" u="sng" dirty="0"/>
              <a:t>a storm</a:t>
            </a:r>
            <a:r>
              <a:rPr lang="en-US" dirty="0"/>
              <a:t>.</a:t>
            </a:r>
          </a:p>
          <a:p>
            <a:pPr algn="just"/>
            <a:r>
              <a:rPr lang="en-US" dirty="0"/>
              <a:t>Dark clouds and wet ground…presume </a:t>
            </a:r>
            <a:r>
              <a:rPr lang="en-US" u="sng" dirty="0"/>
              <a:t>it rained.</a:t>
            </a:r>
          </a:p>
          <a:p>
            <a:pPr algn="just"/>
            <a:r>
              <a:rPr lang="en-US" b="1" dirty="0"/>
              <a:t>Person in handcuffs on TV….presume ______?</a:t>
            </a:r>
          </a:p>
        </p:txBody>
      </p:sp>
    </p:spTree>
    <p:extLst>
      <p:ext uri="{BB962C8B-B14F-4D97-AF65-F5344CB8AC3E}">
        <p14:creationId xmlns:p14="http://schemas.microsoft.com/office/powerpoint/2010/main" val="14240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dirty="0"/>
            </a:br>
            <a:r>
              <a:rPr lang="en-US" sz="4000" b="1" dirty="0"/>
              <a:t>Examples of Common Presumptions</a:t>
            </a:r>
          </a:p>
        </p:txBody>
      </p:sp>
      <p:sp>
        <p:nvSpPr>
          <p:cNvPr id="3" name="Content Placeholder 2"/>
          <p:cNvSpPr>
            <a:spLocks noGrp="1"/>
          </p:cNvSpPr>
          <p:nvPr>
            <p:ph idx="1"/>
          </p:nvPr>
        </p:nvSpPr>
        <p:spPr/>
        <p:txBody>
          <a:bodyPr/>
          <a:lstStyle/>
          <a:p>
            <a:pPr algn="just"/>
            <a:r>
              <a:rPr lang="en-US" dirty="0"/>
              <a:t>Lightening and Thunder….presume </a:t>
            </a:r>
            <a:r>
              <a:rPr lang="en-US" u="sng" dirty="0"/>
              <a:t>a storm</a:t>
            </a:r>
            <a:r>
              <a:rPr lang="en-US" dirty="0"/>
              <a:t>.</a:t>
            </a:r>
          </a:p>
          <a:p>
            <a:pPr algn="just"/>
            <a:r>
              <a:rPr lang="en-US" dirty="0"/>
              <a:t>Dark clouds and wet ground…presume </a:t>
            </a:r>
            <a:r>
              <a:rPr lang="en-US" u="sng" dirty="0"/>
              <a:t>it rained.</a:t>
            </a:r>
          </a:p>
          <a:p>
            <a:pPr algn="just"/>
            <a:r>
              <a:rPr lang="en-US" b="1" dirty="0"/>
              <a:t>Person in handcuffs on TV….presume </a:t>
            </a:r>
            <a:r>
              <a:rPr lang="en-US" b="1" u="sng" dirty="0"/>
              <a:t>innocence</a:t>
            </a:r>
            <a:r>
              <a:rPr lang="en-US" b="1" dirty="0"/>
              <a:t>?</a:t>
            </a:r>
          </a:p>
        </p:txBody>
      </p:sp>
    </p:spTree>
    <p:extLst>
      <p:ext uri="{BB962C8B-B14F-4D97-AF65-F5344CB8AC3E}">
        <p14:creationId xmlns:p14="http://schemas.microsoft.com/office/powerpoint/2010/main" val="3382310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dirty="0"/>
            </a:br>
            <a:r>
              <a:rPr lang="en-US" sz="4000" b="1" dirty="0"/>
              <a:t>Examples of Common Presumptions</a:t>
            </a:r>
          </a:p>
        </p:txBody>
      </p:sp>
      <p:sp>
        <p:nvSpPr>
          <p:cNvPr id="3" name="Content Placeholder 2"/>
          <p:cNvSpPr>
            <a:spLocks noGrp="1"/>
          </p:cNvSpPr>
          <p:nvPr>
            <p:ph idx="1"/>
          </p:nvPr>
        </p:nvSpPr>
        <p:spPr/>
        <p:txBody>
          <a:bodyPr/>
          <a:lstStyle/>
          <a:p>
            <a:pPr algn="just"/>
            <a:r>
              <a:rPr lang="en-US" dirty="0"/>
              <a:t>Lightening and Thunder….presume </a:t>
            </a:r>
            <a:r>
              <a:rPr lang="en-US" u="sng" dirty="0"/>
              <a:t>a storm</a:t>
            </a:r>
            <a:r>
              <a:rPr lang="en-US" dirty="0"/>
              <a:t>.</a:t>
            </a:r>
          </a:p>
          <a:p>
            <a:pPr algn="just"/>
            <a:r>
              <a:rPr lang="en-US" dirty="0"/>
              <a:t>Dark clouds and wet ground…presume </a:t>
            </a:r>
            <a:r>
              <a:rPr lang="en-US" u="sng" dirty="0"/>
              <a:t>it rained.</a:t>
            </a:r>
          </a:p>
          <a:p>
            <a:pPr algn="just"/>
            <a:r>
              <a:rPr lang="en-US" dirty="0"/>
              <a:t>Person in handcuffs on TV….presume </a:t>
            </a:r>
            <a:r>
              <a:rPr lang="en-US" u="sng" dirty="0"/>
              <a:t>innocence</a:t>
            </a:r>
            <a:r>
              <a:rPr lang="en-US" dirty="0"/>
              <a:t>?</a:t>
            </a:r>
          </a:p>
          <a:p>
            <a:pPr algn="just"/>
            <a:r>
              <a:rPr lang="en-US" b="1" dirty="0"/>
              <a:t>Person on the side of the road pulled over by police…presume ________?</a:t>
            </a:r>
          </a:p>
        </p:txBody>
      </p:sp>
    </p:spTree>
    <p:extLst>
      <p:ext uri="{BB962C8B-B14F-4D97-AF65-F5344CB8AC3E}">
        <p14:creationId xmlns:p14="http://schemas.microsoft.com/office/powerpoint/2010/main" val="210983152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dirty="0"/>
            </a:br>
            <a:r>
              <a:rPr lang="en-US" sz="4000" b="1" dirty="0"/>
              <a:t>Examples of Common Presumptions</a:t>
            </a:r>
          </a:p>
        </p:txBody>
      </p:sp>
      <p:sp>
        <p:nvSpPr>
          <p:cNvPr id="3" name="Content Placeholder 2"/>
          <p:cNvSpPr>
            <a:spLocks noGrp="1"/>
          </p:cNvSpPr>
          <p:nvPr>
            <p:ph idx="1"/>
          </p:nvPr>
        </p:nvSpPr>
        <p:spPr/>
        <p:txBody>
          <a:bodyPr/>
          <a:lstStyle/>
          <a:p>
            <a:pPr algn="just"/>
            <a:r>
              <a:rPr lang="en-US" dirty="0"/>
              <a:t>Lightening and Thunder….presume </a:t>
            </a:r>
            <a:r>
              <a:rPr lang="en-US" u="sng" dirty="0"/>
              <a:t>a storm</a:t>
            </a:r>
            <a:r>
              <a:rPr lang="en-US" dirty="0"/>
              <a:t>.</a:t>
            </a:r>
          </a:p>
          <a:p>
            <a:pPr algn="just"/>
            <a:r>
              <a:rPr lang="en-US" dirty="0"/>
              <a:t>Dark clouds and wet ground…presume </a:t>
            </a:r>
            <a:r>
              <a:rPr lang="en-US" u="sng" dirty="0"/>
              <a:t>it rained.</a:t>
            </a:r>
          </a:p>
          <a:p>
            <a:pPr algn="just"/>
            <a:r>
              <a:rPr lang="en-US" dirty="0"/>
              <a:t>Person in handcuffs on TV….presume </a:t>
            </a:r>
            <a:r>
              <a:rPr lang="en-US" u="sng" dirty="0"/>
              <a:t>innocence</a:t>
            </a:r>
            <a:r>
              <a:rPr lang="en-US" dirty="0"/>
              <a:t>?</a:t>
            </a:r>
          </a:p>
          <a:p>
            <a:pPr algn="just"/>
            <a:r>
              <a:rPr lang="en-US" b="1" dirty="0"/>
              <a:t>Person on the side of the road pulled over by police…presume </a:t>
            </a:r>
            <a:r>
              <a:rPr lang="en-US" b="1" u="sng" dirty="0"/>
              <a:t>innocent and done nothing illegal</a:t>
            </a:r>
            <a:r>
              <a:rPr lang="en-US" b="1" dirty="0"/>
              <a:t>?</a:t>
            </a:r>
          </a:p>
        </p:txBody>
      </p:sp>
    </p:spTree>
    <p:extLst>
      <p:ext uri="{BB962C8B-B14F-4D97-AF65-F5344CB8AC3E}">
        <p14:creationId xmlns:p14="http://schemas.microsoft.com/office/powerpoint/2010/main" val="24950382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Is a Presumption a Bias?</a:t>
            </a:r>
            <a:endParaRPr lang="en-US" dirty="0"/>
          </a:p>
        </p:txBody>
      </p:sp>
      <p:sp>
        <p:nvSpPr>
          <p:cNvPr id="3" name="Content Placeholder 2"/>
          <p:cNvSpPr>
            <a:spLocks noGrp="1"/>
          </p:cNvSpPr>
          <p:nvPr>
            <p:ph idx="1"/>
          </p:nvPr>
        </p:nvSpPr>
        <p:spPr>
          <a:xfrm>
            <a:off x="457200" y="1600200"/>
            <a:ext cx="8229600" cy="5257800"/>
          </a:xfrm>
        </p:spPr>
        <p:txBody>
          <a:bodyPr/>
          <a:lstStyle/>
          <a:p>
            <a:pPr algn="just"/>
            <a:r>
              <a:rPr lang="en-US" sz="4000" b="1" dirty="0"/>
              <a:t>If the person next to you told you that they presumed that you were a racist, would you believe that they were biased against you?</a:t>
            </a:r>
          </a:p>
        </p:txBody>
      </p:sp>
    </p:spTree>
    <p:extLst>
      <p:ext uri="{BB962C8B-B14F-4D97-AF65-F5344CB8AC3E}">
        <p14:creationId xmlns:p14="http://schemas.microsoft.com/office/powerpoint/2010/main" val="4122243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Linking Presumption to Bias</a:t>
            </a:r>
            <a:endParaRPr lang="en-US" dirty="0"/>
          </a:p>
        </p:txBody>
      </p:sp>
      <p:sp>
        <p:nvSpPr>
          <p:cNvPr id="3" name="Content Placeholder 2"/>
          <p:cNvSpPr>
            <a:spLocks noGrp="1"/>
          </p:cNvSpPr>
          <p:nvPr>
            <p:ph idx="1"/>
          </p:nvPr>
        </p:nvSpPr>
        <p:spPr>
          <a:xfrm>
            <a:off x="457200" y="1600200"/>
            <a:ext cx="8229600" cy="5257800"/>
          </a:xfrm>
        </p:spPr>
        <p:txBody>
          <a:bodyPr/>
          <a:lstStyle/>
          <a:p>
            <a:pPr algn="just"/>
            <a:r>
              <a:rPr lang="en-US" sz="3000" dirty="0"/>
              <a:t>If the person next to you told you that they presumed that you were a racist, would you believe that they were biased against you?</a:t>
            </a:r>
          </a:p>
          <a:p>
            <a:pPr algn="just"/>
            <a:r>
              <a:rPr lang="en-US" sz="4000" b="1" dirty="0"/>
              <a:t>If I told you that the person next to you would always be honest and never lie about anything because they look nice, would you believe that I was biased in favor of them?</a:t>
            </a:r>
          </a:p>
        </p:txBody>
      </p:sp>
    </p:spTree>
    <p:extLst>
      <p:ext uri="{BB962C8B-B14F-4D97-AF65-F5344CB8AC3E}">
        <p14:creationId xmlns:p14="http://schemas.microsoft.com/office/powerpoint/2010/main" val="16454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Goals of Voir Dire</a:t>
            </a:r>
          </a:p>
        </p:txBody>
      </p:sp>
      <p:sp>
        <p:nvSpPr>
          <p:cNvPr id="3" name="Content Placeholder 2"/>
          <p:cNvSpPr>
            <a:spLocks noGrp="1"/>
          </p:cNvSpPr>
          <p:nvPr>
            <p:ph idx="1"/>
          </p:nvPr>
        </p:nvSpPr>
        <p:spPr>
          <a:xfrm>
            <a:off x="457200" y="1417638"/>
            <a:ext cx="8229600" cy="5287962"/>
          </a:xfrm>
        </p:spPr>
        <p:txBody>
          <a:bodyPr>
            <a:normAutofit/>
          </a:bodyPr>
          <a:lstStyle/>
          <a:p>
            <a:pPr algn="just"/>
            <a:r>
              <a:rPr lang="en-US" sz="4400" dirty="0"/>
              <a:t>Identify the bad Jurors.</a:t>
            </a:r>
          </a:p>
          <a:p>
            <a:pPr algn="just"/>
            <a:r>
              <a:rPr lang="en-US" sz="4400" dirty="0"/>
              <a:t>Not identify the good jurors.</a:t>
            </a:r>
          </a:p>
          <a:p>
            <a:pPr algn="just"/>
            <a:r>
              <a:rPr lang="en-US" sz="4400" dirty="0"/>
              <a:t>Begin to inform and educate the jury about our theory of the case.</a:t>
            </a:r>
          </a:p>
          <a:p>
            <a:pPr algn="just"/>
            <a:r>
              <a:rPr lang="en-US" sz="4400" dirty="0"/>
              <a:t>This means you must have a theory of the case.</a:t>
            </a:r>
          </a:p>
        </p:txBody>
      </p:sp>
    </p:spTree>
    <p:extLst>
      <p:ext uri="{BB962C8B-B14F-4D97-AF65-F5344CB8AC3E}">
        <p14:creationId xmlns:p14="http://schemas.microsoft.com/office/powerpoint/2010/main" val="2269210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p>
        </p:txBody>
      </p:sp>
      <p:sp>
        <p:nvSpPr>
          <p:cNvPr id="3" name="Content Placeholder 2"/>
          <p:cNvSpPr>
            <a:spLocks noGrp="1"/>
          </p:cNvSpPr>
          <p:nvPr>
            <p:ph idx="1"/>
          </p:nvPr>
        </p:nvSpPr>
        <p:spPr/>
        <p:txBody>
          <a:bodyPr/>
          <a:lstStyle/>
          <a:p>
            <a:pPr algn="just"/>
            <a:r>
              <a:rPr lang="en-US" sz="4000" b="1" dirty="0"/>
              <a:t>Because a presumption is a bias . . . .</a:t>
            </a:r>
          </a:p>
          <a:p>
            <a:pPr algn="just"/>
            <a:r>
              <a:rPr lang="en-US" sz="4000" b="1" dirty="0"/>
              <a:t>If there was a presumption of guilt (and there is not), you would have to be biased in favor of ________?</a:t>
            </a:r>
          </a:p>
        </p:txBody>
      </p:sp>
    </p:spTree>
    <p:extLst>
      <p:ext uri="{BB962C8B-B14F-4D97-AF65-F5344CB8AC3E}">
        <p14:creationId xmlns:p14="http://schemas.microsoft.com/office/powerpoint/2010/main" val="3483636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p>
        </p:txBody>
      </p:sp>
      <p:sp>
        <p:nvSpPr>
          <p:cNvPr id="3" name="Content Placeholder 2"/>
          <p:cNvSpPr>
            <a:spLocks noGrp="1"/>
          </p:cNvSpPr>
          <p:nvPr>
            <p:ph idx="1"/>
          </p:nvPr>
        </p:nvSpPr>
        <p:spPr/>
        <p:txBody>
          <a:bodyPr/>
          <a:lstStyle/>
          <a:p>
            <a:pPr algn="just"/>
            <a:r>
              <a:rPr lang="en-US" sz="4000" b="1" dirty="0"/>
              <a:t>Because a presumption is a bias . . . .</a:t>
            </a:r>
          </a:p>
          <a:p>
            <a:pPr algn="just"/>
            <a:r>
              <a:rPr lang="en-US" sz="4000" b="1" dirty="0"/>
              <a:t>If there was a presumption of guilt (and there is not), you would have to be biased in favor of </a:t>
            </a:r>
            <a:r>
              <a:rPr lang="en-US" sz="4000" b="1" u="sng" dirty="0"/>
              <a:t>the State</a:t>
            </a:r>
            <a:r>
              <a:rPr lang="en-US" sz="4000" b="1" dirty="0"/>
              <a:t>?</a:t>
            </a:r>
          </a:p>
        </p:txBody>
      </p:sp>
    </p:spTree>
    <p:extLst>
      <p:ext uri="{BB962C8B-B14F-4D97-AF65-F5344CB8AC3E}">
        <p14:creationId xmlns:p14="http://schemas.microsoft.com/office/powerpoint/2010/main" val="2508174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p>
        </p:txBody>
      </p:sp>
      <p:sp>
        <p:nvSpPr>
          <p:cNvPr id="3" name="Content Placeholder 2"/>
          <p:cNvSpPr>
            <a:spLocks noGrp="1"/>
          </p:cNvSpPr>
          <p:nvPr>
            <p:ph idx="1"/>
          </p:nvPr>
        </p:nvSpPr>
        <p:spPr>
          <a:xfrm>
            <a:off x="457200" y="1600200"/>
            <a:ext cx="8229600" cy="4983162"/>
          </a:xfrm>
        </p:spPr>
        <p:txBody>
          <a:bodyPr/>
          <a:lstStyle/>
          <a:p>
            <a:pPr algn="just"/>
            <a:r>
              <a:rPr lang="en-US" sz="4000" dirty="0"/>
              <a:t>Because a presumption is a bias . . . .</a:t>
            </a:r>
          </a:p>
          <a:p>
            <a:pPr algn="just"/>
            <a:r>
              <a:rPr lang="en-US" sz="4000" dirty="0"/>
              <a:t>If there was a presumption of guilt (and there is not), you would have to be biased in favor of </a:t>
            </a:r>
            <a:r>
              <a:rPr lang="en-US" sz="4000" u="sng" dirty="0"/>
              <a:t>the State</a:t>
            </a:r>
            <a:r>
              <a:rPr lang="en-US" sz="4000" dirty="0"/>
              <a:t>?</a:t>
            </a:r>
          </a:p>
          <a:p>
            <a:pPr algn="just"/>
            <a:r>
              <a:rPr lang="en-US" sz="4000" b="1" dirty="0"/>
              <a:t>Because there is a presumption of innocence, the law requires you to be biased in favor of ________?</a:t>
            </a:r>
          </a:p>
          <a:p>
            <a:pPr algn="just"/>
            <a:endParaRPr lang="en-US" sz="4000" b="1" dirty="0"/>
          </a:p>
        </p:txBody>
      </p:sp>
    </p:spTree>
    <p:extLst>
      <p:ext uri="{BB962C8B-B14F-4D97-AF65-F5344CB8AC3E}">
        <p14:creationId xmlns:p14="http://schemas.microsoft.com/office/powerpoint/2010/main" val="3617873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p>
        </p:txBody>
      </p:sp>
      <p:sp>
        <p:nvSpPr>
          <p:cNvPr id="3" name="Content Placeholder 2"/>
          <p:cNvSpPr>
            <a:spLocks noGrp="1"/>
          </p:cNvSpPr>
          <p:nvPr>
            <p:ph idx="1"/>
          </p:nvPr>
        </p:nvSpPr>
        <p:spPr>
          <a:xfrm>
            <a:off x="457200" y="1600200"/>
            <a:ext cx="8229600" cy="4983162"/>
          </a:xfrm>
        </p:spPr>
        <p:txBody>
          <a:bodyPr/>
          <a:lstStyle/>
          <a:p>
            <a:pPr algn="just"/>
            <a:r>
              <a:rPr lang="en-US" sz="4000" dirty="0"/>
              <a:t>Because a presumption is a bias . . . .</a:t>
            </a:r>
          </a:p>
          <a:p>
            <a:pPr algn="just"/>
            <a:r>
              <a:rPr lang="en-US" sz="4000" dirty="0"/>
              <a:t>If there was a presumption of guilt (and there is not), you would have to be biased in favor of </a:t>
            </a:r>
            <a:r>
              <a:rPr lang="en-US" sz="4000" u="sng" dirty="0"/>
              <a:t>the State</a:t>
            </a:r>
            <a:r>
              <a:rPr lang="en-US" sz="4000" dirty="0"/>
              <a:t>?</a:t>
            </a:r>
          </a:p>
          <a:p>
            <a:pPr algn="just"/>
            <a:r>
              <a:rPr lang="en-US" sz="4000" b="1" dirty="0"/>
              <a:t>Because there is a presumption of innocence, the law requires you  to be biased in favor of </a:t>
            </a:r>
            <a:r>
              <a:rPr lang="en-US" sz="4000" b="1" u="sng" dirty="0"/>
              <a:t>Gonzalo</a:t>
            </a:r>
            <a:r>
              <a:rPr lang="en-US" sz="4000" b="1" dirty="0"/>
              <a:t>?</a:t>
            </a:r>
          </a:p>
          <a:p>
            <a:pPr algn="just"/>
            <a:endParaRPr lang="en-US" sz="4000" b="1" dirty="0"/>
          </a:p>
        </p:txBody>
      </p:sp>
    </p:spTree>
    <p:extLst>
      <p:ext uri="{BB962C8B-B14F-4D97-AF65-F5344CB8AC3E}">
        <p14:creationId xmlns:p14="http://schemas.microsoft.com/office/powerpoint/2010/main" val="1078352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p>
        </p:txBody>
      </p:sp>
      <p:sp>
        <p:nvSpPr>
          <p:cNvPr id="3" name="Content Placeholder 2"/>
          <p:cNvSpPr>
            <a:spLocks noGrp="1"/>
          </p:cNvSpPr>
          <p:nvPr>
            <p:ph idx="1"/>
          </p:nvPr>
        </p:nvSpPr>
        <p:spPr>
          <a:xfrm>
            <a:off x="457200" y="1295400"/>
            <a:ext cx="8229600" cy="5287962"/>
          </a:xfrm>
        </p:spPr>
        <p:txBody>
          <a:bodyPr/>
          <a:lstStyle/>
          <a:p>
            <a:pPr algn="just"/>
            <a:r>
              <a:rPr lang="en-US" sz="2800" dirty="0"/>
              <a:t>Because a presumption is a bias . . . .</a:t>
            </a:r>
          </a:p>
          <a:p>
            <a:pPr algn="just"/>
            <a:r>
              <a:rPr lang="en-US" sz="2800" dirty="0"/>
              <a:t>If there was a presumption of guilt (and there is not), you would have to be biased in favor of </a:t>
            </a:r>
            <a:r>
              <a:rPr lang="en-US" sz="2800" u="sng" dirty="0"/>
              <a:t>the State</a:t>
            </a:r>
            <a:r>
              <a:rPr lang="en-US" sz="2800" dirty="0"/>
              <a:t>?</a:t>
            </a:r>
          </a:p>
          <a:p>
            <a:pPr algn="just"/>
            <a:r>
              <a:rPr lang="en-US" sz="2800" dirty="0"/>
              <a:t>Because there is a presumption of innocence, the law requires you  to be biased in favor of </a:t>
            </a:r>
            <a:r>
              <a:rPr lang="en-US" sz="2800" u="sng" dirty="0"/>
              <a:t>Gonzalo</a:t>
            </a:r>
            <a:r>
              <a:rPr lang="en-US" sz="2800" dirty="0"/>
              <a:t>?</a:t>
            </a:r>
          </a:p>
          <a:p>
            <a:pPr algn="just"/>
            <a:r>
              <a:rPr lang="en-US" sz="4000" b="1" dirty="0"/>
              <a:t>To be fair and follow the law (rules of trial) in this case, the law requires that you must be biased in favor of Gonzalo.</a:t>
            </a:r>
          </a:p>
          <a:p>
            <a:pPr algn="just"/>
            <a:endParaRPr lang="en-US" b="1" dirty="0"/>
          </a:p>
          <a:p>
            <a:pPr algn="just"/>
            <a:endParaRPr lang="en-US" sz="4000" b="1" dirty="0"/>
          </a:p>
        </p:txBody>
      </p:sp>
    </p:spTree>
    <p:extLst>
      <p:ext uri="{BB962C8B-B14F-4D97-AF65-F5344CB8AC3E}">
        <p14:creationId xmlns:p14="http://schemas.microsoft.com/office/powerpoint/2010/main" val="2564848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a:t>Presumption of Innocence</a:t>
            </a:r>
          </a:p>
        </p:txBody>
      </p:sp>
      <p:sp>
        <p:nvSpPr>
          <p:cNvPr id="3" name="Content Placeholder 2"/>
          <p:cNvSpPr>
            <a:spLocks noGrp="1"/>
          </p:cNvSpPr>
          <p:nvPr>
            <p:ph idx="1"/>
          </p:nvPr>
        </p:nvSpPr>
        <p:spPr>
          <a:xfrm>
            <a:off x="457200" y="914400"/>
            <a:ext cx="8229600" cy="5791200"/>
          </a:xfrm>
        </p:spPr>
        <p:txBody>
          <a:bodyPr/>
          <a:lstStyle/>
          <a:p>
            <a:pPr algn="just"/>
            <a:r>
              <a:rPr lang="en-US" sz="4400" b="1" dirty="0"/>
              <a:t>Who will not or cannot be biased in favor of (have a strongly held belief in favor of) Gonzalo’s innocence?</a:t>
            </a:r>
          </a:p>
          <a:p>
            <a:pPr>
              <a:buNone/>
            </a:pPr>
            <a:endParaRPr lang="en-US" dirty="0"/>
          </a:p>
        </p:txBody>
      </p:sp>
    </p:spTree>
    <p:extLst>
      <p:ext uri="{BB962C8B-B14F-4D97-AF65-F5344CB8AC3E}">
        <p14:creationId xmlns:p14="http://schemas.microsoft.com/office/powerpoint/2010/main" val="2050765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a:t>Presumption of Innocence</a:t>
            </a:r>
          </a:p>
        </p:txBody>
      </p:sp>
      <p:sp>
        <p:nvSpPr>
          <p:cNvPr id="3" name="Content Placeholder 2"/>
          <p:cNvSpPr>
            <a:spLocks noGrp="1"/>
          </p:cNvSpPr>
          <p:nvPr>
            <p:ph idx="1"/>
          </p:nvPr>
        </p:nvSpPr>
        <p:spPr>
          <a:xfrm>
            <a:off x="457200" y="914400"/>
            <a:ext cx="8229600" cy="5791200"/>
          </a:xfrm>
        </p:spPr>
        <p:txBody>
          <a:bodyPr/>
          <a:lstStyle/>
          <a:p>
            <a:pPr algn="just"/>
            <a:r>
              <a:rPr lang="en-US" dirty="0"/>
              <a:t>Who will not or cannot be biased in favor of (have a strongly held belief in favor of) Gonzalo’s innocence?</a:t>
            </a:r>
          </a:p>
          <a:p>
            <a:pPr algn="just"/>
            <a:r>
              <a:rPr lang="en-US" sz="4400" b="1" dirty="0"/>
              <a:t>Who will be biased in favor of Gonzalo’s innocence?</a:t>
            </a:r>
          </a:p>
          <a:p>
            <a:pPr algn="just"/>
            <a:endParaRPr lang="en-US" b="1" dirty="0"/>
          </a:p>
          <a:p>
            <a:pPr>
              <a:buNone/>
            </a:pPr>
            <a:endParaRPr lang="en-US" dirty="0"/>
          </a:p>
        </p:txBody>
      </p:sp>
    </p:spTree>
    <p:extLst>
      <p:ext uri="{BB962C8B-B14F-4D97-AF65-F5344CB8AC3E}">
        <p14:creationId xmlns:p14="http://schemas.microsoft.com/office/powerpoint/2010/main" val="3647776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b="1" dirty="0"/>
            </a:br>
            <a:r>
              <a:rPr lang="en-US" b="1" dirty="0"/>
              <a:t> Real Beliefs v. Theory</a:t>
            </a:r>
          </a:p>
        </p:txBody>
      </p:sp>
      <p:sp>
        <p:nvSpPr>
          <p:cNvPr id="3" name="Content Placeholder 2"/>
          <p:cNvSpPr>
            <a:spLocks noGrp="1"/>
          </p:cNvSpPr>
          <p:nvPr>
            <p:ph idx="1"/>
          </p:nvPr>
        </p:nvSpPr>
        <p:spPr/>
        <p:txBody>
          <a:bodyPr/>
          <a:lstStyle/>
          <a:p>
            <a:pPr algn="just"/>
            <a:r>
              <a:rPr lang="en-US" sz="4000" b="1" dirty="0"/>
              <a:t>Not everyone can, will, or wants to really presume someone innocent – because they do not honestly (or really) believe it.</a:t>
            </a:r>
          </a:p>
        </p:txBody>
      </p:sp>
    </p:spTree>
    <p:extLst>
      <p:ext uri="{BB962C8B-B14F-4D97-AF65-F5344CB8AC3E}">
        <p14:creationId xmlns:p14="http://schemas.microsoft.com/office/powerpoint/2010/main" val="670781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Presumption of Innocence</a:t>
            </a:r>
            <a:br>
              <a:rPr lang="en-US" b="1" dirty="0"/>
            </a:br>
            <a:r>
              <a:rPr lang="en-US" b="1" dirty="0"/>
              <a:t> Real Beliefs v. Theory</a:t>
            </a:r>
          </a:p>
        </p:txBody>
      </p:sp>
      <p:sp>
        <p:nvSpPr>
          <p:cNvPr id="3" name="Content Placeholder 2"/>
          <p:cNvSpPr>
            <a:spLocks noGrp="1"/>
          </p:cNvSpPr>
          <p:nvPr>
            <p:ph idx="1"/>
          </p:nvPr>
        </p:nvSpPr>
        <p:spPr/>
        <p:txBody>
          <a:bodyPr/>
          <a:lstStyle/>
          <a:p>
            <a:pPr algn="just"/>
            <a:r>
              <a:rPr lang="en-US" dirty="0"/>
              <a:t>Not everyone can, will, or wants to really presume someone innocent – because they do not honestly (or really) believe it.</a:t>
            </a:r>
          </a:p>
          <a:p>
            <a:r>
              <a:rPr lang="en-US" sz="4000" b="1" dirty="0"/>
              <a:t>That is okay.  It is normal and human.</a:t>
            </a:r>
          </a:p>
        </p:txBody>
      </p:sp>
    </p:spTree>
    <p:extLst>
      <p:ext uri="{BB962C8B-B14F-4D97-AF65-F5344CB8AC3E}">
        <p14:creationId xmlns:p14="http://schemas.microsoft.com/office/powerpoint/2010/main" val="3125487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b="1" dirty="0"/>
              <a:t>Presumption of Innocence</a:t>
            </a:r>
            <a:br>
              <a:rPr lang="en-US" b="1" dirty="0"/>
            </a:br>
            <a:r>
              <a:rPr lang="en-US" b="1" dirty="0"/>
              <a:t>Real Beliefs v. Theory</a:t>
            </a:r>
            <a:br>
              <a:rPr lang="en-US" dirty="0"/>
            </a:br>
            <a:r>
              <a:rPr lang="en-US" sz="3600" b="1" dirty="0"/>
              <a:t>Despite knowing what the law requires….</a:t>
            </a:r>
          </a:p>
        </p:txBody>
      </p:sp>
      <p:sp>
        <p:nvSpPr>
          <p:cNvPr id="3" name="Content Placeholder 2"/>
          <p:cNvSpPr>
            <a:spLocks noGrp="1"/>
          </p:cNvSpPr>
          <p:nvPr>
            <p:ph idx="1"/>
          </p:nvPr>
        </p:nvSpPr>
        <p:spPr>
          <a:xfrm>
            <a:off x="457200" y="2438400"/>
            <a:ext cx="8229600" cy="4114800"/>
          </a:xfrm>
        </p:spPr>
        <p:txBody>
          <a:bodyPr/>
          <a:lstStyle/>
          <a:p>
            <a:endParaRPr lang="en-US" b="1" dirty="0"/>
          </a:p>
        </p:txBody>
      </p:sp>
    </p:spTree>
    <p:extLst>
      <p:ext uri="{BB962C8B-B14F-4D97-AF65-F5344CB8AC3E}">
        <p14:creationId xmlns:p14="http://schemas.microsoft.com/office/powerpoint/2010/main" val="240345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Framing – Theory – Theme</a:t>
            </a:r>
          </a:p>
        </p:txBody>
      </p:sp>
      <p:sp>
        <p:nvSpPr>
          <p:cNvPr id="3" name="Content Placeholder 2"/>
          <p:cNvSpPr>
            <a:spLocks noGrp="1"/>
          </p:cNvSpPr>
          <p:nvPr>
            <p:ph idx="1"/>
          </p:nvPr>
        </p:nvSpPr>
        <p:spPr/>
        <p:txBody>
          <a:bodyPr>
            <a:normAutofit lnSpcReduction="10000"/>
          </a:bodyPr>
          <a:lstStyle/>
          <a:p>
            <a:pPr algn="just"/>
            <a:r>
              <a:rPr lang="en-US" dirty="0"/>
              <a:t>Frame things the way that it advances your theory.</a:t>
            </a:r>
          </a:p>
          <a:p>
            <a:pPr algn="just"/>
            <a:r>
              <a:rPr lang="en-US" dirty="0">
                <a:latin typeface="Century Schoolbook" panose="02040604050505020304" pitchFamily="18" charset="0"/>
              </a:rPr>
              <a:t>Framing is how you want the jury to view the case and evidence.</a:t>
            </a:r>
            <a:endParaRPr lang="en-US" dirty="0"/>
          </a:p>
          <a:p>
            <a:pPr algn="just"/>
            <a:r>
              <a:rPr lang="en-US" dirty="0">
                <a:latin typeface="Century Schoolbook" panose="02040604050505020304" pitchFamily="18" charset="0"/>
              </a:rPr>
              <a:t>Do not let the State frame the discussion.</a:t>
            </a:r>
          </a:p>
          <a:p>
            <a:pPr algn="just"/>
            <a:r>
              <a:rPr lang="en-US" dirty="0">
                <a:latin typeface="Century Schoolbook" panose="02040604050505020304" pitchFamily="18" charset="0"/>
              </a:rPr>
              <a:t>Your theory is what the case is about.</a:t>
            </a:r>
          </a:p>
          <a:p>
            <a:pPr algn="just"/>
            <a:r>
              <a:rPr lang="en-US" dirty="0">
                <a:latin typeface="Century Schoolbook" panose="02040604050505020304" pitchFamily="18" charset="0"/>
              </a:rPr>
              <a:t>Find your trilogy. This case is about 1,2 and 3.</a:t>
            </a:r>
          </a:p>
          <a:p>
            <a:endParaRPr lang="en-US" dirty="0"/>
          </a:p>
          <a:p>
            <a:endParaRPr lang="en-US" dirty="0"/>
          </a:p>
        </p:txBody>
      </p:sp>
    </p:spTree>
    <p:extLst>
      <p:ext uri="{BB962C8B-B14F-4D97-AF65-F5344CB8AC3E}">
        <p14:creationId xmlns:p14="http://schemas.microsoft.com/office/powerpoint/2010/main" val="1584081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b="1" dirty="0"/>
              <a:t>Presumption of Innocence</a:t>
            </a:r>
            <a:br>
              <a:rPr lang="en-US" b="1" dirty="0"/>
            </a:br>
            <a:r>
              <a:rPr lang="en-US" b="1" dirty="0"/>
              <a:t>Real Beliefs v. Theory</a:t>
            </a:r>
            <a:br>
              <a:rPr lang="en-US" dirty="0"/>
            </a:br>
            <a:r>
              <a:rPr lang="en-US" sz="3600" b="1" dirty="0"/>
              <a:t>Despite knowing what the law requires….</a:t>
            </a:r>
          </a:p>
        </p:txBody>
      </p:sp>
      <p:sp>
        <p:nvSpPr>
          <p:cNvPr id="3" name="Content Placeholder 2"/>
          <p:cNvSpPr>
            <a:spLocks noGrp="1"/>
          </p:cNvSpPr>
          <p:nvPr>
            <p:ph idx="1"/>
          </p:nvPr>
        </p:nvSpPr>
        <p:spPr>
          <a:xfrm>
            <a:off x="457200" y="2438400"/>
            <a:ext cx="8229600" cy="4114800"/>
          </a:xfrm>
        </p:spPr>
        <p:txBody>
          <a:bodyPr/>
          <a:lstStyle/>
          <a:p>
            <a:pPr algn="just"/>
            <a:r>
              <a:rPr lang="en-US" sz="4000" b="1" dirty="0"/>
              <a:t>Who believes or thinks Gonzalo must have done something illegal or he would not be here?</a:t>
            </a:r>
          </a:p>
        </p:txBody>
      </p:sp>
    </p:spTree>
    <p:extLst>
      <p:ext uri="{BB962C8B-B14F-4D97-AF65-F5344CB8AC3E}">
        <p14:creationId xmlns:p14="http://schemas.microsoft.com/office/powerpoint/2010/main" val="3319026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b="1" dirty="0"/>
              <a:t>Presumption of Innocence</a:t>
            </a:r>
            <a:br>
              <a:rPr lang="en-US" b="1" dirty="0"/>
            </a:br>
            <a:r>
              <a:rPr lang="en-US" b="1" dirty="0"/>
              <a:t> Real Beliefs v. Theory</a:t>
            </a:r>
            <a:br>
              <a:rPr lang="en-US" dirty="0"/>
            </a:br>
            <a:r>
              <a:rPr lang="en-US" sz="3600" b="1" dirty="0"/>
              <a:t>Despite knowing what the law requires….</a:t>
            </a:r>
          </a:p>
        </p:txBody>
      </p:sp>
      <p:sp>
        <p:nvSpPr>
          <p:cNvPr id="3" name="Content Placeholder 2"/>
          <p:cNvSpPr>
            <a:spLocks noGrp="1"/>
          </p:cNvSpPr>
          <p:nvPr>
            <p:ph idx="1"/>
          </p:nvPr>
        </p:nvSpPr>
        <p:spPr>
          <a:xfrm>
            <a:off x="457200" y="2438400"/>
            <a:ext cx="8229600" cy="4114800"/>
          </a:xfrm>
        </p:spPr>
        <p:txBody>
          <a:bodyPr/>
          <a:lstStyle/>
          <a:p>
            <a:pPr algn="just"/>
            <a:r>
              <a:rPr lang="en-US" dirty="0"/>
              <a:t>Who believes or thinks Gonzalo must have done something illegal or he would not be here?</a:t>
            </a:r>
          </a:p>
          <a:p>
            <a:pPr algn="just"/>
            <a:r>
              <a:rPr lang="en-US" sz="4000" b="1" dirty="0"/>
              <a:t>Has Gonzalo already lost some of the presumption of innocence? Some leaning against him or for the State?</a:t>
            </a:r>
          </a:p>
        </p:txBody>
      </p:sp>
    </p:spTree>
    <p:extLst>
      <p:ext uri="{BB962C8B-B14F-4D97-AF65-F5344CB8AC3E}">
        <p14:creationId xmlns:p14="http://schemas.microsoft.com/office/powerpoint/2010/main" val="192620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b="1" dirty="0"/>
              <a:t>Presumption of Innocence</a:t>
            </a:r>
            <a:br>
              <a:rPr lang="en-US" b="1" dirty="0"/>
            </a:br>
            <a:r>
              <a:rPr lang="en-US" b="1" dirty="0"/>
              <a:t>Real Beliefs v. Theory</a:t>
            </a:r>
            <a:br>
              <a:rPr lang="en-US" dirty="0"/>
            </a:br>
            <a:r>
              <a:rPr lang="en-US" sz="3600" b="1" dirty="0"/>
              <a:t>Despite knowing what the law requires….</a:t>
            </a:r>
          </a:p>
        </p:txBody>
      </p:sp>
      <p:sp>
        <p:nvSpPr>
          <p:cNvPr id="3" name="Content Placeholder 2"/>
          <p:cNvSpPr>
            <a:spLocks noGrp="1"/>
          </p:cNvSpPr>
          <p:nvPr>
            <p:ph idx="1"/>
          </p:nvPr>
        </p:nvSpPr>
        <p:spPr>
          <a:xfrm>
            <a:off x="457200" y="2438400"/>
            <a:ext cx="8229600" cy="4114800"/>
          </a:xfrm>
        </p:spPr>
        <p:txBody>
          <a:bodyPr/>
          <a:lstStyle/>
          <a:p>
            <a:pPr algn="just"/>
            <a:r>
              <a:rPr lang="en-US" sz="4000" b="1" dirty="0"/>
              <a:t>Who honestly still has a doubt about Gonzalo’s innocence?</a:t>
            </a:r>
          </a:p>
        </p:txBody>
      </p:sp>
    </p:spTree>
    <p:extLst>
      <p:ext uri="{BB962C8B-B14F-4D97-AF65-F5344CB8AC3E}">
        <p14:creationId xmlns:p14="http://schemas.microsoft.com/office/powerpoint/2010/main" val="2616808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r>
              <a:rPr lang="en-US" b="1" dirty="0"/>
              <a:t>Presumption of Innocence</a:t>
            </a:r>
            <a:br>
              <a:rPr lang="en-US" b="1" dirty="0"/>
            </a:br>
            <a:r>
              <a:rPr lang="en-US" b="1" dirty="0"/>
              <a:t>Real Beliefs v. Theory</a:t>
            </a:r>
            <a:br>
              <a:rPr lang="en-US" b="1" dirty="0"/>
            </a:br>
            <a:r>
              <a:rPr lang="en-US" sz="3600" b="1" dirty="0"/>
              <a:t>Despite knowing what the law requires….</a:t>
            </a:r>
          </a:p>
        </p:txBody>
      </p:sp>
      <p:sp>
        <p:nvSpPr>
          <p:cNvPr id="3" name="Content Placeholder 2"/>
          <p:cNvSpPr>
            <a:spLocks noGrp="1"/>
          </p:cNvSpPr>
          <p:nvPr>
            <p:ph idx="1"/>
          </p:nvPr>
        </p:nvSpPr>
        <p:spPr>
          <a:xfrm>
            <a:off x="457200" y="2438400"/>
            <a:ext cx="8229600" cy="4114800"/>
          </a:xfrm>
        </p:spPr>
        <p:txBody>
          <a:bodyPr/>
          <a:lstStyle/>
          <a:p>
            <a:pPr algn="just"/>
            <a:r>
              <a:rPr lang="en-US" b="1" dirty="0"/>
              <a:t>Who still has a doubt about Gonzalo’s innocence?</a:t>
            </a:r>
          </a:p>
          <a:p>
            <a:pPr algn="just"/>
            <a:r>
              <a:rPr lang="en-US" sz="4000" b="1" dirty="0"/>
              <a:t>Will that doubt about his innocence cause you to not fully and really presume him completely innocent?</a:t>
            </a:r>
          </a:p>
        </p:txBody>
      </p:sp>
    </p:spTree>
    <p:extLst>
      <p:ext uri="{BB962C8B-B14F-4D97-AF65-F5344CB8AC3E}">
        <p14:creationId xmlns:p14="http://schemas.microsoft.com/office/powerpoint/2010/main" val="1653217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lstStyle/>
          <a:p>
            <a:r>
              <a:rPr lang="en-US" b="1" dirty="0"/>
              <a:t>Second Rule of Trial</a:t>
            </a:r>
            <a:br>
              <a:rPr lang="en-US" b="1" dirty="0"/>
            </a:br>
            <a:r>
              <a:rPr lang="en-US" b="1" dirty="0"/>
              <a:t>Proof Beyond and to the Exclusion of All Reasonable Doubt</a:t>
            </a:r>
          </a:p>
        </p:txBody>
      </p:sp>
      <p:sp>
        <p:nvSpPr>
          <p:cNvPr id="3" name="Content Placeholder 2"/>
          <p:cNvSpPr>
            <a:spLocks noGrp="1"/>
          </p:cNvSpPr>
          <p:nvPr>
            <p:ph idx="1"/>
          </p:nvPr>
        </p:nvSpPr>
        <p:spPr>
          <a:xfrm>
            <a:off x="457200" y="3276600"/>
            <a:ext cx="8229600" cy="2849563"/>
          </a:xfrm>
        </p:spPr>
        <p:txBody>
          <a:bodyPr/>
          <a:lstStyle/>
          <a:p>
            <a:endParaRPr lang="en-US" dirty="0"/>
          </a:p>
        </p:txBody>
      </p:sp>
    </p:spTree>
    <p:extLst>
      <p:ext uri="{BB962C8B-B14F-4D97-AF65-F5344CB8AC3E}">
        <p14:creationId xmlns:p14="http://schemas.microsoft.com/office/powerpoint/2010/main" val="4133766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057400"/>
          </a:xfrm>
        </p:spPr>
        <p:txBody>
          <a:bodyPr/>
          <a:lstStyle/>
          <a:p>
            <a:r>
              <a:rPr lang="en-US" b="1" dirty="0"/>
              <a:t>Second Rule of Trial</a:t>
            </a:r>
            <a:br>
              <a:rPr lang="en-US" b="1" dirty="0"/>
            </a:br>
            <a:r>
              <a:rPr lang="en-US" b="1" dirty="0"/>
              <a:t>Proof Beyond and to the Exclusion of All Reasonable Doubt</a:t>
            </a:r>
          </a:p>
        </p:txBody>
      </p:sp>
      <p:sp>
        <p:nvSpPr>
          <p:cNvPr id="3" name="Content Placeholder 2"/>
          <p:cNvSpPr>
            <a:spLocks noGrp="1"/>
          </p:cNvSpPr>
          <p:nvPr>
            <p:ph idx="1"/>
          </p:nvPr>
        </p:nvSpPr>
        <p:spPr>
          <a:xfrm>
            <a:off x="457200" y="2438400"/>
            <a:ext cx="8229600" cy="4343400"/>
          </a:xfrm>
        </p:spPr>
        <p:txBody>
          <a:bodyPr/>
          <a:lstStyle/>
          <a:p>
            <a:r>
              <a:rPr lang="en-US" dirty="0"/>
              <a:t>What does it mean?</a:t>
            </a:r>
          </a:p>
          <a:p>
            <a:pPr algn="just"/>
            <a:r>
              <a:rPr lang="en-US" dirty="0"/>
              <a:t>You get to decide – with some guidance and context, but no definition.  It is what you decide it is.</a:t>
            </a:r>
          </a:p>
          <a:p>
            <a:pPr algn="just"/>
            <a:r>
              <a:rPr lang="en-US" dirty="0"/>
              <a:t>You must be 100 percent free of reasonable doubt.</a:t>
            </a:r>
          </a:p>
        </p:txBody>
      </p:sp>
    </p:spTree>
    <p:extLst>
      <p:ext uri="{BB962C8B-B14F-4D97-AF65-F5344CB8AC3E}">
        <p14:creationId xmlns:p14="http://schemas.microsoft.com/office/powerpoint/2010/main" val="106044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Levels of proo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4" name="Date Placeholder 1"/>
          <p:cNvSpPr>
            <a:spLocks noGrp="1"/>
          </p:cNvSpPr>
          <p:nvPr>
            <p:ph type="dt" sz="quarter" idx="10"/>
          </p:nvPr>
        </p:nvSpPr>
        <p:spPr bwMode="auto">
          <a:noFill/>
          <a:ln>
            <a:miter lim="800000"/>
            <a:headEnd/>
            <a:tailEnd/>
          </a:ln>
        </p:spPr>
        <p:txBody>
          <a:bodyPr/>
          <a:lstStyle/>
          <a:p>
            <a:fld id="{E52E19BA-8265-4BFB-A20B-F6BEFEA1745E}" type="datetime1">
              <a:rPr lang="en-US">
                <a:solidFill>
                  <a:prstClr val="black">
                    <a:tint val="75000"/>
                  </a:prstClr>
                </a:solidFill>
              </a:rPr>
              <a:pPr/>
              <a:t>4/29/2025</a:t>
            </a:fld>
            <a:endParaRPr lang="en-US" dirty="0">
              <a:solidFill>
                <a:prstClr val="black">
                  <a:tint val="75000"/>
                </a:prstClr>
              </a:solidFill>
            </a:endParaRPr>
          </a:p>
        </p:txBody>
      </p:sp>
    </p:spTree>
    <p:extLst>
      <p:ext uri="{BB962C8B-B14F-4D97-AF65-F5344CB8AC3E}">
        <p14:creationId xmlns:p14="http://schemas.microsoft.com/office/powerpoint/2010/main" val="9806920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sp>
        <p:nvSpPr>
          <p:cNvPr id="3" name="TextBox 3"/>
          <p:cNvSpPr txBox="1"/>
          <p:nvPr/>
        </p:nvSpPr>
        <p:spPr>
          <a:xfrm>
            <a:off x="6521830" y="1590594"/>
            <a:ext cx="2330611" cy="879343"/>
          </a:xfrm>
          <a:prstGeom prst="rect">
            <a:avLst/>
          </a:prstGeom>
        </p:spPr>
        <p:txBody>
          <a:bodyPr lIns="0" tIns="0" rIns="0" bIns="0" rtlCol="0" anchor="t">
            <a:spAutoFit/>
          </a:bodyPr>
          <a:lstStyle/>
          <a:p>
            <a:pPr algn="ctr" defTabSz="457223">
              <a:lnSpc>
                <a:spcPts val="4834"/>
              </a:lnSpc>
            </a:pPr>
            <a:r>
              <a:rPr lang="en-US" sz="3453" dirty="0">
                <a:solidFill>
                  <a:srgbClr val="000000"/>
                </a:solidFill>
                <a:latin typeface="Open Sans Extra Bold"/>
              </a:rPr>
              <a:t>Burden of </a:t>
            </a:r>
          </a:p>
          <a:p>
            <a:pPr algn="ctr" defTabSz="457223">
              <a:lnSpc>
                <a:spcPts val="1727"/>
              </a:lnSpc>
            </a:pPr>
            <a:r>
              <a:rPr lang="en-US" sz="3453" dirty="0">
                <a:solidFill>
                  <a:srgbClr val="000000"/>
                </a:solidFill>
                <a:latin typeface="Open Sans Extra Bold"/>
              </a:rPr>
              <a:t>Proof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129" y="5554809"/>
            <a:ext cx="301519" cy="229531"/>
          </a:xfrm>
          <a:prstGeom prst="rect">
            <a:avLst/>
          </a:prstGeom>
        </p:spPr>
      </p:pic>
      <p:pic>
        <p:nvPicPr>
          <p:cNvPr id="4" name="Picture 4"/>
          <p:cNvPicPr>
            <a:picLocks noChangeAspect="1"/>
          </p:cNvPicPr>
          <p:nvPr/>
        </p:nvPicPr>
        <p:blipFill>
          <a:blip r:embed="rId6"/>
          <a:srcRect/>
          <a:stretch>
            <a:fillRect/>
          </a:stretch>
        </p:blipFill>
        <p:spPr>
          <a:xfrm>
            <a:off x="1493888" y="4941933"/>
            <a:ext cx="1684817" cy="1684817"/>
          </a:xfrm>
          <a:prstGeom prst="rect">
            <a:avLst/>
          </a:prstGeom>
        </p:spPr>
      </p:pic>
      <p:pic>
        <p:nvPicPr>
          <p:cNvPr id="5" name="Picture 5"/>
          <p:cNvPicPr>
            <a:picLocks noChangeAspect="1"/>
          </p:cNvPicPr>
          <p:nvPr/>
        </p:nvPicPr>
        <p:blipFill>
          <a:blip r:embed="rId7"/>
          <a:srcRect/>
          <a:stretch>
            <a:fillRect/>
          </a:stretch>
        </p:blipFill>
        <p:spPr>
          <a:xfrm>
            <a:off x="5453965" y="3707598"/>
            <a:ext cx="3175685" cy="1778802"/>
          </a:xfrm>
          <a:prstGeom prst="rect">
            <a:avLst/>
          </a:prstGeom>
        </p:spPr>
      </p:pic>
      <p:sp>
        <p:nvSpPr>
          <p:cNvPr id="6" name="TextBox 6"/>
          <p:cNvSpPr txBox="1"/>
          <p:nvPr/>
        </p:nvSpPr>
        <p:spPr>
          <a:xfrm>
            <a:off x="283768" y="5557805"/>
            <a:ext cx="988405"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no evidence</a:t>
            </a:r>
          </a:p>
        </p:txBody>
      </p:sp>
      <p:sp>
        <p:nvSpPr>
          <p:cNvPr id="7" name="TextBox 7"/>
          <p:cNvSpPr txBox="1"/>
          <p:nvPr/>
        </p:nvSpPr>
        <p:spPr>
          <a:xfrm>
            <a:off x="6521830" y="1590594"/>
            <a:ext cx="2330611" cy="879343"/>
          </a:xfrm>
          <a:prstGeom prst="rect">
            <a:avLst/>
          </a:prstGeom>
        </p:spPr>
        <p:txBody>
          <a:bodyPr lIns="0" tIns="0" rIns="0" bIns="0" rtlCol="0" anchor="t">
            <a:spAutoFit/>
          </a:bodyPr>
          <a:lstStyle/>
          <a:p>
            <a:pPr algn="ctr" defTabSz="457223">
              <a:lnSpc>
                <a:spcPts val="4834"/>
              </a:lnSpc>
            </a:pPr>
            <a:r>
              <a:rPr lang="en-US" sz="3453" dirty="0">
                <a:solidFill>
                  <a:srgbClr val="000000"/>
                </a:solidFill>
                <a:latin typeface="Open Sans Extra Bold"/>
              </a:rPr>
              <a:t>Burden of </a:t>
            </a:r>
          </a:p>
          <a:p>
            <a:pPr algn="ctr" defTabSz="457223">
              <a:lnSpc>
                <a:spcPts val="1727"/>
              </a:lnSpc>
            </a:pPr>
            <a:r>
              <a:rPr lang="en-US" sz="3453" dirty="0">
                <a:solidFill>
                  <a:srgbClr val="000000"/>
                </a:solidFill>
                <a:latin typeface="Open Sans Extra Bold"/>
              </a:rPr>
              <a:t>Proof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129" y="5554809"/>
            <a:ext cx="301519" cy="229531"/>
          </a:xfrm>
          <a:prstGeom prst="rect">
            <a:avLst/>
          </a:prstGeom>
        </p:spPr>
      </p:pic>
      <p:pic>
        <p:nvPicPr>
          <p:cNvPr id="4" name="Picture 4"/>
          <p:cNvPicPr>
            <a:picLocks noChangeAspect="1"/>
          </p:cNvPicPr>
          <p:nvPr/>
        </p:nvPicPr>
        <p:blipFill>
          <a:blip r:embed="rId6"/>
          <a:srcRect/>
          <a:stretch>
            <a:fillRect/>
          </a:stretch>
        </p:blipFill>
        <p:spPr>
          <a:xfrm>
            <a:off x="1493888" y="4941933"/>
            <a:ext cx="1684817" cy="16848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198" y="4491171"/>
            <a:ext cx="301519" cy="229531"/>
          </a:xfrm>
          <a:prstGeom prst="rect">
            <a:avLst/>
          </a:prstGeom>
        </p:spPr>
      </p:pic>
      <p:pic>
        <p:nvPicPr>
          <p:cNvPr id="6" name="Picture 6"/>
          <p:cNvPicPr>
            <a:picLocks noChangeAspect="1"/>
          </p:cNvPicPr>
          <p:nvPr/>
        </p:nvPicPr>
        <p:blipFill>
          <a:blip r:embed="rId6"/>
          <a:srcRect/>
          <a:stretch>
            <a:fillRect/>
          </a:stretch>
        </p:blipFill>
        <p:spPr>
          <a:xfrm>
            <a:off x="2225958" y="3984759"/>
            <a:ext cx="1684817" cy="1684817"/>
          </a:xfrm>
          <a:prstGeom prst="rect">
            <a:avLst/>
          </a:prstGeom>
        </p:spPr>
      </p:pic>
      <p:pic>
        <p:nvPicPr>
          <p:cNvPr id="7" name="Picture 7"/>
          <p:cNvPicPr>
            <a:picLocks noChangeAspect="1"/>
          </p:cNvPicPr>
          <p:nvPr/>
        </p:nvPicPr>
        <p:blipFill>
          <a:blip r:embed="rId7"/>
          <a:srcRect/>
          <a:stretch>
            <a:fillRect/>
          </a:stretch>
        </p:blipFill>
        <p:spPr>
          <a:xfrm>
            <a:off x="5430403" y="3790403"/>
            <a:ext cx="3199247" cy="1795977"/>
          </a:xfrm>
          <a:prstGeom prst="rect">
            <a:avLst/>
          </a:prstGeom>
        </p:spPr>
      </p:pic>
      <p:sp>
        <p:nvSpPr>
          <p:cNvPr id="8" name="TextBox 8"/>
          <p:cNvSpPr txBox="1"/>
          <p:nvPr/>
        </p:nvSpPr>
        <p:spPr>
          <a:xfrm>
            <a:off x="283768" y="5557805"/>
            <a:ext cx="988405"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no evidence</a:t>
            </a:r>
          </a:p>
        </p:txBody>
      </p:sp>
      <p:sp>
        <p:nvSpPr>
          <p:cNvPr id="9" name="TextBox 9"/>
          <p:cNvSpPr txBox="1"/>
          <p:nvPr/>
        </p:nvSpPr>
        <p:spPr>
          <a:xfrm>
            <a:off x="261872" y="4462596"/>
            <a:ext cx="1776376"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Reasonable Suspicion</a:t>
            </a:r>
          </a:p>
        </p:txBody>
      </p:sp>
      <p:sp>
        <p:nvSpPr>
          <p:cNvPr id="10" name="TextBox 10"/>
          <p:cNvSpPr txBox="1"/>
          <p:nvPr/>
        </p:nvSpPr>
        <p:spPr>
          <a:xfrm>
            <a:off x="6521830" y="1590594"/>
            <a:ext cx="2330611" cy="879343"/>
          </a:xfrm>
          <a:prstGeom prst="rect">
            <a:avLst/>
          </a:prstGeom>
        </p:spPr>
        <p:txBody>
          <a:bodyPr lIns="0" tIns="0" rIns="0" bIns="0" rtlCol="0" anchor="t">
            <a:spAutoFit/>
          </a:bodyPr>
          <a:lstStyle/>
          <a:p>
            <a:pPr algn="ctr" defTabSz="457223">
              <a:lnSpc>
                <a:spcPts val="4834"/>
              </a:lnSpc>
            </a:pPr>
            <a:r>
              <a:rPr lang="en-US" sz="3453" dirty="0">
                <a:solidFill>
                  <a:srgbClr val="000000"/>
                </a:solidFill>
                <a:latin typeface="Open Sans Extra Bold"/>
              </a:rPr>
              <a:t>Burden of </a:t>
            </a:r>
          </a:p>
          <a:p>
            <a:pPr algn="ctr" defTabSz="457223">
              <a:lnSpc>
                <a:spcPts val="1727"/>
              </a:lnSpc>
            </a:pPr>
            <a:r>
              <a:rPr lang="en-US" sz="3453" dirty="0">
                <a:solidFill>
                  <a:srgbClr val="000000"/>
                </a:solidFill>
                <a:latin typeface="Open Sans Extra Bold"/>
              </a:rPr>
              <a:t>Proof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Schoolbook" panose="02040604050505020304" pitchFamily="18" charset="0"/>
              </a:rPr>
              <a:t>Theory of the Case</a:t>
            </a:r>
            <a:br>
              <a:rPr lang="en-US" dirty="0">
                <a:latin typeface="Century Schoolbook" panose="02040604050505020304" pitchFamily="18" charset="0"/>
              </a:rPr>
            </a:br>
            <a:r>
              <a:rPr lang="en-US" sz="2900" b="1" dirty="0">
                <a:latin typeface="Century Schoolbook" panose="02040604050505020304" pitchFamily="18" charset="0"/>
              </a:rPr>
              <a:t>Most DWI Cases are Reasonable Doubt Cases</a:t>
            </a:r>
          </a:p>
        </p:txBody>
      </p:sp>
      <p:sp>
        <p:nvSpPr>
          <p:cNvPr id="3" name="Content Placeholder 2"/>
          <p:cNvSpPr>
            <a:spLocks noGrp="1"/>
          </p:cNvSpPr>
          <p:nvPr>
            <p:ph idx="1"/>
          </p:nvPr>
        </p:nvSpPr>
        <p:spPr>
          <a:xfrm>
            <a:off x="457200" y="1600200"/>
            <a:ext cx="8229600" cy="5029200"/>
          </a:xfrm>
        </p:spPr>
        <p:txBody>
          <a:bodyPr>
            <a:normAutofit/>
          </a:bodyPr>
          <a:lstStyle/>
          <a:p>
            <a:pPr algn="just"/>
            <a:r>
              <a:rPr lang="en-US" b="1" dirty="0">
                <a:latin typeface="Century Schoolbook" panose="02040604050505020304" pitchFamily="18" charset="0"/>
              </a:rPr>
              <a:t>This case is about assumptions, mistakes, and a rush to judgment.</a:t>
            </a:r>
          </a:p>
        </p:txBody>
      </p:sp>
    </p:spTree>
    <p:extLst>
      <p:ext uri="{BB962C8B-B14F-4D97-AF65-F5344CB8AC3E}">
        <p14:creationId xmlns:p14="http://schemas.microsoft.com/office/powerpoint/2010/main" val="4033973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129" y="5554809"/>
            <a:ext cx="301519" cy="229531"/>
          </a:xfrm>
          <a:prstGeom prst="rect">
            <a:avLst/>
          </a:prstGeom>
        </p:spPr>
      </p:pic>
      <p:pic>
        <p:nvPicPr>
          <p:cNvPr id="4" name="Picture 4"/>
          <p:cNvPicPr>
            <a:picLocks noChangeAspect="1"/>
          </p:cNvPicPr>
          <p:nvPr/>
        </p:nvPicPr>
        <p:blipFill>
          <a:blip r:embed="rId6"/>
          <a:srcRect/>
          <a:stretch>
            <a:fillRect/>
          </a:stretch>
        </p:blipFill>
        <p:spPr>
          <a:xfrm>
            <a:off x="1493888" y="4941933"/>
            <a:ext cx="1684817" cy="16848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198" y="4491171"/>
            <a:ext cx="301519" cy="229531"/>
          </a:xfrm>
          <a:prstGeom prst="rect">
            <a:avLst/>
          </a:prstGeom>
        </p:spPr>
      </p:pic>
      <p:pic>
        <p:nvPicPr>
          <p:cNvPr id="6" name="Picture 6"/>
          <p:cNvPicPr>
            <a:picLocks noChangeAspect="1"/>
          </p:cNvPicPr>
          <p:nvPr/>
        </p:nvPicPr>
        <p:blipFill>
          <a:blip r:embed="rId6"/>
          <a:srcRect/>
          <a:stretch>
            <a:fillRect/>
          </a:stretch>
        </p:blipFill>
        <p:spPr>
          <a:xfrm>
            <a:off x="2225958" y="3984759"/>
            <a:ext cx="1684817" cy="16848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7186" y="3783547"/>
            <a:ext cx="301519" cy="229531"/>
          </a:xfrm>
          <a:prstGeom prst="rect">
            <a:avLst/>
          </a:prstGeom>
        </p:spPr>
      </p:pic>
      <p:pic>
        <p:nvPicPr>
          <p:cNvPr id="8" name="Picture 8"/>
          <p:cNvPicPr>
            <a:picLocks noChangeAspect="1"/>
          </p:cNvPicPr>
          <p:nvPr/>
        </p:nvPicPr>
        <p:blipFill>
          <a:blip r:embed="rId6"/>
          <a:srcRect/>
          <a:stretch>
            <a:fillRect/>
          </a:stretch>
        </p:blipFill>
        <p:spPr>
          <a:xfrm>
            <a:off x="3027946" y="3257116"/>
            <a:ext cx="1684817" cy="1684817"/>
          </a:xfrm>
          <a:prstGeom prst="rect">
            <a:avLst/>
          </a:prstGeom>
        </p:spPr>
      </p:pic>
      <p:pic>
        <p:nvPicPr>
          <p:cNvPr id="9" name="Picture 9"/>
          <p:cNvPicPr>
            <a:picLocks noChangeAspect="1"/>
          </p:cNvPicPr>
          <p:nvPr/>
        </p:nvPicPr>
        <p:blipFill>
          <a:blip r:embed="rId7"/>
          <a:srcRect/>
          <a:stretch>
            <a:fillRect/>
          </a:stretch>
        </p:blipFill>
        <p:spPr>
          <a:xfrm>
            <a:off x="5469774" y="3756856"/>
            <a:ext cx="3159877" cy="1797953"/>
          </a:xfrm>
          <a:prstGeom prst="rect">
            <a:avLst/>
          </a:prstGeom>
        </p:spPr>
      </p:pic>
      <p:sp>
        <p:nvSpPr>
          <p:cNvPr id="10" name="TextBox 10"/>
          <p:cNvSpPr txBox="1"/>
          <p:nvPr/>
        </p:nvSpPr>
        <p:spPr>
          <a:xfrm>
            <a:off x="283768" y="5557805"/>
            <a:ext cx="988405"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no evidence</a:t>
            </a:r>
          </a:p>
        </p:txBody>
      </p:sp>
      <p:sp>
        <p:nvSpPr>
          <p:cNvPr id="11" name="TextBox 11"/>
          <p:cNvSpPr txBox="1"/>
          <p:nvPr/>
        </p:nvSpPr>
        <p:spPr>
          <a:xfrm>
            <a:off x="261872" y="4462596"/>
            <a:ext cx="1776376"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Reasonable Suspicion</a:t>
            </a:r>
          </a:p>
        </p:txBody>
      </p:sp>
      <p:sp>
        <p:nvSpPr>
          <p:cNvPr id="12" name="TextBox 12"/>
          <p:cNvSpPr txBox="1"/>
          <p:nvPr/>
        </p:nvSpPr>
        <p:spPr>
          <a:xfrm>
            <a:off x="1438512" y="3754972"/>
            <a:ext cx="1273373"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Probable Cause</a:t>
            </a:r>
          </a:p>
        </p:txBody>
      </p:sp>
      <p:sp>
        <p:nvSpPr>
          <p:cNvPr id="13" name="TextBox 13"/>
          <p:cNvSpPr txBox="1"/>
          <p:nvPr/>
        </p:nvSpPr>
        <p:spPr>
          <a:xfrm>
            <a:off x="6521830" y="1590594"/>
            <a:ext cx="2330611" cy="879343"/>
          </a:xfrm>
          <a:prstGeom prst="rect">
            <a:avLst/>
          </a:prstGeom>
        </p:spPr>
        <p:txBody>
          <a:bodyPr lIns="0" tIns="0" rIns="0" bIns="0" rtlCol="0" anchor="t">
            <a:spAutoFit/>
          </a:bodyPr>
          <a:lstStyle/>
          <a:p>
            <a:pPr algn="ctr" defTabSz="457223">
              <a:lnSpc>
                <a:spcPts val="4834"/>
              </a:lnSpc>
            </a:pPr>
            <a:r>
              <a:rPr lang="en-US" sz="3453" dirty="0">
                <a:solidFill>
                  <a:srgbClr val="000000"/>
                </a:solidFill>
                <a:latin typeface="Open Sans Extra Bold"/>
              </a:rPr>
              <a:t>Burden of </a:t>
            </a:r>
          </a:p>
          <a:p>
            <a:pPr algn="ctr" defTabSz="457223">
              <a:lnSpc>
                <a:spcPts val="1727"/>
              </a:lnSpc>
            </a:pPr>
            <a:r>
              <a:rPr lang="en-US" sz="3453" dirty="0">
                <a:solidFill>
                  <a:srgbClr val="000000"/>
                </a:solidFill>
                <a:latin typeface="Open Sans Extra Bold"/>
              </a:rPr>
              <a:t>Proof</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129" y="5554809"/>
            <a:ext cx="301519" cy="229531"/>
          </a:xfrm>
          <a:prstGeom prst="rect">
            <a:avLst/>
          </a:prstGeom>
        </p:spPr>
      </p:pic>
      <p:pic>
        <p:nvPicPr>
          <p:cNvPr id="4" name="Picture 4"/>
          <p:cNvPicPr>
            <a:picLocks noChangeAspect="1"/>
          </p:cNvPicPr>
          <p:nvPr/>
        </p:nvPicPr>
        <p:blipFill>
          <a:blip r:embed="rId6"/>
          <a:srcRect/>
          <a:stretch>
            <a:fillRect/>
          </a:stretch>
        </p:blipFill>
        <p:spPr>
          <a:xfrm>
            <a:off x="1493888" y="4941933"/>
            <a:ext cx="1684817" cy="16848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198" y="4491171"/>
            <a:ext cx="301519" cy="229531"/>
          </a:xfrm>
          <a:prstGeom prst="rect">
            <a:avLst/>
          </a:prstGeom>
        </p:spPr>
      </p:pic>
      <p:pic>
        <p:nvPicPr>
          <p:cNvPr id="6" name="Picture 6"/>
          <p:cNvPicPr>
            <a:picLocks noChangeAspect="1"/>
          </p:cNvPicPr>
          <p:nvPr/>
        </p:nvPicPr>
        <p:blipFill>
          <a:blip r:embed="rId6"/>
          <a:srcRect/>
          <a:stretch>
            <a:fillRect/>
          </a:stretch>
        </p:blipFill>
        <p:spPr>
          <a:xfrm>
            <a:off x="2225958" y="3984759"/>
            <a:ext cx="1684817" cy="16848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7186" y="3783547"/>
            <a:ext cx="301519" cy="229531"/>
          </a:xfrm>
          <a:prstGeom prst="rect">
            <a:avLst/>
          </a:prstGeom>
        </p:spPr>
      </p:pic>
      <p:pic>
        <p:nvPicPr>
          <p:cNvPr id="8" name="Picture 8"/>
          <p:cNvPicPr>
            <a:picLocks noChangeAspect="1"/>
          </p:cNvPicPr>
          <p:nvPr/>
        </p:nvPicPr>
        <p:blipFill>
          <a:blip r:embed="rId6"/>
          <a:srcRect/>
          <a:stretch>
            <a:fillRect/>
          </a:stretch>
        </p:blipFill>
        <p:spPr>
          <a:xfrm>
            <a:off x="3027946" y="3257116"/>
            <a:ext cx="1684817" cy="168481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88420" y="3314235"/>
            <a:ext cx="301519" cy="229531"/>
          </a:xfrm>
          <a:prstGeom prst="rect">
            <a:avLst/>
          </a:prstGeom>
        </p:spPr>
      </p:pic>
      <p:pic>
        <p:nvPicPr>
          <p:cNvPr id="10" name="Picture 10"/>
          <p:cNvPicPr>
            <a:picLocks noChangeAspect="1"/>
          </p:cNvPicPr>
          <p:nvPr/>
        </p:nvPicPr>
        <p:blipFill>
          <a:blip r:embed="rId6"/>
          <a:srcRect/>
          <a:stretch>
            <a:fillRect/>
          </a:stretch>
        </p:blipFill>
        <p:spPr>
          <a:xfrm>
            <a:off x="3488420" y="2586592"/>
            <a:ext cx="1684817" cy="1684817"/>
          </a:xfrm>
          <a:prstGeom prst="rect">
            <a:avLst/>
          </a:prstGeom>
        </p:spPr>
      </p:pic>
      <p:pic>
        <p:nvPicPr>
          <p:cNvPr id="11" name="Picture 11"/>
          <p:cNvPicPr>
            <a:picLocks noChangeAspect="1"/>
          </p:cNvPicPr>
          <p:nvPr/>
        </p:nvPicPr>
        <p:blipFill>
          <a:blip r:embed="rId7"/>
          <a:srcRect/>
          <a:stretch>
            <a:fillRect/>
          </a:stretch>
        </p:blipFill>
        <p:spPr>
          <a:xfrm>
            <a:off x="5339924" y="3831784"/>
            <a:ext cx="3108441" cy="1615118"/>
          </a:xfrm>
          <a:prstGeom prst="rect">
            <a:avLst/>
          </a:prstGeom>
        </p:spPr>
      </p:pic>
      <p:sp>
        <p:nvSpPr>
          <p:cNvPr id="12" name="TextBox 12"/>
          <p:cNvSpPr txBox="1"/>
          <p:nvPr/>
        </p:nvSpPr>
        <p:spPr>
          <a:xfrm>
            <a:off x="283768" y="5557805"/>
            <a:ext cx="988405"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no evidence</a:t>
            </a:r>
          </a:p>
        </p:txBody>
      </p:sp>
      <p:sp>
        <p:nvSpPr>
          <p:cNvPr id="13" name="TextBox 13"/>
          <p:cNvSpPr txBox="1"/>
          <p:nvPr/>
        </p:nvSpPr>
        <p:spPr>
          <a:xfrm>
            <a:off x="261872" y="4462596"/>
            <a:ext cx="1776376"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Reasonable Suspicion</a:t>
            </a:r>
          </a:p>
        </p:txBody>
      </p:sp>
      <p:sp>
        <p:nvSpPr>
          <p:cNvPr id="14" name="TextBox 14"/>
          <p:cNvSpPr txBox="1"/>
          <p:nvPr/>
        </p:nvSpPr>
        <p:spPr>
          <a:xfrm>
            <a:off x="1438512" y="3754972"/>
            <a:ext cx="1273373"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Probable Cause</a:t>
            </a:r>
          </a:p>
        </p:txBody>
      </p:sp>
      <p:sp>
        <p:nvSpPr>
          <p:cNvPr id="15" name="TextBox 15"/>
          <p:cNvSpPr txBox="1"/>
          <p:nvPr/>
        </p:nvSpPr>
        <p:spPr>
          <a:xfrm>
            <a:off x="2190034" y="3285660"/>
            <a:ext cx="1259012"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Preponderance</a:t>
            </a:r>
          </a:p>
        </p:txBody>
      </p:sp>
      <p:sp>
        <p:nvSpPr>
          <p:cNvPr id="16" name="TextBox 16"/>
          <p:cNvSpPr txBox="1"/>
          <p:nvPr/>
        </p:nvSpPr>
        <p:spPr>
          <a:xfrm>
            <a:off x="6521830" y="1590594"/>
            <a:ext cx="2330611" cy="879343"/>
          </a:xfrm>
          <a:prstGeom prst="rect">
            <a:avLst/>
          </a:prstGeom>
        </p:spPr>
        <p:txBody>
          <a:bodyPr lIns="0" tIns="0" rIns="0" bIns="0" rtlCol="0" anchor="t">
            <a:spAutoFit/>
          </a:bodyPr>
          <a:lstStyle/>
          <a:p>
            <a:pPr algn="ctr" defTabSz="457223">
              <a:lnSpc>
                <a:spcPts val="4834"/>
              </a:lnSpc>
            </a:pPr>
            <a:r>
              <a:rPr lang="en-US" sz="3453" dirty="0">
                <a:solidFill>
                  <a:srgbClr val="000000"/>
                </a:solidFill>
                <a:latin typeface="Open Sans Extra Bold"/>
              </a:rPr>
              <a:t>Burden of </a:t>
            </a:r>
          </a:p>
          <a:p>
            <a:pPr algn="ctr" defTabSz="457223">
              <a:lnSpc>
                <a:spcPts val="1727"/>
              </a:lnSpc>
            </a:pPr>
            <a:r>
              <a:rPr lang="en-US" sz="3453" dirty="0">
                <a:solidFill>
                  <a:srgbClr val="000000"/>
                </a:solidFill>
                <a:latin typeface="Open Sans Extra Bold"/>
              </a:rPr>
              <a:t>Proof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129" y="5554809"/>
            <a:ext cx="301519" cy="229531"/>
          </a:xfrm>
          <a:prstGeom prst="rect">
            <a:avLst/>
          </a:prstGeom>
        </p:spPr>
      </p:pic>
      <p:pic>
        <p:nvPicPr>
          <p:cNvPr id="4" name="Picture 4"/>
          <p:cNvPicPr>
            <a:picLocks noChangeAspect="1"/>
          </p:cNvPicPr>
          <p:nvPr/>
        </p:nvPicPr>
        <p:blipFill>
          <a:blip r:embed="rId6"/>
          <a:srcRect/>
          <a:stretch>
            <a:fillRect/>
          </a:stretch>
        </p:blipFill>
        <p:spPr>
          <a:xfrm>
            <a:off x="1493888" y="4941933"/>
            <a:ext cx="1684817" cy="16848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198" y="4491171"/>
            <a:ext cx="301519" cy="229531"/>
          </a:xfrm>
          <a:prstGeom prst="rect">
            <a:avLst/>
          </a:prstGeom>
        </p:spPr>
      </p:pic>
      <p:pic>
        <p:nvPicPr>
          <p:cNvPr id="6" name="Picture 6"/>
          <p:cNvPicPr>
            <a:picLocks noChangeAspect="1"/>
          </p:cNvPicPr>
          <p:nvPr/>
        </p:nvPicPr>
        <p:blipFill>
          <a:blip r:embed="rId6"/>
          <a:srcRect/>
          <a:stretch>
            <a:fillRect/>
          </a:stretch>
        </p:blipFill>
        <p:spPr>
          <a:xfrm>
            <a:off x="2225958" y="3984759"/>
            <a:ext cx="1684817" cy="16848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7186" y="3783547"/>
            <a:ext cx="301519" cy="229531"/>
          </a:xfrm>
          <a:prstGeom prst="rect">
            <a:avLst/>
          </a:prstGeom>
        </p:spPr>
      </p:pic>
      <p:pic>
        <p:nvPicPr>
          <p:cNvPr id="8" name="Picture 8"/>
          <p:cNvPicPr>
            <a:picLocks noChangeAspect="1"/>
          </p:cNvPicPr>
          <p:nvPr/>
        </p:nvPicPr>
        <p:blipFill>
          <a:blip r:embed="rId6"/>
          <a:srcRect/>
          <a:stretch>
            <a:fillRect/>
          </a:stretch>
        </p:blipFill>
        <p:spPr>
          <a:xfrm>
            <a:off x="3027946" y="3257116"/>
            <a:ext cx="1684817" cy="168481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88420" y="3314235"/>
            <a:ext cx="301519" cy="229531"/>
          </a:xfrm>
          <a:prstGeom prst="rect">
            <a:avLst/>
          </a:prstGeom>
        </p:spPr>
      </p:pic>
      <p:pic>
        <p:nvPicPr>
          <p:cNvPr id="10" name="Picture 10"/>
          <p:cNvPicPr>
            <a:picLocks noChangeAspect="1"/>
          </p:cNvPicPr>
          <p:nvPr/>
        </p:nvPicPr>
        <p:blipFill>
          <a:blip r:embed="rId6"/>
          <a:srcRect/>
          <a:stretch>
            <a:fillRect/>
          </a:stretch>
        </p:blipFill>
        <p:spPr>
          <a:xfrm>
            <a:off x="3488420" y="2586592"/>
            <a:ext cx="1684817" cy="168481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55488" y="2551335"/>
            <a:ext cx="301519" cy="229531"/>
          </a:xfrm>
          <a:prstGeom prst="rect">
            <a:avLst/>
          </a:prstGeom>
        </p:spPr>
      </p:pic>
      <p:pic>
        <p:nvPicPr>
          <p:cNvPr id="12" name="Picture 12"/>
          <p:cNvPicPr>
            <a:picLocks noChangeAspect="1"/>
          </p:cNvPicPr>
          <p:nvPr/>
        </p:nvPicPr>
        <p:blipFill>
          <a:blip r:embed="rId6"/>
          <a:srcRect/>
          <a:stretch>
            <a:fillRect/>
          </a:stretch>
        </p:blipFill>
        <p:spPr>
          <a:xfrm>
            <a:off x="3957258" y="1938457"/>
            <a:ext cx="1684817" cy="1684817"/>
          </a:xfrm>
          <a:prstGeom prst="rect">
            <a:avLst/>
          </a:prstGeom>
        </p:spPr>
      </p:pic>
      <p:pic>
        <p:nvPicPr>
          <p:cNvPr id="13" name="Picture 13"/>
          <p:cNvPicPr>
            <a:picLocks noChangeAspect="1"/>
          </p:cNvPicPr>
          <p:nvPr/>
        </p:nvPicPr>
        <p:blipFill>
          <a:blip r:embed="rId7"/>
          <a:srcRect/>
          <a:stretch>
            <a:fillRect/>
          </a:stretch>
        </p:blipFill>
        <p:spPr>
          <a:xfrm>
            <a:off x="5382570" y="3743001"/>
            <a:ext cx="3247081" cy="1743399"/>
          </a:xfrm>
          <a:prstGeom prst="rect">
            <a:avLst/>
          </a:prstGeom>
        </p:spPr>
      </p:pic>
      <p:sp>
        <p:nvSpPr>
          <p:cNvPr id="14" name="TextBox 14"/>
          <p:cNvSpPr txBox="1"/>
          <p:nvPr/>
        </p:nvSpPr>
        <p:spPr>
          <a:xfrm>
            <a:off x="283768" y="5557805"/>
            <a:ext cx="988405"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no evidence</a:t>
            </a:r>
          </a:p>
        </p:txBody>
      </p:sp>
      <p:sp>
        <p:nvSpPr>
          <p:cNvPr id="15" name="TextBox 15"/>
          <p:cNvSpPr txBox="1"/>
          <p:nvPr/>
        </p:nvSpPr>
        <p:spPr>
          <a:xfrm>
            <a:off x="261872" y="4462596"/>
            <a:ext cx="1776376"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Reasonable Suspicion</a:t>
            </a:r>
          </a:p>
        </p:txBody>
      </p:sp>
      <p:sp>
        <p:nvSpPr>
          <p:cNvPr id="16" name="TextBox 16"/>
          <p:cNvSpPr txBox="1"/>
          <p:nvPr/>
        </p:nvSpPr>
        <p:spPr>
          <a:xfrm>
            <a:off x="1438512" y="3754972"/>
            <a:ext cx="1273373"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Probable Cause</a:t>
            </a:r>
          </a:p>
        </p:txBody>
      </p:sp>
      <p:sp>
        <p:nvSpPr>
          <p:cNvPr id="17" name="TextBox 17"/>
          <p:cNvSpPr txBox="1"/>
          <p:nvPr/>
        </p:nvSpPr>
        <p:spPr>
          <a:xfrm>
            <a:off x="2190034" y="3285660"/>
            <a:ext cx="1259012"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Preponderance</a:t>
            </a:r>
          </a:p>
        </p:txBody>
      </p:sp>
      <p:sp>
        <p:nvSpPr>
          <p:cNvPr id="18" name="TextBox 18"/>
          <p:cNvSpPr txBox="1"/>
          <p:nvPr/>
        </p:nvSpPr>
        <p:spPr>
          <a:xfrm>
            <a:off x="2161933" y="2522760"/>
            <a:ext cx="1732025"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Clear and Convincing</a:t>
            </a:r>
          </a:p>
        </p:txBody>
      </p:sp>
      <p:sp>
        <p:nvSpPr>
          <p:cNvPr id="19" name="TextBox 19"/>
          <p:cNvSpPr txBox="1"/>
          <p:nvPr/>
        </p:nvSpPr>
        <p:spPr>
          <a:xfrm>
            <a:off x="6521830" y="1590594"/>
            <a:ext cx="2330611" cy="879343"/>
          </a:xfrm>
          <a:prstGeom prst="rect">
            <a:avLst/>
          </a:prstGeom>
        </p:spPr>
        <p:txBody>
          <a:bodyPr lIns="0" tIns="0" rIns="0" bIns="0" rtlCol="0" anchor="t">
            <a:spAutoFit/>
          </a:bodyPr>
          <a:lstStyle/>
          <a:p>
            <a:pPr algn="ctr" defTabSz="457223">
              <a:lnSpc>
                <a:spcPts val="4834"/>
              </a:lnSpc>
            </a:pPr>
            <a:r>
              <a:rPr lang="en-US" sz="3453" dirty="0">
                <a:solidFill>
                  <a:srgbClr val="000000"/>
                </a:solidFill>
                <a:latin typeface="Open Sans Extra Bold"/>
              </a:rPr>
              <a:t>Burden of </a:t>
            </a:r>
          </a:p>
          <a:p>
            <a:pPr algn="ctr" defTabSz="457223">
              <a:lnSpc>
                <a:spcPts val="1727"/>
              </a:lnSpc>
            </a:pPr>
            <a:r>
              <a:rPr lang="en-US" sz="3453" dirty="0">
                <a:solidFill>
                  <a:srgbClr val="000000"/>
                </a:solidFill>
                <a:latin typeface="Open Sans Extra Bold"/>
              </a:rPr>
              <a:t>Proof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129" y="5554809"/>
            <a:ext cx="301519" cy="229531"/>
          </a:xfrm>
          <a:prstGeom prst="rect">
            <a:avLst/>
          </a:prstGeom>
        </p:spPr>
      </p:pic>
      <p:pic>
        <p:nvPicPr>
          <p:cNvPr id="4" name="Picture 4"/>
          <p:cNvPicPr>
            <a:picLocks noChangeAspect="1"/>
          </p:cNvPicPr>
          <p:nvPr/>
        </p:nvPicPr>
        <p:blipFill>
          <a:blip r:embed="rId6"/>
          <a:srcRect/>
          <a:stretch>
            <a:fillRect/>
          </a:stretch>
        </p:blipFill>
        <p:spPr>
          <a:xfrm>
            <a:off x="1493888" y="4941933"/>
            <a:ext cx="1684817" cy="16848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198" y="4491171"/>
            <a:ext cx="301519" cy="229531"/>
          </a:xfrm>
          <a:prstGeom prst="rect">
            <a:avLst/>
          </a:prstGeom>
        </p:spPr>
      </p:pic>
      <p:pic>
        <p:nvPicPr>
          <p:cNvPr id="6" name="Picture 6"/>
          <p:cNvPicPr>
            <a:picLocks noChangeAspect="1"/>
          </p:cNvPicPr>
          <p:nvPr/>
        </p:nvPicPr>
        <p:blipFill>
          <a:blip r:embed="rId6"/>
          <a:srcRect/>
          <a:stretch>
            <a:fillRect/>
          </a:stretch>
        </p:blipFill>
        <p:spPr>
          <a:xfrm>
            <a:off x="2225958" y="3984759"/>
            <a:ext cx="1684817" cy="16848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7186" y="3783547"/>
            <a:ext cx="301519" cy="229531"/>
          </a:xfrm>
          <a:prstGeom prst="rect">
            <a:avLst/>
          </a:prstGeom>
        </p:spPr>
      </p:pic>
      <p:pic>
        <p:nvPicPr>
          <p:cNvPr id="8" name="Picture 8"/>
          <p:cNvPicPr>
            <a:picLocks noChangeAspect="1"/>
          </p:cNvPicPr>
          <p:nvPr/>
        </p:nvPicPr>
        <p:blipFill>
          <a:blip r:embed="rId6"/>
          <a:srcRect/>
          <a:stretch>
            <a:fillRect/>
          </a:stretch>
        </p:blipFill>
        <p:spPr>
          <a:xfrm>
            <a:off x="3027946" y="3257116"/>
            <a:ext cx="1684817" cy="1684817"/>
          </a:xfrm>
          <a:prstGeom prst="rect">
            <a:avLst/>
          </a:prstGeom>
        </p:spPr>
      </p:pic>
      <p:pic>
        <p:nvPicPr>
          <p:cNvPr id="9" name="Picture 9"/>
          <p:cNvPicPr>
            <a:picLocks noChangeAspect="1"/>
          </p:cNvPicPr>
          <p:nvPr/>
        </p:nvPicPr>
        <p:blipFill>
          <a:blip r:embed="rId6"/>
          <a:srcRect/>
          <a:stretch>
            <a:fillRect/>
          </a:stretch>
        </p:blipFill>
        <p:spPr>
          <a:xfrm>
            <a:off x="3488420" y="2586592"/>
            <a:ext cx="1684817" cy="168481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55488" y="2551335"/>
            <a:ext cx="301519" cy="229531"/>
          </a:xfrm>
          <a:prstGeom prst="rect">
            <a:avLst/>
          </a:prstGeom>
        </p:spPr>
      </p:pic>
      <p:pic>
        <p:nvPicPr>
          <p:cNvPr id="11" name="Picture 11"/>
          <p:cNvPicPr>
            <a:picLocks noChangeAspect="1"/>
          </p:cNvPicPr>
          <p:nvPr/>
        </p:nvPicPr>
        <p:blipFill>
          <a:blip r:embed="rId6"/>
          <a:srcRect/>
          <a:stretch>
            <a:fillRect/>
          </a:stretch>
        </p:blipFill>
        <p:spPr>
          <a:xfrm>
            <a:off x="3957258" y="1938457"/>
            <a:ext cx="1684817" cy="1684817"/>
          </a:xfrm>
          <a:prstGeom prst="rect">
            <a:avLst/>
          </a:prstGeom>
        </p:spPr>
      </p:pic>
      <p:sp>
        <p:nvSpPr>
          <p:cNvPr id="12" name="TextBox 12"/>
          <p:cNvSpPr txBox="1"/>
          <p:nvPr/>
        </p:nvSpPr>
        <p:spPr>
          <a:xfrm>
            <a:off x="3608433" y="984768"/>
            <a:ext cx="1503089" cy="289888"/>
          </a:xfrm>
          <a:prstGeom prst="rect">
            <a:avLst/>
          </a:prstGeom>
        </p:spPr>
        <p:txBody>
          <a:bodyPr lIns="0" tIns="0" rIns="0" bIns="0" rtlCol="0" anchor="t">
            <a:spAutoFit/>
          </a:bodyPr>
          <a:lstStyle/>
          <a:p>
            <a:pPr algn="ctr" defTabSz="457223">
              <a:lnSpc>
                <a:spcPts val="1091"/>
              </a:lnSpc>
              <a:defRPr/>
            </a:pPr>
            <a:r>
              <a:rPr lang="en-US" sz="1300" dirty="0">
                <a:solidFill>
                  <a:srgbClr val="FFFFFF"/>
                </a:solidFill>
                <a:latin typeface="Open Sans Bold"/>
              </a:rPr>
              <a:t>Beyond a</a:t>
            </a:r>
          </a:p>
          <a:p>
            <a:pPr algn="ctr" defTabSz="457223">
              <a:lnSpc>
                <a:spcPts val="1091"/>
              </a:lnSpc>
              <a:defRPr/>
            </a:pPr>
            <a:r>
              <a:rPr lang="en-US" sz="1300" dirty="0">
                <a:solidFill>
                  <a:srgbClr val="FFFFFF"/>
                </a:solidFill>
                <a:latin typeface="Open Sans Bold"/>
              </a:rPr>
              <a:t>Reasonable Doubt</a:t>
            </a: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84792" y="1256835"/>
            <a:ext cx="301519" cy="229531"/>
          </a:xfrm>
          <a:prstGeom prst="rect">
            <a:avLst/>
          </a:prstGeom>
        </p:spPr>
      </p:pic>
      <p:pic>
        <p:nvPicPr>
          <p:cNvPr id="14" name="Picture 14"/>
          <p:cNvPicPr>
            <a:picLocks noChangeAspect="1"/>
          </p:cNvPicPr>
          <p:nvPr/>
        </p:nvPicPr>
        <p:blipFill>
          <a:blip r:embed="rId7"/>
          <a:srcRect/>
          <a:stretch>
            <a:fillRect/>
          </a:stretch>
        </p:blipFill>
        <p:spPr>
          <a:xfrm>
            <a:off x="4572001" y="425996"/>
            <a:ext cx="2160596" cy="2160596"/>
          </a:xfrm>
          <a:prstGeom prst="rect">
            <a:avLst/>
          </a:prstGeom>
        </p:spPr>
      </p:pic>
      <p:sp>
        <p:nvSpPr>
          <p:cNvPr id="15" name="TextBox 15"/>
          <p:cNvSpPr txBox="1"/>
          <p:nvPr/>
        </p:nvSpPr>
        <p:spPr>
          <a:xfrm>
            <a:off x="578947" y="1416476"/>
            <a:ext cx="2434493" cy="937436"/>
          </a:xfrm>
          <a:prstGeom prst="rect">
            <a:avLst/>
          </a:prstGeom>
        </p:spPr>
        <p:txBody>
          <a:bodyPr lIns="0" tIns="0" rIns="0" bIns="0" rtlCol="0" anchor="t">
            <a:spAutoFit/>
          </a:bodyPr>
          <a:lstStyle/>
          <a:p>
            <a:pPr algn="ctr" defTabSz="457223">
              <a:lnSpc>
                <a:spcPts val="2365"/>
              </a:lnSpc>
              <a:defRPr/>
            </a:pPr>
            <a:r>
              <a:rPr lang="en-US" sz="2750" u="sng" dirty="0">
                <a:solidFill>
                  <a:srgbClr val="7ED957"/>
                </a:solidFill>
                <a:latin typeface="Open Sans Bold"/>
              </a:rPr>
              <a:t>Any </a:t>
            </a:r>
            <a:r>
              <a:rPr lang="en-US" sz="2750" dirty="0">
                <a:solidFill>
                  <a:srgbClr val="7ED957"/>
                </a:solidFill>
                <a:latin typeface="Open Sans Bold"/>
              </a:rPr>
              <a:t>Reasonable </a:t>
            </a:r>
          </a:p>
          <a:p>
            <a:pPr algn="ctr" defTabSz="457223">
              <a:lnSpc>
                <a:spcPts val="2365"/>
              </a:lnSpc>
              <a:defRPr/>
            </a:pPr>
            <a:r>
              <a:rPr lang="en-US" sz="2750" dirty="0">
                <a:solidFill>
                  <a:srgbClr val="7ED957"/>
                </a:solidFill>
                <a:latin typeface="Open Sans Bold"/>
              </a:rPr>
              <a:t>Doubt</a:t>
            </a:r>
          </a:p>
        </p:txBody>
      </p:sp>
      <p:sp>
        <p:nvSpPr>
          <p:cNvPr id="16" name="AutoShape 16"/>
          <p:cNvSpPr/>
          <p:nvPr/>
        </p:nvSpPr>
        <p:spPr>
          <a:xfrm>
            <a:off x="2862514" y="1730642"/>
            <a:ext cx="1541030" cy="0"/>
          </a:xfrm>
          <a:prstGeom prst="line">
            <a:avLst/>
          </a:prstGeom>
          <a:ln w="228600" cap="flat">
            <a:solidFill>
              <a:srgbClr val="7ED957"/>
            </a:solidFill>
            <a:prstDash val="solid"/>
            <a:headEnd type="none" w="sm" len="sm"/>
            <a:tailEnd type="triangle" w="lg" len="med"/>
          </a:ln>
        </p:spPr>
        <p:txBody>
          <a:bodyPr/>
          <a:lstStyle/>
          <a:p>
            <a:pPr defTabSz="457223">
              <a:defRPr/>
            </a:pPr>
            <a:endParaRPr lang="en-US" sz="900" dirty="0">
              <a:solidFill>
                <a:prstClr val="black"/>
              </a:solidFill>
              <a:latin typeface="Calibri"/>
            </a:endParaR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70741" y="1409165"/>
            <a:ext cx="202520" cy="856815"/>
          </a:xfrm>
          <a:prstGeom prst="rect">
            <a:avLst/>
          </a:prstGeom>
        </p:spPr>
      </p:pic>
      <p:pic>
        <p:nvPicPr>
          <p:cNvPr id="18" name="Picture 18"/>
          <p:cNvPicPr>
            <a:picLocks noChangeAspect="1"/>
          </p:cNvPicPr>
          <p:nvPr/>
        </p:nvPicPr>
        <p:blipFill>
          <a:blip r:embed="rId10"/>
          <a:srcRect/>
          <a:stretch>
            <a:fillRect/>
          </a:stretch>
        </p:blipFill>
        <p:spPr>
          <a:xfrm>
            <a:off x="4330828" y="951071"/>
            <a:ext cx="2306045" cy="2306045"/>
          </a:xfrm>
          <a:prstGeom prst="rect">
            <a:avLst/>
          </a:prstGeom>
        </p:spPr>
      </p:pic>
      <p:sp>
        <p:nvSpPr>
          <p:cNvPr id="19" name="TextBox 19"/>
          <p:cNvSpPr txBox="1"/>
          <p:nvPr/>
        </p:nvSpPr>
        <p:spPr>
          <a:xfrm>
            <a:off x="283768" y="5557805"/>
            <a:ext cx="988405" cy="216149"/>
          </a:xfrm>
          <a:prstGeom prst="rect">
            <a:avLst/>
          </a:prstGeom>
        </p:spPr>
        <p:txBody>
          <a:bodyPr lIns="0" tIns="0" rIns="0" bIns="0" rtlCol="0" anchor="t">
            <a:spAutoFit/>
          </a:bodyPr>
          <a:lstStyle/>
          <a:p>
            <a:pPr algn="ctr" defTabSz="457223">
              <a:lnSpc>
                <a:spcPts val="1820"/>
              </a:lnSpc>
              <a:defRPr/>
            </a:pPr>
            <a:r>
              <a:rPr lang="en-US" sz="1300" dirty="0">
                <a:solidFill>
                  <a:srgbClr val="FFFFFF"/>
                </a:solidFill>
                <a:latin typeface="Open Sans Bold"/>
              </a:rPr>
              <a:t>no evidence</a:t>
            </a:r>
          </a:p>
        </p:txBody>
      </p:sp>
      <p:sp>
        <p:nvSpPr>
          <p:cNvPr id="20" name="TextBox 20"/>
          <p:cNvSpPr txBox="1"/>
          <p:nvPr/>
        </p:nvSpPr>
        <p:spPr>
          <a:xfrm>
            <a:off x="261872" y="4462596"/>
            <a:ext cx="1776376" cy="216149"/>
          </a:xfrm>
          <a:prstGeom prst="rect">
            <a:avLst/>
          </a:prstGeom>
        </p:spPr>
        <p:txBody>
          <a:bodyPr lIns="0" tIns="0" rIns="0" bIns="0" rtlCol="0" anchor="t">
            <a:spAutoFit/>
          </a:bodyPr>
          <a:lstStyle/>
          <a:p>
            <a:pPr algn="ctr" defTabSz="457223">
              <a:lnSpc>
                <a:spcPts val="1820"/>
              </a:lnSpc>
              <a:defRPr/>
            </a:pPr>
            <a:r>
              <a:rPr lang="en-US" sz="1300" dirty="0">
                <a:solidFill>
                  <a:srgbClr val="FFFFFF"/>
                </a:solidFill>
                <a:latin typeface="Open Sans Bold"/>
              </a:rPr>
              <a:t>Reasonable Suspicion</a:t>
            </a:r>
          </a:p>
        </p:txBody>
      </p:sp>
      <p:sp>
        <p:nvSpPr>
          <p:cNvPr id="21" name="TextBox 21"/>
          <p:cNvSpPr txBox="1"/>
          <p:nvPr/>
        </p:nvSpPr>
        <p:spPr>
          <a:xfrm>
            <a:off x="1438512" y="3754972"/>
            <a:ext cx="1273373" cy="216149"/>
          </a:xfrm>
          <a:prstGeom prst="rect">
            <a:avLst/>
          </a:prstGeom>
        </p:spPr>
        <p:txBody>
          <a:bodyPr lIns="0" tIns="0" rIns="0" bIns="0" rtlCol="0" anchor="t">
            <a:spAutoFit/>
          </a:bodyPr>
          <a:lstStyle/>
          <a:p>
            <a:pPr algn="ctr" defTabSz="457223">
              <a:lnSpc>
                <a:spcPts val="1820"/>
              </a:lnSpc>
              <a:defRPr/>
            </a:pPr>
            <a:r>
              <a:rPr lang="en-US" sz="1300" dirty="0">
                <a:solidFill>
                  <a:srgbClr val="FFFFFF"/>
                </a:solidFill>
                <a:latin typeface="Open Sans Bold"/>
              </a:rPr>
              <a:t>Probable Cause</a:t>
            </a:r>
          </a:p>
        </p:txBody>
      </p:sp>
      <p:sp>
        <p:nvSpPr>
          <p:cNvPr id="22" name="TextBox 22"/>
          <p:cNvSpPr txBox="1"/>
          <p:nvPr/>
        </p:nvSpPr>
        <p:spPr>
          <a:xfrm>
            <a:off x="2038247" y="3185060"/>
            <a:ext cx="1410799" cy="216149"/>
          </a:xfrm>
          <a:prstGeom prst="rect">
            <a:avLst/>
          </a:prstGeom>
        </p:spPr>
        <p:txBody>
          <a:bodyPr wrap="square" lIns="0" tIns="0" rIns="0" bIns="0" rtlCol="0" anchor="t">
            <a:spAutoFit/>
          </a:bodyPr>
          <a:lstStyle/>
          <a:p>
            <a:pPr algn="ctr" defTabSz="457223">
              <a:lnSpc>
                <a:spcPts val="1820"/>
              </a:lnSpc>
              <a:defRPr/>
            </a:pPr>
            <a:r>
              <a:rPr lang="en-US" sz="1300" dirty="0">
                <a:solidFill>
                  <a:srgbClr val="FFFFFF"/>
                </a:solidFill>
                <a:latin typeface="Open Sans Bold"/>
              </a:rPr>
              <a:t>Preponderance</a:t>
            </a:r>
          </a:p>
        </p:txBody>
      </p:sp>
      <p:sp>
        <p:nvSpPr>
          <p:cNvPr id="23" name="TextBox 23"/>
          <p:cNvSpPr txBox="1"/>
          <p:nvPr/>
        </p:nvSpPr>
        <p:spPr>
          <a:xfrm>
            <a:off x="6521830" y="1590594"/>
            <a:ext cx="2330611" cy="879343"/>
          </a:xfrm>
          <a:prstGeom prst="rect">
            <a:avLst/>
          </a:prstGeom>
        </p:spPr>
        <p:txBody>
          <a:bodyPr lIns="0" tIns="0" rIns="0" bIns="0" rtlCol="0" anchor="t">
            <a:spAutoFit/>
          </a:bodyPr>
          <a:lstStyle/>
          <a:p>
            <a:pPr algn="ctr" defTabSz="457223">
              <a:lnSpc>
                <a:spcPts val="4834"/>
              </a:lnSpc>
              <a:defRPr/>
            </a:pPr>
            <a:r>
              <a:rPr lang="en-US" sz="3453" dirty="0">
                <a:solidFill>
                  <a:srgbClr val="000000"/>
                </a:solidFill>
                <a:latin typeface="Open Sans Extra Bold"/>
              </a:rPr>
              <a:t>Burden of </a:t>
            </a:r>
          </a:p>
          <a:p>
            <a:pPr algn="ctr" defTabSz="457223">
              <a:lnSpc>
                <a:spcPts val="1727"/>
              </a:lnSpc>
              <a:defRPr/>
            </a:pPr>
            <a:r>
              <a:rPr lang="en-US" sz="3453" dirty="0">
                <a:solidFill>
                  <a:srgbClr val="000000"/>
                </a:solidFill>
                <a:latin typeface="Open Sans Extra Bold"/>
              </a:rPr>
              <a:t>Proof</a:t>
            </a:r>
          </a:p>
        </p:txBody>
      </p:sp>
      <p:sp>
        <p:nvSpPr>
          <p:cNvPr id="24" name="TextBox 24"/>
          <p:cNvSpPr txBox="1"/>
          <p:nvPr/>
        </p:nvSpPr>
        <p:spPr>
          <a:xfrm>
            <a:off x="2161933" y="2522760"/>
            <a:ext cx="1732025" cy="216149"/>
          </a:xfrm>
          <a:prstGeom prst="rect">
            <a:avLst/>
          </a:prstGeom>
        </p:spPr>
        <p:txBody>
          <a:bodyPr lIns="0" tIns="0" rIns="0" bIns="0" rtlCol="0" anchor="t">
            <a:spAutoFit/>
          </a:bodyPr>
          <a:lstStyle/>
          <a:p>
            <a:pPr algn="ctr" defTabSz="457223">
              <a:lnSpc>
                <a:spcPts val="1820"/>
              </a:lnSpc>
              <a:defRPr/>
            </a:pPr>
            <a:r>
              <a:rPr lang="en-US" sz="1300" dirty="0">
                <a:solidFill>
                  <a:srgbClr val="FFFFFF"/>
                </a:solidFill>
                <a:latin typeface="Open Sans Bold"/>
              </a:rPr>
              <a:t>Clear and Convincing</a:t>
            </a:r>
          </a:p>
        </p:txBody>
      </p:sp>
      <p:pic>
        <p:nvPicPr>
          <p:cNvPr id="25" name="Picture 7">
            <a:extLst>
              <a:ext uri="{FF2B5EF4-FFF2-40B4-BE49-F238E27FC236}">
                <a16:creationId xmlns:a16="http://schemas.microsoft.com/office/drawing/2014/main" id="{F5547609-A451-9C93-4B6A-0E17F7A16E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49046" y="3199730"/>
            <a:ext cx="301519" cy="229531"/>
          </a:xfrm>
          <a:prstGeom prst="rect">
            <a:avLst/>
          </a:prstGeom>
        </p:spPr>
      </p:pic>
    </p:spTree>
    <p:extLst>
      <p:ext uri="{BB962C8B-B14F-4D97-AF65-F5344CB8AC3E}">
        <p14:creationId xmlns:p14="http://schemas.microsoft.com/office/powerpoint/2010/main" val="2659245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443" r="24251" b="20524"/>
          <a:stretch>
            <a:fillRect/>
          </a:stretch>
        </p:blipFill>
        <p:spPr>
          <a:xfrm>
            <a:off x="0" y="857250"/>
            <a:ext cx="9144000"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43129" y="5554809"/>
            <a:ext cx="301519" cy="229531"/>
          </a:xfrm>
          <a:prstGeom prst="rect">
            <a:avLst/>
          </a:prstGeom>
        </p:spPr>
      </p:pic>
      <p:pic>
        <p:nvPicPr>
          <p:cNvPr id="4" name="Picture 4"/>
          <p:cNvPicPr>
            <a:picLocks noChangeAspect="1"/>
          </p:cNvPicPr>
          <p:nvPr/>
        </p:nvPicPr>
        <p:blipFill>
          <a:blip r:embed="rId6"/>
          <a:srcRect/>
          <a:stretch>
            <a:fillRect/>
          </a:stretch>
        </p:blipFill>
        <p:spPr>
          <a:xfrm>
            <a:off x="1493888" y="4941933"/>
            <a:ext cx="1684817" cy="16848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75198" y="4491171"/>
            <a:ext cx="301519" cy="229531"/>
          </a:xfrm>
          <a:prstGeom prst="rect">
            <a:avLst/>
          </a:prstGeom>
        </p:spPr>
      </p:pic>
      <p:pic>
        <p:nvPicPr>
          <p:cNvPr id="6" name="Picture 6"/>
          <p:cNvPicPr>
            <a:picLocks noChangeAspect="1"/>
          </p:cNvPicPr>
          <p:nvPr/>
        </p:nvPicPr>
        <p:blipFill>
          <a:blip r:embed="rId6"/>
          <a:srcRect/>
          <a:stretch>
            <a:fillRect/>
          </a:stretch>
        </p:blipFill>
        <p:spPr>
          <a:xfrm>
            <a:off x="2225958" y="3984759"/>
            <a:ext cx="1684817" cy="168481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7186" y="3783547"/>
            <a:ext cx="301519" cy="229531"/>
          </a:xfrm>
          <a:prstGeom prst="rect">
            <a:avLst/>
          </a:prstGeom>
        </p:spPr>
      </p:pic>
      <p:pic>
        <p:nvPicPr>
          <p:cNvPr id="8" name="Picture 8"/>
          <p:cNvPicPr>
            <a:picLocks noChangeAspect="1"/>
          </p:cNvPicPr>
          <p:nvPr/>
        </p:nvPicPr>
        <p:blipFill>
          <a:blip r:embed="rId6"/>
          <a:srcRect/>
          <a:stretch>
            <a:fillRect/>
          </a:stretch>
        </p:blipFill>
        <p:spPr>
          <a:xfrm>
            <a:off x="3027946" y="3257116"/>
            <a:ext cx="1684817" cy="1684817"/>
          </a:xfrm>
          <a:prstGeom prst="rect">
            <a:avLst/>
          </a:prstGeom>
        </p:spPr>
      </p:pic>
      <p:pic>
        <p:nvPicPr>
          <p:cNvPr id="9" name="Picture 9"/>
          <p:cNvPicPr>
            <a:picLocks noChangeAspect="1"/>
          </p:cNvPicPr>
          <p:nvPr/>
        </p:nvPicPr>
        <p:blipFill>
          <a:blip r:embed="rId6"/>
          <a:srcRect/>
          <a:stretch>
            <a:fillRect/>
          </a:stretch>
        </p:blipFill>
        <p:spPr>
          <a:xfrm>
            <a:off x="3488420" y="2586592"/>
            <a:ext cx="1684817" cy="168481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55488" y="2551335"/>
            <a:ext cx="301519" cy="229531"/>
          </a:xfrm>
          <a:prstGeom prst="rect">
            <a:avLst/>
          </a:prstGeom>
        </p:spPr>
      </p:pic>
      <p:pic>
        <p:nvPicPr>
          <p:cNvPr id="11" name="Picture 11"/>
          <p:cNvPicPr>
            <a:picLocks noChangeAspect="1"/>
          </p:cNvPicPr>
          <p:nvPr/>
        </p:nvPicPr>
        <p:blipFill>
          <a:blip r:embed="rId6"/>
          <a:srcRect/>
          <a:stretch>
            <a:fillRect/>
          </a:stretch>
        </p:blipFill>
        <p:spPr>
          <a:xfrm>
            <a:off x="3957258" y="1938457"/>
            <a:ext cx="1684817" cy="1684817"/>
          </a:xfrm>
          <a:prstGeom prst="rect">
            <a:avLst/>
          </a:prstGeom>
        </p:spPr>
      </p:pic>
      <p:sp>
        <p:nvSpPr>
          <p:cNvPr id="12" name="TextBox 12"/>
          <p:cNvSpPr txBox="1"/>
          <p:nvPr/>
        </p:nvSpPr>
        <p:spPr>
          <a:xfrm>
            <a:off x="3203944" y="1078802"/>
            <a:ext cx="1503089" cy="289888"/>
          </a:xfrm>
          <a:prstGeom prst="rect">
            <a:avLst/>
          </a:prstGeom>
        </p:spPr>
        <p:txBody>
          <a:bodyPr lIns="0" tIns="0" rIns="0" bIns="0" rtlCol="0" anchor="t">
            <a:spAutoFit/>
          </a:bodyPr>
          <a:lstStyle/>
          <a:p>
            <a:pPr algn="ctr" defTabSz="457223">
              <a:lnSpc>
                <a:spcPts val="1091"/>
              </a:lnSpc>
            </a:pPr>
            <a:r>
              <a:rPr lang="en-US" sz="1300" dirty="0">
                <a:solidFill>
                  <a:srgbClr val="FFFFFF"/>
                </a:solidFill>
                <a:latin typeface="Open Sans Bold"/>
              </a:rPr>
              <a:t>Beyond all</a:t>
            </a:r>
          </a:p>
          <a:p>
            <a:pPr algn="ctr" defTabSz="457223">
              <a:lnSpc>
                <a:spcPts val="1091"/>
              </a:lnSpc>
            </a:pPr>
            <a:r>
              <a:rPr lang="en-US" sz="1300" dirty="0">
                <a:solidFill>
                  <a:srgbClr val="FFFFFF"/>
                </a:solidFill>
                <a:latin typeface="Open Sans Bold"/>
              </a:rPr>
              <a:t>Reasonable Doubt</a:t>
            </a: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684792" y="1256835"/>
            <a:ext cx="301519" cy="229531"/>
          </a:xfrm>
          <a:prstGeom prst="rect">
            <a:avLst/>
          </a:prstGeom>
        </p:spPr>
      </p:pic>
      <p:pic>
        <p:nvPicPr>
          <p:cNvPr id="14" name="Picture 14"/>
          <p:cNvPicPr>
            <a:picLocks noChangeAspect="1"/>
          </p:cNvPicPr>
          <p:nvPr/>
        </p:nvPicPr>
        <p:blipFill>
          <a:blip r:embed="rId7"/>
          <a:srcRect/>
          <a:stretch>
            <a:fillRect/>
          </a:stretch>
        </p:blipFill>
        <p:spPr>
          <a:xfrm>
            <a:off x="4572001" y="425996"/>
            <a:ext cx="2160596" cy="2160596"/>
          </a:xfrm>
          <a:prstGeom prst="rect">
            <a:avLst/>
          </a:prstGeom>
        </p:spPr>
      </p:pic>
      <p:sp>
        <p:nvSpPr>
          <p:cNvPr id="15" name="TextBox 15"/>
          <p:cNvSpPr txBox="1"/>
          <p:nvPr/>
        </p:nvSpPr>
        <p:spPr>
          <a:xfrm>
            <a:off x="578947" y="1416476"/>
            <a:ext cx="2434493" cy="629660"/>
          </a:xfrm>
          <a:prstGeom prst="rect">
            <a:avLst/>
          </a:prstGeom>
        </p:spPr>
        <p:txBody>
          <a:bodyPr lIns="0" tIns="0" rIns="0" bIns="0" rtlCol="0" anchor="t">
            <a:spAutoFit/>
          </a:bodyPr>
          <a:lstStyle/>
          <a:p>
            <a:pPr algn="ctr" defTabSz="457223">
              <a:lnSpc>
                <a:spcPts val="2365"/>
              </a:lnSpc>
            </a:pPr>
            <a:r>
              <a:rPr lang="en-US" sz="2750" u="sng" dirty="0">
                <a:solidFill>
                  <a:srgbClr val="7ED957"/>
                </a:solidFill>
                <a:latin typeface="Open Sans Bold"/>
              </a:rPr>
              <a:t>A </a:t>
            </a:r>
            <a:r>
              <a:rPr lang="en-US" sz="2750" dirty="0">
                <a:solidFill>
                  <a:srgbClr val="7ED957"/>
                </a:solidFill>
                <a:latin typeface="Open Sans Bold"/>
              </a:rPr>
              <a:t>Reasonable </a:t>
            </a:r>
          </a:p>
          <a:p>
            <a:pPr algn="ctr" defTabSz="457223">
              <a:lnSpc>
                <a:spcPts val="2365"/>
              </a:lnSpc>
            </a:pPr>
            <a:r>
              <a:rPr lang="en-US" sz="2750" dirty="0">
                <a:solidFill>
                  <a:srgbClr val="7ED957"/>
                </a:solidFill>
                <a:latin typeface="Open Sans Bold"/>
              </a:rPr>
              <a:t>Doubt</a:t>
            </a:r>
          </a:p>
        </p:txBody>
      </p:sp>
      <p:sp>
        <p:nvSpPr>
          <p:cNvPr id="16" name="AutoShape 16"/>
          <p:cNvSpPr/>
          <p:nvPr/>
        </p:nvSpPr>
        <p:spPr>
          <a:xfrm rot="-654870">
            <a:off x="2877187" y="1542968"/>
            <a:ext cx="1541030" cy="0"/>
          </a:xfrm>
          <a:prstGeom prst="line">
            <a:avLst/>
          </a:prstGeom>
          <a:ln w="228600" cap="flat">
            <a:solidFill>
              <a:srgbClr val="7ED957"/>
            </a:solidFill>
            <a:prstDash val="solid"/>
            <a:headEnd type="none" w="sm" len="sm"/>
            <a:tailEnd type="triangle" w="lg" len="med"/>
          </a:ln>
        </p:spPr>
        <p:txBody>
          <a:bodyPr/>
          <a:lstStyle/>
          <a:p>
            <a:pPr defTabSz="457223"/>
            <a:endParaRPr lang="en-US" sz="900" dirty="0">
              <a:solidFill>
                <a:prstClr val="black"/>
              </a:solidFill>
              <a:latin typeface="Calibri"/>
            </a:endParaR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70741" y="1409165"/>
            <a:ext cx="202520" cy="856815"/>
          </a:xfrm>
          <a:prstGeom prst="rect">
            <a:avLst/>
          </a:prstGeom>
        </p:spPr>
      </p:pic>
      <p:pic>
        <p:nvPicPr>
          <p:cNvPr id="18" name="Picture 18"/>
          <p:cNvPicPr>
            <a:picLocks noChangeAspect="1"/>
          </p:cNvPicPr>
          <p:nvPr/>
        </p:nvPicPr>
        <p:blipFill>
          <a:blip r:embed="rId10"/>
          <a:srcRect/>
          <a:stretch>
            <a:fillRect/>
          </a:stretch>
        </p:blipFill>
        <p:spPr>
          <a:xfrm>
            <a:off x="4106248" y="699137"/>
            <a:ext cx="2810678" cy="2810678"/>
          </a:xfrm>
          <a:prstGeom prst="rect">
            <a:avLst/>
          </a:prstGeom>
        </p:spPr>
      </p:pic>
      <p:pic>
        <p:nvPicPr>
          <p:cNvPr id="19" name="Picture 19"/>
          <p:cNvPicPr>
            <a:picLocks noChangeAspect="1"/>
          </p:cNvPicPr>
          <p:nvPr/>
        </p:nvPicPr>
        <p:blipFill>
          <a:blip r:embed="rId11"/>
          <a:srcRect/>
          <a:stretch>
            <a:fillRect/>
          </a:stretch>
        </p:blipFill>
        <p:spPr>
          <a:xfrm>
            <a:off x="5242795" y="3623274"/>
            <a:ext cx="3386855" cy="1858429"/>
          </a:xfrm>
          <a:prstGeom prst="rect">
            <a:avLst/>
          </a:prstGeom>
        </p:spPr>
      </p:pic>
      <p:sp>
        <p:nvSpPr>
          <p:cNvPr id="20" name="TextBox 20"/>
          <p:cNvSpPr txBox="1"/>
          <p:nvPr/>
        </p:nvSpPr>
        <p:spPr>
          <a:xfrm>
            <a:off x="283768" y="5557805"/>
            <a:ext cx="988405"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no evidence</a:t>
            </a:r>
          </a:p>
        </p:txBody>
      </p:sp>
      <p:sp>
        <p:nvSpPr>
          <p:cNvPr id="21" name="TextBox 21"/>
          <p:cNvSpPr txBox="1"/>
          <p:nvPr/>
        </p:nvSpPr>
        <p:spPr>
          <a:xfrm>
            <a:off x="261872" y="4462596"/>
            <a:ext cx="1776376"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Reasonable Suspicion</a:t>
            </a:r>
          </a:p>
        </p:txBody>
      </p:sp>
      <p:sp>
        <p:nvSpPr>
          <p:cNvPr id="22" name="TextBox 22"/>
          <p:cNvSpPr txBox="1"/>
          <p:nvPr/>
        </p:nvSpPr>
        <p:spPr>
          <a:xfrm>
            <a:off x="1438512" y="3754972"/>
            <a:ext cx="1273373"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Probable Cause</a:t>
            </a:r>
          </a:p>
        </p:txBody>
      </p:sp>
      <p:sp>
        <p:nvSpPr>
          <p:cNvPr id="23" name="TextBox 23"/>
          <p:cNvSpPr txBox="1"/>
          <p:nvPr/>
        </p:nvSpPr>
        <p:spPr>
          <a:xfrm>
            <a:off x="2190034" y="3285660"/>
            <a:ext cx="1259012"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Preponderance</a:t>
            </a:r>
          </a:p>
        </p:txBody>
      </p:sp>
      <p:sp>
        <p:nvSpPr>
          <p:cNvPr id="24" name="TextBox 24"/>
          <p:cNvSpPr txBox="1"/>
          <p:nvPr/>
        </p:nvSpPr>
        <p:spPr>
          <a:xfrm>
            <a:off x="6521830" y="1590594"/>
            <a:ext cx="2330611" cy="879343"/>
          </a:xfrm>
          <a:prstGeom prst="rect">
            <a:avLst/>
          </a:prstGeom>
        </p:spPr>
        <p:txBody>
          <a:bodyPr lIns="0" tIns="0" rIns="0" bIns="0" rtlCol="0" anchor="t">
            <a:spAutoFit/>
          </a:bodyPr>
          <a:lstStyle/>
          <a:p>
            <a:pPr algn="ctr" defTabSz="457223">
              <a:lnSpc>
                <a:spcPts val="4834"/>
              </a:lnSpc>
            </a:pPr>
            <a:r>
              <a:rPr lang="en-US" sz="3453" dirty="0">
                <a:solidFill>
                  <a:srgbClr val="000000"/>
                </a:solidFill>
                <a:latin typeface="Open Sans Extra Bold"/>
              </a:rPr>
              <a:t>Burden of </a:t>
            </a:r>
          </a:p>
          <a:p>
            <a:pPr algn="ctr" defTabSz="457223">
              <a:lnSpc>
                <a:spcPts val="1727"/>
              </a:lnSpc>
            </a:pPr>
            <a:r>
              <a:rPr lang="en-US" sz="3453" dirty="0">
                <a:solidFill>
                  <a:srgbClr val="000000"/>
                </a:solidFill>
                <a:latin typeface="Open Sans Extra Bold"/>
              </a:rPr>
              <a:t>Proof</a:t>
            </a:r>
          </a:p>
        </p:txBody>
      </p:sp>
      <p:sp>
        <p:nvSpPr>
          <p:cNvPr id="25" name="TextBox 25"/>
          <p:cNvSpPr txBox="1"/>
          <p:nvPr/>
        </p:nvSpPr>
        <p:spPr>
          <a:xfrm>
            <a:off x="2161933" y="2522760"/>
            <a:ext cx="1732025" cy="216149"/>
          </a:xfrm>
          <a:prstGeom prst="rect">
            <a:avLst/>
          </a:prstGeom>
        </p:spPr>
        <p:txBody>
          <a:bodyPr lIns="0" tIns="0" rIns="0" bIns="0" rtlCol="0" anchor="t">
            <a:spAutoFit/>
          </a:bodyPr>
          <a:lstStyle/>
          <a:p>
            <a:pPr algn="ctr" defTabSz="457223">
              <a:lnSpc>
                <a:spcPts val="1820"/>
              </a:lnSpc>
            </a:pPr>
            <a:r>
              <a:rPr lang="en-US" sz="1300" dirty="0">
                <a:solidFill>
                  <a:srgbClr val="FFFFFF"/>
                </a:solidFill>
                <a:latin typeface="Open Sans Bold"/>
              </a:rPr>
              <a:t>Clear and Convincing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2057400"/>
            <a:ext cx="8229600" cy="4495800"/>
          </a:xfrm>
        </p:spPr>
        <p:txBody>
          <a:bodyPr/>
          <a:lstStyle/>
          <a:p>
            <a:pPr algn="just"/>
            <a:r>
              <a:rPr lang="en-US" b="1" dirty="0"/>
              <a:t>If the State only proves that there was probable cause (maybe), the verdict must be ________?</a:t>
            </a:r>
          </a:p>
        </p:txBody>
      </p:sp>
    </p:spTree>
    <p:extLst>
      <p:ext uri="{BB962C8B-B14F-4D97-AF65-F5344CB8AC3E}">
        <p14:creationId xmlns:p14="http://schemas.microsoft.com/office/powerpoint/2010/main" val="1295977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2057400"/>
            <a:ext cx="8229600" cy="4495800"/>
          </a:xfrm>
        </p:spPr>
        <p:txBody>
          <a:bodyPr/>
          <a:lstStyle/>
          <a:p>
            <a:pPr algn="just"/>
            <a:r>
              <a:rPr lang="en-US" b="1" dirty="0"/>
              <a:t>If the State only proves that there was probable cause (maybe) for DWI, the verdict must be </a:t>
            </a:r>
            <a:r>
              <a:rPr lang="en-US" b="1" u="sng" dirty="0"/>
              <a:t>NOT GUILTY.</a:t>
            </a:r>
            <a:endParaRPr lang="en-US" b="1" dirty="0"/>
          </a:p>
        </p:txBody>
      </p:sp>
    </p:spTree>
    <p:extLst>
      <p:ext uri="{BB962C8B-B14F-4D97-AF65-F5344CB8AC3E}">
        <p14:creationId xmlns:p14="http://schemas.microsoft.com/office/powerpoint/2010/main" val="2063513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2057400"/>
            <a:ext cx="8229600" cy="4495800"/>
          </a:xfrm>
        </p:spPr>
        <p:txBody>
          <a:bodyPr/>
          <a:lstStyle/>
          <a:p>
            <a:pPr algn="just"/>
            <a:r>
              <a:rPr lang="en-US" sz="2000" dirty="0"/>
              <a:t>If the State only proves that there was probable cause (maybe) for DWI, the verdict must be NOT GUILTY.</a:t>
            </a:r>
          </a:p>
          <a:p>
            <a:pPr algn="just"/>
            <a:r>
              <a:rPr lang="en-US" b="1" dirty="0"/>
              <a:t>If the State only proves DWI to a preponderance of the evidence (greater weight of the evidence – more than 50 percent), the verdict must be ___________?</a:t>
            </a:r>
          </a:p>
          <a:p>
            <a:pPr algn="just"/>
            <a:endParaRPr lang="en-US" sz="2000" dirty="0"/>
          </a:p>
          <a:p>
            <a:pPr algn="just"/>
            <a:endParaRPr lang="en-US" sz="2000" dirty="0"/>
          </a:p>
        </p:txBody>
      </p:sp>
    </p:spTree>
    <p:extLst>
      <p:ext uri="{BB962C8B-B14F-4D97-AF65-F5344CB8AC3E}">
        <p14:creationId xmlns:p14="http://schemas.microsoft.com/office/powerpoint/2010/main" val="3469487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2057400"/>
            <a:ext cx="8229600" cy="4495800"/>
          </a:xfrm>
        </p:spPr>
        <p:txBody>
          <a:bodyPr/>
          <a:lstStyle/>
          <a:p>
            <a:pPr algn="just"/>
            <a:r>
              <a:rPr lang="en-US" sz="2000" dirty="0"/>
              <a:t>If the State only proves that there was probable cause (maybe) for DWI, the verdict must be </a:t>
            </a:r>
            <a:r>
              <a:rPr lang="en-US" sz="2000" u="sng" dirty="0"/>
              <a:t>NOT GUILTY</a:t>
            </a:r>
            <a:r>
              <a:rPr lang="en-US" sz="2000" dirty="0"/>
              <a:t>.</a:t>
            </a:r>
          </a:p>
          <a:p>
            <a:pPr algn="just"/>
            <a:r>
              <a:rPr lang="en-US" b="1" dirty="0"/>
              <a:t>If the State only proves DWI to a preponderance of the evidence (greater weight of the evidence – more than 50 percent), the verdict must be </a:t>
            </a:r>
            <a:r>
              <a:rPr lang="en-US" b="1" u="sng" dirty="0"/>
              <a:t>NOT GUILTY.</a:t>
            </a:r>
          </a:p>
          <a:p>
            <a:endParaRPr lang="en-US" sz="2000" dirty="0"/>
          </a:p>
          <a:p>
            <a:endParaRPr lang="en-US" sz="2000" dirty="0"/>
          </a:p>
        </p:txBody>
      </p:sp>
    </p:spTree>
    <p:extLst>
      <p:ext uri="{BB962C8B-B14F-4D97-AF65-F5344CB8AC3E}">
        <p14:creationId xmlns:p14="http://schemas.microsoft.com/office/powerpoint/2010/main" val="2805118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2057400"/>
            <a:ext cx="8229600" cy="4495800"/>
          </a:xfrm>
        </p:spPr>
        <p:txBody>
          <a:bodyPr/>
          <a:lstStyle/>
          <a:p>
            <a:pPr algn="just"/>
            <a:r>
              <a:rPr lang="en-US" sz="2000" dirty="0"/>
              <a:t>If the State only proves that there was probable cause (maybe), the verdict must be </a:t>
            </a:r>
            <a:r>
              <a:rPr lang="en-US" sz="2000" u="sng" dirty="0"/>
              <a:t>NOT GUILTY.</a:t>
            </a:r>
            <a:endParaRPr lang="en-US" sz="2000" dirty="0"/>
          </a:p>
          <a:p>
            <a:pPr algn="just"/>
            <a:r>
              <a:rPr lang="en-US" sz="2000" dirty="0"/>
              <a:t>If the State only proves DWI to a preponderance of the evidence (greater weight of the evidence – more than 50 percent), the verdict must be </a:t>
            </a:r>
            <a:r>
              <a:rPr lang="en-US" sz="2000" u="sng" dirty="0"/>
              <a:t>NOT GUILTY.</a:t>
            </a:r>
          </a:p>
          <a:p>
            <a:pPr algn="just"/>
            <a:r>
              <a:rPr lang="en-US" b="1" dirty="0"/>
              <a:t>If the State only proves DWI by clear and convincing evidence (where you have a firm belief that the allegations are true), the verdict must be ________?</a:t>
            </a:r>
            <a:endParaRPr lang="en-US" b="1" u="sng" dirty="0"/>
          </a:p>
          <a:p>
            <a:endParaRPr lang="en-US" sz="2000" u="sng" dirty="0"/>
          </a:p>
          <a:p>
            <a:endParaRPr lang="en-US" sz="2000" dirty="0"/>
          </a:p>
          <a:p>
            <a:endParaRPr lang="en-US" sz="2000" dirty="0"/>
          </a:p>
        </p:txBody>
      </p:sp>
    </p:spTree>
    <p:extLst>
      <p:ext uri="{BB962C8B-B14F-4D97-AF65-F5344CB8AC3E}">
        <p14:creationId xmlns:p14="http://schemas.microsoft.com/office/powerpoint/2010/main" val="81695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Schoolbook" panose="02040604050505020304" pitchFamily="18" charset="0"/>
              </a:rPr>
              <a:t>Theory of the Case</a:t>
            </a:r>
            <a:br>
              <a:rPr lang="en-US" dirty="0">
                <a:latin typeface="Century Schoolbook" panose="02040604050505020304" pitchFamily="18" charset="0"/>
              </a:rPr>
            </a:br>
            <a:r>
              <a:rPr lang="en-US" sz="2900" b="1" dirty="0">
                <a:latin typeface="Century Schoolbook" panose="02040604050505020304" pitchFamily="18" charset="0"/>
              </a:rPr>
              <a:t>Most DWI Cases are Reasonable Doubt Cases</a:t>
            </a:r>
          </a:p>
        </p:txBody>
      </p:sp>
      <p:sp>
        <p:nvSpPr>
          <p:cNvPr id="3" name="Content Placeholder 2"/>
          <p:cNvSpPr>
            <a:spLocks noGrp="1"/>
          </p:cNvSpPr>
          <p:nvPr>
            <p:ph idx="1"/>
          </p:nvPr>
        </p:nvSpPr>
        <p:spPr>
          <a:xfrm>
            <a:off x="457200" y="1600200"/>
            <a:ext cx="8229600" cy="5029200"/>
          </a:xfrm>
        </p:spPr>
        <p:txBody>
          <a:bodyPr>
            <a:normAutofit/>
          </a:bodyPr>
          <a:lstStyle/>
          <a:p>
            <a:pPr algn="just"/>
            <a:r>
              <a:rPr lang="en-US" dirty="0">
                <a:latin typeface="Century Schoolbook" panose="02040604050505020304" pitchFamily="18" charset="0"/>
              </a:rPr>
              <a:t>This case is about assumptions, mistakes, and a rush to judgment.</a:t>
            </a:r>
          </a:p>
          <a:p>
            <a:pPr algn="just"/>
            <a:r>
              <a:rPr lang="en-US" b="1" dirty="0">
                <a:latin typeface="Century Schoolbook" panose="02040604050505020304" pitchFamily="18" charset="0"/>
              </a:rPr>
              <a:t>This case is about preconceived beliefs, finding what they were looking for, and ignoring everything to the contrary. (tunnel vision)</a:t>
            </a:r>
          </a:p>
        </p:txBody>
      </p:sp>
    </p:spTree>
    <p:extLst>
      <p:ext uri="{BB962C8B-B14F-4D97-AF65-F5344CB8AC3E}">
        <p14:creationId xmlns:p14="http://schemas.microsoft.com/office/powerpoint/2010/main" val="39614699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2057400"/>
            <a:ext cx="8229600" cy="4495800"/>
          </a:xfrm>
        </p:spPr>
        <p:txBody>
          <a:bodyPr/>
          <a:lstStyle/>
          <a:p>
            <a:pPr algn="just"/>
            <a:r>
              <a:rPr lang="en-US" sz="2000" dirty="0"/>
              <a:t>If the State only proves that there was probable cause (maybe), the verdict must be </a:t>
            </a:r>
            <a:r>
              <a:rPr lang="en-US" sz="2000" u="sng" dirty="0"/>
              <a:t>NOT GUILTY.</a:t>
            </a:r>
            <a:endParaRPr lang="en-US" sz="2000" dirty="0"/>
          </a:p>
          <a:p>
            <a:pPr algn="just"/>
            <a:r>
              <a:rPr lang="en-US" sz="2000" dirty="0"/>
              <a:t>If the State only proves DWI to a preponderance of the evidence (greater weight of the evidence – more than 50 percent), the verdict must be </a:t>
            </a:r>
            <a:r>
              <a:rPr lang="en-US" sz="2000" u="sng" dirty="0"/>
              <a:t>NOT GUILTY.</a:t>
            </a:r>
          </a:p>
          <a:p>
            <a:pPr algn="just"/>
            <a:r>
              <a:rPr lang="en-US" b="1" dirty="0"/>
              <a:t>If the State only proves DWI by clear and convincing evidence (where you have a firm belief that the allegations are true), the verdict must be </a:t>
            </a:r>
            <a:r>
              <a:rPr lang="en-US" b="1" u="sng" dirty="0"/>
              <a:t>NOT GUILTY.</a:t>
            </a:r>
          </a:p>
          <a:p>
            <a:endParaRPr lang="en-US" sz="2000" u="sng" dirty="0"/>
          </a:p>
          <a:p>
            <a:endParaRPr lang="en-US" sz="2000" dirty="0"/>
          </a:p>
          <a:p>
            <a:endParaRPr lang="en-US" sz="2000" dirty="0"/>
          </a:p>
        </p:txBody>
      </p:sp>
    </p:spTree>
    <p:extLst>
      <p:ext uri="{BB962C8B-B14F-4D97-AF65-F5344CB8AC3E}">
        <p14:creationId xmlns:p14="http://schemas.microsoft.com/office/powerpoint/2010/main" val="3411049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1676400"/>
            <a:ext cx="8229600" cy="5181600"/>
          </a:xfrm>
        </p:spPr>
        <p:txBody>
          <a:bodyPr/>
          <a:lstStyle/>
          <a:p>
            <a:pPr algn="just"/>
            <a:r>
              <a:rPr lang="en-US" sz="2000" dirty="0"/>
              <a:t>If the State only proves that there was probable cause (maybe), the verdict must be </a:t>
            </a:r>
            <a:r>
              <a:rPr lang="en-US" sz="2000" u="sng" dirty="0"/>
              <a:t>NOT GUILTY.</a:t>
            </a:r>
            <a:endParaRPr lang="en-US" sz="2000" dirty="0"/>
          </a:p>
          <a:p>
            <a:pPr algn="just"/>
            <a:r>
              <a:rPr lang="en-US" sz="2000" dirty="0"/>
              <a:t>If the State only proves DWI to a preponderance of the evidence (greater weight of the evidence – more than 50 percent), the verdict must be </a:t>
            </a:r>
            <a:r>
              <a:rPr lang="en-US" sz="2000" u="sng" dirty="0"/>
              <a:t>NOT GUILTY.</a:t>
            </a:r>
          </a:p>
          <a:p>
            <a:pPr algn="just"/>
            <a:r>
              <a:rPr lang="en-US" sz="2000" dirty="0"/>
              <a:t>If the State only proves DWI by clear and convincing evidence (where you have a firm belief that the allegations are true), the verdict must be </a:t>
            </a:r>
            <a:r>
              <a:rPr lang="en-US" sz="2000" u="sng" dirty="0"/>
              <a:t>NOT GUILTY.</a:t>
            </a:r>
          </a:p>
          <a:p>
            <a:pPr algn="just"/>
            <a:r>
              <a:rPr lang="en-US" b="1" dirty="0"/>
              <a:t>If after hearing the evidence, you are just not sure if the State has proved guilt beyond and to the exclusion of all reasonable doubt (you just do not know one way or the other), the verdict must be ______?</a:t>
            </a:r>
          </a:p>
          <a:p>
            <a:endParaRPr lang="en-US" sz="2000" u="sng" dirty="0"/>
          </a:p>
          <a:p>
            <a:endParaRPr lang="en-US" sz="2000" dirty="0"/>
          </a:p>
          <a:p>
            <a:endParaRPr lang="en-US" sz="2000" dirty="0"/>
          </a:p>
        </p:txBody>
      </p:sp>
    </p:spTree>
    <p:extLst>
      <p:ext uri="{BB962C8B-B14F-4D97-AF65-F5344CB8AC3E}">
        <p14:creationId xmlns:p14="http://schemas.microsoft.com/office/powerpoint/2010/main" val="3837270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1676400"/>
            <a:ext cx="8229600" cy="5181600"/>
          </a:xfrm>
        </p:spPr>
        <p:txBody>
          <a:bodyPr/>
          <a:lstStyle/>
          <a:p>
            <a:pPr algn="just"/>
            <a:r>
              <a:rPr lang="en-US" sz="2000" dirty="0"/>
              <a:t>If the State only proves that there was probable cause (maybe), the verdict must be </a:t>
            </a:r>
            <a:r>
              <a:rPr lang="en-US" sz="2000" u="sng" dirty="0"/>
              <a:t>NOT GUILTY.</a:t>
            </a:r>
            <a:endParaRPr lang="en-US" sz="2000" dirty="0"/>
          </a:p>
          <a:p>
            <a:pPr algn="just"/>
            <a:r>
              <a:rPr lang="en-US" sz="2000" dirty="0"/>
              <a:t>If the State only proves DWI to a preponderance of the evidence (greater weight of the evidence – more than 50 percent), the verdict must be </a:t>
            </a:r>
            <a:r>
              <a:rPr lang="en-US" sz="2000" u="sng" dirty="0"/>
              <a:t>NOT GUILTY.</a:t>
            </a:r>
          </a:p>
          <a:p>
            <a:pPr algn="just"/>
            <a:r>
              <a:rPr lang="en-US" sz="2000" dirty="0"/>
              <a:t>If the State only proves DWI by clear and convincing evidence (where you have a firm belief that the allegations are true), the verdict must be </a:t>
            </a:r>
            <a:r>
              <a:rPr lang="en-US" sz="2000" u="sng" dirty="0"/>
              <a:t>NOT GUILTY.</a:t>
            </a:r>
          </a:p>
          <a:p>
            <a:pPr algn="just"/>
            <a:r>
              <a:rPr lang="en-US" b="1" dirty="0"/>
              <a:t>If after hearing the evidence, you are just not sure if the State has proved guilt beyond and to the exclusion of all reasonable doubt (you just do not know one way or the other), the verdict must be </a:t>
            </a:r>
            <a:r>
              <a:rPr lang="en-US" b="1" u="sng" dirty="0"/>
              <a:t>NOT GUILTY.</a:t>
            </a:r>
          </a:p>
          <a:p>
            <a:endParaRPr lang="en-US" sz="2000" u="sng" dirty="0"/>
          </a:p>
          <a:p>
            <a:endParaRPr lang="en-US" sz="2000" dirty="0"/>
          </a:p>
          <a:p>
            <a:endParaRPr lang="en-US" sz="2000" dirty="0"/>
          </a:p>
        </p:txBody>
      </p:sp>
    </p:spTree>
    <p:extLst>
      <p:ext uri="{BB962C8B-B14F-4D97-AF65-F5344CB8AC3E}">
        <p14:creationId xmlns:p14="http://schemas.microsoft.com/office/powerpoint/2010/main" val="1587406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1676400"/>
            <a:ext cx="8229600" cy="5181600"/>
          </a:xfrm>
        </p:spPr>
        <p:txBody>
          <a:bodyPr/>
          <a:lstStyle/>
          <a:p>
            <a:pPr algn="just"/>
            <a:r>
              <a:rPr lang="en-US" sz="1600" dirty="0"/>
              <a:t>If the State only proves that there was probable cause (maybe), the verdict must be </a:t>
            </a:r>
            <a:r>
              <a:rPr lang="en-US" sz="1600" u="sng" dirty="0"/>
              <a:t>NOT GUILTY.</a:t>
            </a:r>
            <a:endParaRPr lang="en-US" sz="1600" dirty="0"/>
          </a:p>
          <a:p>
            <a:pPr algn="just"/>
            <a:r>
              <a:rPr lang="en-US" sz="1600" dirty="0"/>
              <a:t>If the State only proves DWI to a preponderance of the evidence (greater weight of the evidence – more than 50 percent), the verdict must be </a:t>
            </a:r>
            <a:r>
              <a:rPr lang="en-US" sz="1600" u="sng" dirty="0"/>
              <a:t>NOT GUILTY.</a:t>
            </a:r>
          </a:p>
          <a:p>
            <a:pPr algn="just"/>
            <a:r>
              <a:rPr lang="en-US" sz="1600" dirty="0"/>
              <a:t>If the State only proves DWI by clear and convincing evidence (where you have a firm belief that the allegations are true), the verdict must be </a:t>
            </a:r>
            <a:r>
              <a:rPr lang="en-US" sz="1600" u="sng" dirty="0"/>
              <a:t>NOT GUILTY.</a:t>
            </a:r>
          </a:p>
          <a:p>
            <a:pPr algn="just"/>
            <a:r>
              <a:rPr lang="en-US" sz="1600" dirty="0"/>
              <a:t>If after hearing the evidence, you are just not sure if the State has proved guilt beyond and to the exclusion of all reasonable doubt (you just do not know one way or the other), the verdict must be </a:t>
            </a:r>
            <a:r>
              <a:rPr lang="en-US" sz="1600" u="sng" dirty="0"/>
              <a:t>NOT GUILTY</a:t>
            </a:r>
            <a:r>
              <a:rPr lang="en-US" sz="1600" dirty="0"/>
              <a:t>.</a:t>
            </a:r>
          </a:p>
          <a:p>
            <a:pPr algn="just"/>
            <a:r>
              <a:rPr lang="en-US" sz="3000" b="1" dirty="0"/>
              <a:t>If after hearing the evidence you believe beyond a reasonable doubt that Gonzalo did not have the normal use of his mental or physical faculties, but you are not sure if it was because of alcohol or for some other reason, the verdict must be _______? </a:t>
            </a:r>
          </a:p>
          <a:p>
            <a:endParaRPr lang="en-US" sz="2000" dirty="0"/>
          </a:p>
        </p:txBody>
      </p:sp>
    </p:spTree>
    <p:extLst>
      <p:ext uri="{BB962C8B-B14F-4D97-AF65-F5344CB8AC3E}">
        <p14:creationId xmlns:p14="http://schemas.microsoft.com/office/powerpoint/2010/main" val="216005178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lstStyle/>
          <a:p>
            <a:r>
              <a:rPr lang="en-US" sz="4000" b="1" dirty="0"/>
              <a:t>Second Rule of Trial</a:t>
            </a:r>
            <a:br>
              <a:rPr lang="en-US" sz="4000" b="1" dirty="0"/>
            </a:br>
            <a:r>
              <a:rPr lang="en-US" sz="4000" b="1" dirty="0"/>
              <a:t>Proof Beyond and to the Exclusion of All Reasonable Doubt</a:t>
            </a:r>
          </a:p>
        </p:txBody>
      </p:sp>
      <p:sp>
        <p:nvSpPr>
          <p:cNvPr id="3" name="Content Placeholder 2"/>
          <p:cNvSpPr>
            <a:spLocks noGrp="1"/>
          </p:cNvSpPr>
          <p:nvPr>
            <p:ph idx="1"/>
          </p:nvPr>
        </p:nvSpPr>
        <p:spPr>
          <a:xfrm>
            <a:off x="457200" y="1676400"/>
            <a:ext cx="8229600" cy="5334000"/>
          </a:xfrm>
        </p:spPr>
        <p:txBody>
          <a:bodyPr/>
          <a:lstStyle/>
          <a:p>
            <a:pPr algn="just"/>
            <a:r>
              <a:rPr lang="en-US" sz="1600" dirty="0"/>
              <a:t>If the State only proves that there was probable cause (maybe), the verdict must be </a:t>
            </a:r>
            <a:r>
              <a:rPr lang="en-US" sz="1600" u="sng" dirty="0"/>
              <a:t>NOT GUILTY.</a:t>
            </a:r>
            <a:endParaRPr lang="en-US" sz="1600" dirty="0"/>
          </a:p>
          <a:p>
            <a:pPr algn="just"/>
            <a:r>
              <a:rPr lang="en-US" sz="1600" dirty="0"/>
              <a:t>If the State only proves DWI to a preponderance of the evidence (greater weight of the evidence – more than 50 percent), the verdict must be </a:t>
            </a:r>
            <a:r>
              <a:rPr lang="en-US" sz="1600" u="sng" dirty="0"/>
              <a:t>NOT GUILTY.</a:t>
            </a:r>
          </a:p>
          <a:p>
            <a:pPr algn="just"/>
            <a:r>
              <a:rPr lang="en-US" sz="1600" dirty="0"/>
              <a:t>If the State only proves DWI by clear and convincing evidence (where you have a firm belief that the allegations are true), the verdict must be </a:t>
            </a:r>
            <a:r>
              <a:rPr lang="en-US" sz="1600" u="sng" dirty="0"/>
              <a:t>NOT GUILTY.</a:t>
            </a:r>
          </a:p>
          <a:p>
            <a:pPr algn="just"/>
            <a:r>
              <a:rPr lang="en-US" sz="1600" dirty="0"/>
              <a:t>If after hearing the evidence, you are just not sure if the State has proved guilt beyond and to the exclusion of all reasonable doubt (you just do not know one way or the other), the verdict must be </a:t>
            </a:r>
            <a:r>
              <a:rPr lang="en-US" sz="1600" u="sng" dirty="0"/>
              <a:t>NOY GUILTY</a:t>
            </a:r>
            <a:r>
              <a:rPr lang="en-US" sz="1600" dirty="0"/>
              <a:t>.</a:t>
            </a:r>
          </a:p>
          <a:p>
            <a:pPr algn="just"/>
            <a:r>
              <a:rPr lang="en-US" sz="2800" b="1" dirty="0"/>
              <a:t>If after hearing the evidence you believe beyond a reasonable doubt that Gonzalo did not have the normal use of her mental or physical faculties, but you are not sure if it was because of alcohol or for some other reason, the verdict must be </a:t>
            </a:r>
            <a:r>
              <a:rPr lang="en-US" sz="2800" b="1" u="sng" dirty="0"/>
              <a:t>NOT GUILTY.</a:t>
            </a:r>
          </a:p>
          <a:p>
            <a:endParaRPr lang="en-US" sz="2000" dirty="0"/>
          </a:p>
        </p:txBody>
      </p:sp>
    </p:spTree>
    <p:extLst>
      <p:ext uri="{BB962C8B-B14F-4D97-AF65-F5344CB8AC3E}">
        <p14:creationId xmlns:p14="http://schemas.microsoft.com/office/powerpoint/2010/main" val="140214110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b="1" dirty="0"/>
              <a:t>Second Rule of Trial</a:t>
            </a:r>
            <a:br>
              <a:rPr lang="en-US" sz="3800" b="1" dirty="0"/>
            </a:br>
            <a:r>
              <a:rPr lang="en-US" sz="2800" b="1" dirty="0"/>
              <a:t>Proof Beyond and to the Exclusion of All Reasonable Doubt</a:t>
            </a:r>
            <a:br>
              <a:rPr lang="en-US" sz="2800" dirty="0"/>
            </a:br>
            <a:r>
              <a:rPr lang="en-US" sz="3200" b="1" dirty="0"/>
              <a:t>Where Can Reasonable Doubt Come From?</a:t>
            </a:r>
          </a:p>
        </p:txBody>
      </p:sp>
      <p:sp>
        <p:nvSpPr>
          <p:cNvPr id="3" name="Content Placeholder 2"/>
          <p:cNvSpPr>
            <a:spLocks noGrp="1"/>
          </p:cNvSpPr>
          <p:nvPr>
            <p:ph idx="1"/>
          </p:nvPr>
        </p:nvSpPr>
        <p:spPr>
          <a:xfrm>
            <a:off x="457200" y="1600200"/>
            <a:ext cx="8229600" cy="4953000"/>
          </a:xfrm>
        </p:spPr>
        <p:txBody>
          <a:bodyPr/>
          <a:lstStyle/>
          <a:p>
            <a:r>
              <a:rPr lang="en-US" b="1" dirty="0"/>
              <a:t>From the evidence itself.</a:t>
            </a:r>
          </a:p>
        </p:txBody>
      </p:sp>
    </p:spTree>
    <p:extLst>
      <p:ext uri="{BB962C8B-B14F-4D97-AF65-F5344CB8AC3E}">
        <p14:creationId xmlns:p14="http://schemas.microsoft.com/office/powerpoint/2010/main" val="2044579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b="1" dirty="0"/>
              <a:t>Second Rule of Trial</a:t>
            </a:r>
            <a:br>
              <a:rPr lang="en-US" sz="3800" b="1" dirty="0"/>
            </a:br>
            <a:r>
              <a:rPr lang="en-US" sz="2800" b="1" dirty="0"/>
              <a:t>Proof Beyond and to the Exclusion of All Reasonable Doubt</a:t>
            </a:r>
            <a:br>
              <a:rPr lang="en-US" sz="2800" b="1" dirty="0"/>
            </a:br>
            <a:r>
              <a:rPr lang="en-US" sz="3200" b="1" dirty="0"/>
              <a:t>Where Can Reasonable Doubt Come From?</a:t>
            </a:r>
          </a:p>
        </p:txBody>
      </p:sp>
      <p:sp>
        <p:nvSpPr>
          <p:cNvPr id="3" name="Content Placeholder 2"/>
          <p:cNvSpPr>
            <a:spLocks noGrp="1"/>
          </p:cNvSpPr>
          <p:nvPr>
            <p:ph idx="1"/>
          </p:nvPr>
        </p:nvSpPr>
        <p:spPr>
          <a:xfrm>
            <a:off x="457200" y="1600200"/>
            <a:ext cx="8229600" cy="4953000"/>
          </a:xfrm>
        </p:spPr>
        <p:txBody>
          <a:bodyPr/>
          <a:lstStyle/>
          <a:p>
            <a:r>
              <a:rPr lang="en-US" dirty="0"/>
              <a:t>From the Evidence Itself.</a:t>
            </a:r>
          </a:p>
          <a:p>
            <a:r>
              <a:rPr lang="en-US" b="1" dirty="0"/>
              <a:t>From the Lack of Evidence.</a:t>
            </a:r>
          </a:p>
        </p:txBody>
      </p:sp>
    </p:spTree>
    <p:extLst>
      <p:ext uri="{BB962C8B-B14F-4D97-AF65-F5344CB8AC3E}">
        <p14:creationId xmlns:p14="http://schemas.microsoft.com/office/powerpoint/2010/main" val="1723539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b="1" dirty="0"/>
              <a:t>Second Rule of Trial</a:t>
            </a:r>
            <a:br>
              <a:rPr lang="en-US" sz="3800" b="1" dirty="0"/>
            </a:br>
            <a:r>
              <a:rPr lang="en-US" sz="2800" b="1" dirty="0"/>
              <a:t>Proof Beyond and to the Exclusion of All Reasonable Doubt</a:t>
            </a:r>
            <a:br>
              <a:rPr lang="en-US" sz="2800" dirty="0"/>
            </a:br>
            <a:r>
              <a:rPr lang="en-US" sz="3200" b="1" dirty="0"/>
              <a:t>Where Can Reasonable Doubt Come From?</a:t>
            </a:r>
          </a:p>
        </p:txBody>
      </p:sp>
      <p:sp>
        <p:nvSpPr>
          <p:cNvPr id="3" name="Content Placeholder 2"/>
          <p:cNvSpPr>
            <a:spLocks noGrp="1"/>
          </p:cNvSpPr>
          <p:nvPr>
            <p:ph idx="1"/>
          </p:nvPr>
        </p:nvSpPr>
        <p:spPr>
          <a:xfrm>
            <a:off x="457200" y="1600200"/>
            <a:ext cx="8229600" cy="4953000"/>
          </a:xfrm>
        </p:spPr>
        <p:txBody>
          <a:bodyPr/>
          <a:lstStyle/>
          <a:p>
            <a:r>
              <a:rPr lang="en-US" dirty="0"/>
              <a:t>From the Evidence Itself.</a:t>
            </a:r>
          </a:p>
          <a:p>
            <a:r>
              <a:rPr lang="en-US" dirty="0"/>
              <a:t>From the Lack of Evidence.</a:t>
            </a:r>
          </a:p>
          <a:p>
            <a:r>
              <a:rPr lang="en-US" b="1" dirty="0"/>
              <a:t>From Unanswered Questions that you have.</a:t>
            </a:r>
          </a:p>
        </p:txBody>
      </p:sp>
    </p:spTree>
    <p:extLst>
      <p:ext uri="{BB962C8B-B14F-4D97-AF65-F5344CB8AC3E}">
        <p14:creationId xmlns:p14="http://schemas.microsoft.com/office/powerpoint/2010/main" val="2545533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b="1" dirty="0"/>
              <a:t>Second Rule of Trial</a:t>
            </a:r>
            <a:br>
              <a:rPr lang="en-US" sz="3800" b="1" dirty="0"/>
            </a:br>
            <a:r>
              <a:rPr lang="en-US" sz="2800" b="1" dirty="0"/>
              <a:t>Proof Beyond and to the Exclusion of All Reasonable Doubt</a:t>
            </a:r>
            <a:br>
              <a:rPr lang="en-US" sz="2800" dirty="0"/>
            </a:br>
            <a:r>
              <a:rPr lang="en-US" sz="3200" b="1" dirty="0"/>
              <a:t>Where Can Reasonable Doubt Come From?</a:t>
            </a:r>
          </a:p>
        </p:txBody>
      </p:sp>
      <p:sp>
        <p:nvSpPr>
          <p:cNvPr id="3" name="Content Placeholder 2"/>
          <p:cNvSpPr>
            <a:spLocks noGrp="1"/>
          </p:cNvSpPr>
          <p:nvPr>
            <p:ph idx="1"/>
          </p:nvPr>
        </p:nvSpPr>
        <p:spPr>
          <a:xfrm>
            <a:off x="457200" y="1600200"/>
            <a:ext cx="8229600" cy="4953000"/>
          </a:xfrm>
        </p:spPr>
        <p:txBody>
          <a:bodyPr/>
          <a:lstStyle/>
          <a:p>
            <a:r>
              <a:rPr lang="en-US" dirty="0"/>
              <a:t>From the Evidence Itself.</a:t>
            </a:r>
          </a:p>
          <a:p>
            <a:r>
              <a:rPr lang="en-US" dirty="0"/>
              <a:t>From the Lack of Evidence.</a:t>
            </a:r>
          </a:p>
          <a:p>
            <a:r>
              <a:rPr lang="en-US" dirty="0"/>
              <a:t>From Unanswered Questions that you have.</a:t>
            </a:r>
          </a:p>
          <a:p>
            <a:r>
              <a:rPr lang="en-US" b="1" dirty="0"/>
              <a:t>Inconsistencies in the Evidence.</a:t>
            </a:r>
          </a:p>
        </p:txBody>
      </p:sp>
    </p:spTree>
    <p:extLst>
      <p:ext uri="{BB962C8B-B14F-4D97-AF65-F5344CB8AC3E}">
        <p14:creationId xmlns:p14="http://schemas.microsoft.com/office/powerpoint/2010/main" val="989872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b="1" dirty="0"/>
              <a:t>Second Rule of Trial</a:t>
            </a:r>
            <a:br>
              <a:rPr lang="en-US" sz="3800" b="1" dirty="0"/>
            </a:br>
            <a:r>
              <a:rPr lang="en-US" sz="2800" b="1" dirty="0"/>
              <a:t>Proof Beyond and to the Exclusion of All Reasonable Doubt</a:t>
            </a:r>
            <a:br>
              <a:rPr lang="en-US" sz="2800" dirty="0"/>
            </a:br>
            <a:r>
              <a:rPr lang="en-US" sz="3200" b="1" dirty="0"/>
              <a:t>Where Can Reasonable Doubt Come From?</a:t>
            </a:r>
          </a:p>
        </p:txBody>
      </p:sp>
      <p:sp>
        <p:nvSpPr>
          <p:cNvPr id="3" name="Content Placeholder 2"/>
          <p:cNvSpPr>
            <a:spLocks noGrp="1"/>
          </p:cNvSpPr>
          <p:nvPr>
            <p:ph idx="1"/>
          </p:nvPr>
        </p:nvSpPr>
        <p:spPr>
          <a:xfrm>
            <a:off x="457200" y="1600200"/>
            <a:ext cx="8229600" cy="4953000"/>
          </a:xfrm>
        </p:spPr>
        <p:txBody>
          <a:bodyPr/>
          <a:lstStyle/>
          <a:p>
            <a:pPr algn="just"/>
            <a:r>
              <a:rPr lang="en-US" dirty="0"/>
              <a:t>From the Evidence Itself.</a:t>
            </a:r>
          </a:p>
          <a:p>
            <a:pPr algn="just"/>
            <a:r>
              <a:rPr lang="en-US" dirty="0"/>
              <a:t>From the Lack of Evidence.</a:t>
            </a:r>
          </a:p>
          <a:p>
            <a:pPr algn="just"/>
            <a:r>
              <a:rPr lang="en-US" dirty="0"/>
              <a:t>From Unanswered Questions that you have.</a:t>
            </a:r>
          </a:p>
          <a:p>
            <a:pPr algn="just"/>
            <a:r>
              <a:rPr lang="en-US" dirty="0"/>
              <a:t>Inconsistencies in the Evidence.</a:t>
            </a:r>
          </a:p>
          <a:p>
            <a:pPr algn="just"/>
            <a:r>
              <a:rPr lang="en-US" b="1" dirty="0"/>
              <a:t>Credibility of the Evidence – do not believe some or all. </a:t>
            </a:r>
          </a:p>
        </p:txBody>
      </p:sp>
    </p:spTree>
    <p:extLst>
      <p:ext uri="{BB962C8B-B14F-4D97-AF65-F5344CB8AC3E}">
        <p14:creationId xmlns:p14="http://schemas.microsoft.com/office/powerpoint/2010/main" val="239235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Schoolbook" panose="02040604050505020304" pitchFamily="18" charset="0"/>
              </a:rPr>
              <a:t>Theory of the Case</a:t>
            </a:r>
            <a:br>
              <a:rPr lang="en-US" dirty="0">
                <a:latin typeface="Century Schoolbook" panose="02040604050505020304" pitchFamily="18" charset="0"/>
              </a:rPr>
            </a:br>
            <a:r>
              <a:rPr lang="en-US" sz="2900" b="1" dirty="0">
                <a:latin typeface="Century Schoolbook" panose="02040604050505020304" pitchFamily="18" charset="0"/>
              </a:rPr>
              <a:t>Most DWI Cases are Reasonable Doubt Cases</a:t>
            </a:r>
          </a:p>
        </p:txBody>
      </p:sp>
      <p:sp>
        <p:nvSpPr>
          <p:cNvPr id="3" name="Content Placeholder 2"/>
          <p:cNvSpPr>
            <a:spLocks noGrp="1"/>
          </p:cNvSpPr>
          <p:nvPr>
            <p:ph idx="1"/>
          </p:nvPr>
        </p:nvSpPr>
        <p:spPr>
          <a:xfrm>
            <a:off x="457200" y="1600200"/>
            <a:ext cx="8229600" cy="5029200"/>
          </a:xfrm>
        </p:spPr>
        <p:txBody>
          <a:bodyPr>
            <a:normAutofit lnSpcReduction="10000"/>
          </a:bodyPr>
          <a:lstStyle/>
          <a:p>
            <a:pPr algn="just"/>
            <a:r>
              <a:rPr lang="en-US" dirty="0">
                <a:latin typeface="Century Schoolbook" panose="02040604050505020304" pitchFamily="18" charset="0"/>
              </a:rPr>
              <a:t>This case is about assumptions, mistakes, and a rush to judgment.</a:t>
            </a:r>
          </a:p>
          <a:p>
            <a:pPr algn="just"/>
            <a:r>
              <a:rPr lang="en-US" dirty="0">
                <a:latin typeface="Century Schoolbook" panose="02040604050505020304" pitchFamily="18" charset="0"/>
              </a:rPr>
              <a:t>This case is about preconceived beliefs, finding what they were looking for, and ignoring everything to the contrary. (tunnel vision)</a:t>
            </a:r>
          </a:p>
          <a:p>
            <a:pPr algn="just"/>
            <a:r>
              <a:rPr lang="en-US" b="1" dirty="0">
                <a:latin typeface="Century Schoolbook" panose="02040604050505020304" pitchFamily="18" charset="0"/>
              </a:rPr>
              <a:t>This case is about the failure to meaningfully investigate, the failure to preserve evidence, and unfounded opinions.</a:t>
            </a:r>
          </a:p>
        </p:txBody>
      </p:sp>
    </p:spTree>
    <p:extLst>
      <p:ext uri="{BB962C8B-B14F-4D97-AF65-F5344CB8AC3E}">
        <p14:creationId xmlns:p14="http://schemas.microsoft.com/office/powerpoint/2010/main" val="2819317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b="1" dirty="0"/>
              <a:t>Second Rule of Trial</a:t>
            </a:r>
            <a:br>
              <a:rPr lang="en-US" sz="3800" b="1" dirty="0"/>
            </a:br>
            <a:r>
              <a:rPr lang="en-US" sz="2800" b="1" dirty="0"/>
              <a:t>Proof Beyond and to the Exclusion of All Reasonable Doubt</a:t>
            </a:r>
            <a:br>
              <a:rPr lang="en-US" sz="2800" dirty="0"/>
            </a:br>
            <a:r>
              <a:rPr lang="en-US" sz="3200" b="1" dirty="0"/>
              <a:t>Where Can Reasonable Doubt Come From?</a:t>
            </a:r>
          </a:p>
        </p:txBody>
      </p:sp>
      <p:sp>
        <p:nvSpPr>
          <p:cNvPr id="3" name="Content Placeholder 2"/>
          <p:cNvSpPr>
            <a:spLocks noGrp="1"/>
          </p:cNvSpPr>
          <p:nvPr>
            <p:ph idx="1"/>
          </p:nvPr>
        </p:nvSpPr>
        <p:spPr>
          <a:xfrm>
            <a:off x="457200" y="1600200"/>
            <a:ext cx="8229600" cy="4953000"/>
          </a:xfrm>
        </p:spPr>
        <p:txBody>
          <a:bodyPr/>
          <a:lstStyle/>
          <a:p>
            <a:pPr algn="just"/>
            <a:r>
              <a:rPr lang="en-US" dirty="0"/>
              <a:t>From the Evidence Itself.</a:t>
            </a:r>
          </a:p>
          <a:p>
            <a:pPr algn="just"/>
            <a:r>
              <a:rPr lang="en-US" dirty="0"/>
              <a:t>From the Lack of Evidence.</a:t>
            </a:r>
          </a:p>
          <a:p>
            <a:pPr algn="just"/>
            <a:r>
              <a:rPr lang="en-US" dirty="0"/>
              <a:t>From Unanswered Questions that you have.</a:t>
            </a:r>
          </a:p>
          <a:p>
            <a:pPr algn="just"/>
            <a:r>
              <a:rPr lang="en-US" dirty="0"/>
              <a:t>Inconsistencies in the Evidence.</a:t>
            </a:r>
          </a:p>
          <a:p>
            <a:pPr algn="just"/>
            <a:r>
              <a:rPr lang="en-US" dirty="0"/>
              <a:t>Credibility of the Evidence – do not believe some or all. </a:t>
            </a:r>
          </a:p>
          <a:p>
            <a:pPr algn="just"/>
            <a:r>
              <a:rPr lang="en-US" b="1" dirty="0"/>
              <a:t>Weight of the Evidence – just not enough.</a:t>
            </a:r>
          </a:p>
        </p:txBody>
      </p:sp>
    </p:spTree>
    <p:extLst>
      <p:ext uri="{BB962C8B-B14F-4D97-AF65-F5344CB8AC3E}">
        <p14:creationId xmlns:p14="http://schemas.microsoft.com/office/powerpoint/2010/main" val="1996973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b="1" dirty="0"/>
              <a:t>Second Rule of Trial</a:t>
            </a:r>
            <a:br>
              <a:rPr lang="en-US" sz="3800" b="1" dirty="0"/>
            </a:br>
            <a:r>
              <a:rPr lang="en-US" sz="2800" b="1" dirty="0"/>
              <a:t>Proof Beyond and to the Exclusion of All Reasonable Doubt</a:t>
            </a:r>
            <a:br>
              <a:rPr lang="en-US" sz="2800" b="1" dirty="0"/>
            </a:br>
            <a:r>
              <a:rPr lang="en-US" sz="3200" b="1" dirty="0"/>
              <a:t>Where Can Reasonable Doubt Come From?</a:t>
            </a:r>
          </a:p>
        </p:txBody>
      </p:sp>
      <p:sp>
        <p:nvSpPr>
          <p:cNvPr id="3" name="Content Placeholder 2"/>
          <p:cNvSpPr>
            <a:spLocks noGrp="1"/>
          </p:cNvSpPr>
          <p:nvPr>
            <p:ph idx="1"/>
          </p:nvPr>
        </p:nvSpPr>
        <p:spPr>
          <a:xfrm>
            <a:off x="457200" y="1600200"/>
            <a:ext cx="8229600" cy="4953000"/>
          </a:xfrm>
        </p:spPr>
        <p:txBody>
          <a:bodyPr/>
          <a:lstStyle/>
          <a:p>
            <a:pPr algn="just"/>
            <a:r>
              <a:rPr lang="en-US" dirty="0"/>
              <a:t>From the Evidence Itself.</a:t>
            </a:r>
          </a:p>
          <a:p>
            <a:pPr algn="just"/>
            <a:r>
              <a:rPr lang="en-US" dirty="0"/>
              <a:t>From the Lack of Evidence.</a:t>
            </a:r>
          </a:p>
          <a:p>
            <a:pPr algn="just"/>
            <a:r>
              <a:rPr lang="en-US" dirty="0"/>
              <a:t>From Unanswered Questions that you have.</a:t>
            </a:r>
          </a:p>
          <a:p>
            <a:pPr algn="just"/>
            <a:r>
              <a:rPr lang="en-US" dirty="0"/>
              <a:t>Inconsistencies in the Evidence.</a:t>
            </a:r>
          </a:p>
          <a:p>
            <a:pPr algn="just"/>
            <a:r>
              <a:rPr lang="en-US" dirty="0"/>
              <a:t>Credibility of the Evidence – do not believe some or all. </a:t>
            </a:r>
          </a:p>
          <a:p>
            <a:pPr algn="just"/>
            <a:r>
              <a:rPr lang="en-US" dirty="0"/>
              <a:t>Weight of the Evidence – just not enough.</a:t>
            </a:r>
          </a:p>
          <a:p>
            <a:pPr algn="just"/>
            <a:r>
              <a:rPr lang="en-US" b="1" dirty="0"/>
              <a:t>Not proven to you.</a:t>
            </a:r>
          </a:p>
        </p:txBody>
      </p:sp>
    </p:spTree>
    <p:extLst>
      <p:ext uri="{BB962C8B-B14F-4D97-AF65-F5344CB8AC3E}">
        <p14:creationId xmlns:p14="http://schemas.microsoft.com/office/powerpoint/2010/main" val="495007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76400"/>
          </a:xfrm>
        </p:spPr>
        <p:txBody>
          <a:bodyPr/>
          <a:lstStyle/>
          <a:p>
            <a:r>
              <a:rPr lang="en-US" sz="3800" b="1" dirty="0"/>
              <a:t>Second Rule of Trial</a:t>
            </a:r>
            <a:br>
              <a:rPr lang="en-US" sz="3800" b="1" dirty="0"/>
            </a:br>
            <a:r>
              <a:rPr lang="en-US" sz="2800" b="1" dirty="0"/>
              <a:t>Proof Beyond and to the Exclusion of All Reasonable Doubt</a:t>
            </a:r>
            <a:br>
              <a:rPr lang="en-US" sz="2800" dirty="0"/>
            </a:br>
            <a:r>
              <a:rPr lang="en-US" sz="3200" b="1" dirty="0"/>
              <a:t>Where Can Reasonable Doubt Come From?</a:t>
            </a:r>
          </a:p>
        </p:txBody>
      </p:sp>
      <p:sp>
        <p:nvSpPr>
          <p:cNvPr id="3" name="Content Placeholder 2"/>
          <p:cNvSpPr>
            <a:spLocks noGrp="1"/>
          </p:cNvSpPr>
          <p:nvPr>
            <p:ph idx="1"/>
          </p:nvPr>
        </p:nvSpPr>
        <p:spPr>
          <a:xfrm>
            <a:off x="457200" y="1600200"/>
            <a:ext cx="8229600" cy="5105400"/>
          </a:xfrm>
        </p:spPr>
        <p:txBody>
          <a:bodyPr/>
          <a:lstStyle/>
          <a:p>
            <a:pPr algn="just"/>
            <a:r>
              <a:rPr lang="en-US" dirty="0"/>
              <a:t>From the Evidence Itself.</a:t>
            </a:r>
          </a:p>
          <a:p>
            <a:pPr algn="just"/>
            <a:r>
              <a:rPr lang="en-US" dirty="0"/>
              <a:t>From the Lack of Evidence.</a:t>
            </a:r>
          </a:p>
          <a:p>
            <a:pPr algn="just"/>
            <a:r>
              <a:rPr lang="en-US" dirty="0"/>
              <a:t>From Unanswered Questions that you have.</a:t>
            </a:r>
          </a:p>
          <a:p>
            <a:pPr algn="just"/>
            <a:r>
              <a:rPr lang="en-US" dirty="0"/>
              <a:t>Inconsistencies in the Evidence.</a:t>
            </a:r>
          </a:p>
          <a:p>
            <a:pPr algn="just"/>
            <a:r>
              <a:rPr lang="en-US" dirty="0"/>
              <a:t>Credibility of the Evidence – do not believe some or all. </a:t>
            </a:r>
          </a:p>
          <a:p>
            <a:pPr algn="just"/>
            <a:r>
              <a:rPr lang="en-US" dirty="0"/>
              <a:t>Weight of the Evidence – just not enough.</a:t>
            </a:r>
          </a:p>
          <a:p>
            <a:pPr algn="just"/>
            <a:r>
              <a:rPr lang="en-US" dirty="0"/>
              <a:t>Not proven to you.</a:t>
            </a:r>
          </a:p>
          <a:p>
            <a:pPr algn="just"/>
            <a:r>
              <a:rPr lang="en-US" b="1" dirty="0"/>
              <a:t>Specific Reasonable Doubt – one or several.</a:t>
            </a:r>
          </a:p>
        </p:txBody>
      </p:sp>
    </p:spTree>
    <p:extLst>
      <p:ext uri="{BB962C8B-B14F-4D97-AF65-F5344CB8AC3E}">
        <p14:creationId xmlns:p14="http://schemas.microsoft.com/office/powerpoint/2010/main" val="4442204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Second Rule of Trial</a:t>
            </a:r>
            <a:br>
              <a:rPr lang="en-US" sz="3600" b="1" dirty="0"/>
            </a:br>
            <a:r>
              <a:rPr lang="en-US" sz="3600" b="1" dirty="0"/>
              <a:t>Proof Beyond and to the Exclusion of All Reasonable Doubt</a:t>
            </a:r>
          </a:p>
        </p:txBody>
      </p:sp>
      <p:sp>
        <p:nvSpPr>
          <p:cNvPr id="3" name="Content Placeholder 2"/>
          <p:cNvSpPr>
            <a:spLocks noGrp="1"/>
          </p:cNvSpPr>
          <p:nvPr>
            <p:ph idx="1"/>
          </p:nvPr>
        </p:nvSpPr>
        <p:spPr>
          <a:xfrm>
            <a:off x="457200" y="1828800"/>
            <a:ext cx="8229600" cy="4724400"/>
          </a:xfrm>
        </p:spPr>
        <p:txBody>
          <a:bodyPr/>
          <a:lstStyle/>
          <a:p>
            <a:pPr algn="just"/>
            <a:r>
              <a:rPr lang="en-US" b="1" dirty="0"/>
              <a:t>You do not need to have the same reasonable doubt as anyone or everyone else.</a:t>
            </a:r>
          </a:p>
          <a:p>
            <a:pPr algn="just"/>
            <a:r>
              <a:rPr lang="en-US" b="1" dirty="0"/>
              <a:t>Each person may have their own even if it is not shared by anyone else.</a:t>
            </a:r>
          </a:p>
          <a:p>
            <a:pPr algn="just"/>
            <a:r>
              <a:rPr lang="en-US" b="1" dirty="0"/>
              <a:t>It is personal to you.</a:t>
            </a:r>
          </a:p>
        </p:txBody>
      </p:sp>
    </p:spTree>
    <p:extLst>
      <p:ext uri="{BB962C8B-B14F-4D97-AF65-F5344CB8AC3E}">
        <p14:creationId xmlns:p14="http://schemas.microsoft.com/office/powerpoint/2010/main" val="32025283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pPr algn="just"/>
            <a:r>
              <a:rPr lang="en-US" b="1" u="sng" dirty="0">
                <a:effectLst>
                  <a:outerShdw blurRad="38100" dist="38100" dir="2700000" algn="tl">
                    <a:srgbClr val="0064E2"/>
                  </a:outerShdw>
                </a:effectLst>
                <a:latin typeface="Times New Roman" charset="0"/>
              </a:rPr>
              <a:t>The prosecution has the burden of proving the defendant guilty</a:t>
            </a:r>
            <a:r>
              <a:rPr lang="en-US" dirty="0">
                <a:effectLst>
                  <a:outerShdw blurRad="38100" dist="38100" dir="2700000" algn="tl">
                    <a:srgbClr val="0064E2"/>
                  </a:outerShdw>
                </a:effectLst>
                <a:latin typeface="Times New Roman" charset="0"/>
              </a:rPr>
              <a:t> and it must do so by proving each and every element of the offense charged beyond a reasonable doubt </a:t>
            </a:r>
            <a:r>
              <a:rPr lang="en-US" u="sng" dirty="0">
                <a:effectLst>
                  <a:outerShdw blurRad="38100" dist="38100" dir="2700000" algn="tl">
                    <a:srgbClr val="0064E2"/>
                  </a:outerShdw>
                </a:effectLst>
                <a:latin typeface="Times New Roman" charset="0"/>
              </a:rPr>
              <a:t>and </a:t>
            </a:r>
            <a:r>
              <a:rPr lang="en-US" b="1" u="sng" dirty="0">
                <a:effectLst>
                  <a:outerShdw blurRad="38100" dist="38100" dir="2700000" algn="tl">
                    <a:srgbClr val="0064E2"/>
                  </a:outerShdw>
                </a:effectLst>
                <a:latin typeface="Times New Roman" charset="0"/>
              </a:rPr>
              <a:t>if it fails to do so, you must acquit the defendant.</a:t>
            </a:r>
            <a:endParaRPr lang="en-US" b="1" u="sng" dirty="0"/>
          </a:p>
        </p:txBody>
      </p:sp>
    </p:spTree>
    <p:extLst>
      <p:ext uri="{BB962C8B-B14F-4D97-AF65-F5344CB8AC3E}">
        <p14:creationId xmlns:p14="http://schemas.microsoft.com/office/powerpoint/2010/main" val="7705175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r>
              <a:rPr lang="en-US" sz="4000" b="1" dirty="0"/>
              <a:t>Only and always on the State.</a:t>
            </a:r>
          </a:p>
        </p:txBody>
      </p:sp>
    </p:spTree>
    <p:extLst>
      <p:ext uri="{BB962C8B-B14F-4D97-AF65-F5344CB8AC3E}">
        <p14:creationId xmlns:p14="http://schemas.microsoft.com/office/powerpoint/2010/main" val="39346674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r>
              <a:rPr lang="en-US" dirty="0"/>
              <a:t>Only and always on the State.</a:t>
            </a:r>
          </a:p>
          <a:p>
            <a:pPr algn="just"/>
            <a:r>
              <a:rPr lang="en-US" sz="4000" b="1" dirty="0"/>
              <a:t>We (the defense) never have to prove or disprove anything.</a:t>
            </a:r>
          </a:p>
        </p:txBody>
      </p:sp>
    </p:spTree>
    <p:extLst>
      <p:ext uri="{BB962C8B-B14F-4D97-AF65-F5344CB8AC3E}">
        <p14:creationId xmlns:p14="http://schemas.microsoft.com/office/powerpoint/2010/main" val="677646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r>
              <a:rPr lang="en-US" dirty="0"/>
              <a:t>Only and always on the State.</a:t>
            </a:r>
          </a:p>
          <a:p>
            <a:pPr algn="just"/>
            <a:r>
              <a:rPr lang="en-US" dirty="0"/>
              <a:t>We (the defense) never have to prove or disprove anything.</a:t>
            </a:r>
          </a:p>
          <a:p>
            <a:pPr algn="just"/>
            <a:r>
              <a:rPr lang="en-US" sz="4000" b="1" dirty="0"/>
              <a:t>It means that the State has the Responsibility for the Evidence.</a:t>
            </a:r>
          </a:p>
        </p:txBody>
      </p:sp>
    </p:spTree>
    <p:extLst>
      <p:ext uri="{BB962C8B-B14F-4D97-AF65-F5344CB8AC3E}">
        <p14:creationId xmlns:p14="http://schemas.microsoft.com/office/powerpoint/2010/main" val="19234324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r>
              <a:rPr lang="en-US" dirty="0"/>
              <a:t>Only and always on the State.</a:t>
            </a:r>
          </a:p>
          <a:p>
            <a:pPr algn="just"/>
            <a:r>
              <a:rPr lang="en-US" dirty="0"/>
              <a:t>We (the defense) never have to prove or disprove anything.</a:t>
            </a:r>
          </a:p>
          <a:p>
            <a:pPr algn="just"/>
            <a:r>
              <a:rPr lang="en-US" dirty="0"/>
              <a:t>It means that the State has the Responsibility for the Evidence.</a:t>
            </a:r>
          </a:p>
          <a:p>
            <a:pPr algn="just"/>
            <a:r>
              <a:rPr lang="en-US" sz="4000" b="1" dirty="0"/>
              <a:t>If you want more evidence, who do you hold the lack of evidence against?</a:t>
            </a:r>
          </a:p>
        </p:txBody>
      </p:sp>
    </p:spTree>
    <p:extLst>
      <p:ext uri="{BB962C8B-B14F-4D97-AF65-F5344CB8AC3E}">
        <p14:creationId xmlns:p14="http://schemas.microsoft.com/office/powerpoint/2010/main" val="1866340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a:xfrm>
            <a:off x="457200" y="1600200"/>
            <a:ext cx="8229600" cy="4953000"/>
          </a:xfrm>
        </p:spPr>
        <p:txBody>
          <a:bodyPr/>
          <a:lstStyle/>
          <a:p>
            <a:r>
              <a:rPr lang="en-US" sz="2400" dirty="0"/>
              <a:t>Only and always on the State.</a:t>
            </a:r>
          </a:p>
          <a:p>
            <a:pPr algn="just"/>
            <a:r>
              <a:rPr lang="en-US" sz="2400" dirty="0"/>
              <a:t>We (the defense) never have to prove or disprove anything.</a:t>
            </a:r>
          </a:p>
          <a:p>
            <a:pPr algn="just"/>
            <a:r>
              <a:rPr lang="en-US" sz="2400" dirty="0"/>
              <a:t>It means that the State has the Responsibility for the Evidence.</a:t>
            </a:r>
          </a:p>
          <a:p>
            <a:pPr algn="just"/>
            <a:r>
              <a:rPr lang="en-US" sz="4000" dirty="0"/>
              <a:t>If you want more evidence, who do you hold the lack of evidence against? </a:t>
            </a:r>
            <a:r>
              <a:rPr lang="en-US" sz="4000" b="1" dirty="0"/>
              <a:t>The State because they have the Responsibility for the Evidence and the Burden of Proof.</a:t>
            </a:r>
          </a:p>
        </p:txBody>
      </p:sp>
    </p:spTree>
    <p:extLst>
      <p:ext uri="{BB962C8B-B14F-4D97-AF65-F5344CB8AC3E}">
        <p14:creationId xmlns:p14="http://schemas.microsoft.com/office/powerpoint/2010/main" val="217212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Schoolbook" panose="02040604050505020304" pitchFamily="18" charset="0"/>
              </a:rPr>
              <a:t>Theory of the Case</a:t>
            </a:r>
            <a:br>
              <a:rPr lang="en-US" dirty="0">
                <a:latin typeface="Century Schoolbook" panose="02040604050505020304" pitchFamily="18" charset="0"/>
              </a:rPr>
            </a:br>
            <a:r>
              <a:rPr lang="en-US" sz="2900" b="1" dirty="0">
                <a:latin typeface="Century Schoolbook" panose="02040604050505020304" pitchFamily="18" charset="0"/>
              </a:rPr>
              <a:t>Most DWI Cases are Reasonable Doubt Cases</a:t>
            </a:r>
          </a:p>
        </p:txBody>
      </p:sp>
      <p:sp>
        <p:nvSpPr>
          <p:cNvPr id="3" name="Content Placeholder 2"/>
          <p:cNvSpPr>
            <a:spLocks noGrp="1"/>
          </p:cNvSpPr>
          <p:nvPr>
            <p:ph idx="1"/>
          </p:nvPr>
        </p:nvSpPr>
        <p:spPr>
          <a:xfrm>
            <a:off x="457200" y="1600200"/>
            <a:ext cx="8229600" cy="5029200"/>
          </a:xfrm>
        </p:spPr>
        <p:txBody>
          <a:bodyPr>
            <a:normAutofit/>
          </a:bodyPr>
          <a:lstStyle/>
          <a:p>
            <a:pPr algn="just"/>
            <a:r>
              <a:rPr lang="en-US" sz="2600" dirty="0">
                <a:latin typeface="Century Schoolbook" panose="02040604050505020304" pitchFamily="18" charset="0"/>
              </a:rPr>
              <a:t>This case is about assumptions, mistakes, and a rush to judgment.</a:t>
            </a:r>
          </a:p>
          <a:p>
            <a:pPr algn="just"/>
            <a:r>
              <a:rPr lang="en-US" sz="2600" dirty="0">
                <a:latin typeface="Century Schoolbook" panose="02040604050505020304" pitchFamily="18" charset="0"/>
              </a:rPr>
              <a:t>This case is about preconceived beliefs, finding what they were looking for, and ignoring everything to the contrary. (tunnel vision)</a:t>
            </a:r>
          </a:p>
          <a:p>
            <a:pPr algn="just"/>
            <a:r>
              <a:rPr lang="en-US" sz="2600" dirty="0">
                <a:latin typeface="Century Schoolbook" panose="02040604050505020304" pitchFamily="18" charset="0"/>
              </a:rPr>
              <a:t>This case is about the failure to meaningfully investigate, the failure to preserve evidence, and unfounded opinions.</a:t>
            </a:r>
          </a:p>
          <a:p>
            <a:pPr algn="just"/>
            <a:r>
              <a:rPr lang="en-US" b="1" dirty="0">
                <a:latin typeface="Century Schoolbook" panose="02040604050505020304" pitchFamily="18" charset="0"/>
              </a:rPr>
              <a:t>This case is about exaggerations, sloppiness, and baseless conclusions.</a:t>
            </a:r>
          </a:p>
        </p:txBody>
      </p:sp>
    </p:spTree>
    <p:extLst>
      <p:ext uri="{BB962C8B-B14F-4D97-AF65-F5344CB8AC3E}">
        <p14:creationId xmlns:p14="http://schemas.microsoft.com/office/powerpoint/2010/main" val="33080910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r>
              <a:rPr lang="en-US" sz="4000" b="1" dirty="0"/>
              <a:t>Who is on trial here?</a:t>
            </a:r>
          </a:p>
        </p:txBody>
      </p:sp>
    </p:spTree>
    <p:extLst>
      <p:ext uri="{BB962C8B-B14F-4D97-AF65-F5344CB8AC3E}">
        <p14:creationId xmlns:p14="http://schemas.microsoft.com/office/powerpoint/2010/main" val="689658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r>
              <a:rPr lang="en-US" sz="4000" dirty="0"/>
              <a:t>Who is on trial here?</a:t>
            </a:r>
          </a:p>
          <a:p>
            <a:r>
              <a:rPr lang="en-US" sz="4000" b="1" dirty="0"/>
              <a:t>Gonzalo ______________ ???????</a:t>
            </a:r>
          </a:p>
        </p:txBody>
      </p:sp>
    </p:spTree>
    <p:extLst>
      <p:ext uri="{BB962C8B-B14F-4D97-AF65-F5344CB8AC3E}">
        <p14:creationId xmlns:p14="http://schemas.microsoft.com/office/powerpoint/2010/main" val="11893693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r>
              <a:rPr lang="en-US" dirty="0"/>
              <a:t>Who is on trial here?</a:t>
            </a:r>
          </a:p>
          <a:p>
            <a:r>
              <a:rPr lang="en-US" dirty="0"/>
              <a:t>Gonzalo ______________ ???????</a:t>
            </a:r>
          </a:p>
          <a:p>
            <a:pPr algn="just"/>
            <a:r>
              <a:rPr lang="en-US" sz="4000" b="1" dirty="0"/>
              <a:t>NO – The State, its case, and its evidence is on trial because it has the Burden of Proof and Gonzalo has the presumption of innocence.</a:t>
            </a:r>
          </a:p>
        </p:txBody>
      </p:sp>
    </p:spTree>
    <p:extLst>
      <p:ext uri="{BB962C8B-B14F-4D97-AF65-F5344CB8AC3E}">
        <p14:creationId xmlns:p14="http://schemas.microsoft.com/office/powerpoint/2010/main" val="18172863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Third Rule of Trial</a:t>
            </a:r>
            <a:br>
              <a:rPr lang="en-US" b="1" dirty="0"/>
            </a:br>
            <a:r>
              <a:rPr lang="en-US" b="1" dirty="0"/>
              <a:t>Burden of Proof</a:t>
            </a:r>
          </a:p>
        </p:txBody>
      </p:sp>
      <p:sp>
        <p:nvSpPr>
          <p:cNvPr id="3" name="Content Placeholder 2"/>
          <p:cNvSpPr>
            <a:spLocks noGrp="1"/>
          </p:cNvSpPr>
          <p:nvPr>
            <p:ph idx="1"/>
          </p:nvPr>
        </p:nvSpPr>
        <p:spPr/>
        <p:txBody>
          <a:bodyPr/>
          <a:lstStyle/>
          <a:p>
            <a:pPr algn="just"/>
            <a:r>
              <a:rPr lang="en-US" sz="4000" b="1" dirty="0"/>
              <a:t>Some say that they must hear something from the defense before they could ever find Gonzalo not guilty and that if they hear nothing from the defense, they cannot find Gonzalo not guilty.</a:t>
            </a:r>
          </a:p>
        </p:txBody>
      </p:sp>
    </p:spTree>
    <p:extLst>
      <p:ext uri="{BB962C8B-B14F-4D97-AF65-F5344CB8AC3E}">
        <p14:creationId xmlns:p14="http://schemas.microsoft.com/office/powerpoint/2010/main" val="17480142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Rule of Trial</a:t>
            </a:r>
            <a:br>
              <a:rPr lang="en-US" dirty="0"/>
            </a:br>
            <a:r>
              <a:rPr lang="en-US" dirty="0"/>
              <a:t>Burden of Proof</a:t>
            </a:r>
          </a:p>
        </p:txBody>
      </p:sp>
      <p:sp>
        <p:nvSpPr>
          <p:cNvPr id="3" name="Content Placeholder 2"/>
          <p:cNvSpPr>
            <a:spLocks noGrp="1"/>
          </p:cNvSpPr>
          <p:nvPr>
            <p:ph idx="1"/>
          </p:nvPr>
        </p:nvSpPr>
        <p:spPr/>
        <p:txBody>
          <a:bodyPr/>
          <a:lstStyle/>
          <a:p>
            <a:pPr algn="just"/>
            <a:r>
              <a:rPr lang="en-US" b="1" dirty="0"/>
              <a:t>Some say that they must hear something from the defense before they could ever find Gonzalo not guilty and that if they hear nothing from the defense, they cannot find Gonzalo not guilty.</a:t>
            </a:r>
          </a:p>
          <a:p>
            <a:r>
              <a:rPr lang="en-US" sz="4000" b="1" dirty="0"/>
              <a:t>Does anyone feel that way?</a:t>
            </a:r>
          </a:p>
        </p:txBody>
      </p:sp>
    </p:spTree>
    <p:extLst>
      <p:ext uri="{BB962C8B-B14F-4D97-AF65-F5344CB8AC3E}">
        <p14:creationId xmlns:p14="http://schemas.microsoft.com/office/powerpoint/2010/main" val="9903889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Rule of Trial</a:t>
            </a:r>
            <a:br>
              <a:rPr lang="en-US" dirty="0"/>
            </a:br>
            <a:r>
              <a:rPr lang="en-US" dirty="0"/>
              <a:t>Burden of Proof</a:t>
            </a:r>
          </a:p>
        </p:txBody>
      </p:sp>
      <p:sp>
        <p:nvSpPr>
          <p:cNvPr id="3" name="Content Placeholder 2"/>
          <p:cNvSpPr>
            <a:spLocks noGrp="1"/>
          </p:cNvSpPr>
          <p:nvPr>
            <p:ph idx="1"/>
          </p:nvPr>
        </p:nvSpPr>
        <p:spPr/>
        <p:txBody>
          <a:bodyPr/>
          <a:lstStyle/>
          <a:p>
            <a:pPr algn="just"/>
            <a:r>
              <a:rPr lang="en-US" sz="4000" b="1" dirty="0"/>
              <a:t>If the State rests, and you have a reasonable doubt or are not sure if it has been proven beyond and to the exclusion of all reasonable doubt, and the defense produces no evidence, the verdict has to be ______?</a:t>
            </a:r>
          </a:p>
        </p:txBody>
      </p:sp>
    </p:spTree>
    <p:extLst>
      <p:ext uri="{BB962C8B-B14F-4D97-AF65-F5344CB8AC3E}">
        <p14:creationId xmlns:p14="http://schemas.microsoft.com/office/powerpoint/2010/main" val="2130285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Rule of Trial</a:t>
            </a:r>
            <a:br>
              <a:rPr lang="en-US" dirty="0"/>
            </a:br>
            <a:r>
              <a:rPr lang="en-US" dirty="0"/>
              <a:t>Burden of Proof</a:t>
            </a:r>
          </a:p>
        </p:txBody>
      </p:sp>
      <p:sp>
        <p:nvSpPr>
          <p:cNvPr id="3" name="Content Placeholder 2"/>
          <p:cNvSpPr>
            <a:spLocks noGrp="1"/>
          </p:cNvSpPr>
          <p:nvPr>
            <p:ph idx="1"/>
          </p:nvPr>
        </p:nvSpPr>
        <p:spPr/>
        <p:txBody>
          <a:bodyPr/>
          <a:lstStyle/>
          <a:p>
            <a:pPr algn="just"/>
            <a:r>
              <a:rPr lang="en-US" sz="4000" b="1" dirty="0"/>
              <a:t>If the State rests, and you have a reasonable doubt or are not sure if it has been proven beyond and to the exclusion of all reasonable doubt, and the defense produces no evidence, the verdict has to be </a:t>
            </a:r>
            <a:r>
              <a:rPr lang="en-US" sz="4000" b="1" u="sng" dirty="0"/>
              <a:t>NOT GUILTY.</a:t>
            </a:r>
          </a:p>
        </p:txBody>
      </p:sp>
    </p:spTree>
    <p:extLst>
      <p:ext uri="{BB962C8B-B14F-4D97-AF65-F5344CB8AC3E}">
        <p14:creationId xmlns:p14="http://schemas.microsoft.com/office/powerpoint/2010/main" val="9714883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Decision To Take or Not to Take </a:t>
            </a:r>
            <a:br>
              <a:rPr lang="en-US" b="1" dirty="0"/>
            </a:br>
            <a:r>
              <a:rPr lang="en-US" b="1" dirty="0"/>
              <a:t>A Breath or Blood Test</a:t>
            </a:r>
          </a:p>
        </p:txBody>
      </p:sp>
      <p:sp>
        <p:nvSpPr>
          <p:cNvPr id="3" name="Content Placeholder 2"/>
          <p:cNvSpPr>
            <a:spLocks noGrp="1"/>
          </p:cNvSpPr>
          <p:nvPr>
            <p:ph idx="1"/>
          </p:nvPr>
        </p:nvSpPr>
        <p:spPr/>
        <p:txBody>
          <a:bodyPr/>
          <a:lstStyle/>
          <a:p>
            <a:pPr algn="just"/>
            <a:r>
              <a:rPr lang="en-US" sz="4000" b="1" dirty="0"/>
              <a:t>Is it legal or illegal to decline to take a breath or blood  test?</a:t>
            </a:r>
          </a:p>
        </p:txBody>
      </p:sp>
    </p:spTree>
    <p:extLst>
      <p:ext uri="{BB962C8B-B14F-4D97-AF65-F5344CB8AC3E}">
        <p14:creationId xmlns:p14="http://schemas.microsoft.com/office/powerpoint/2010/main" val="100007203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Decision To Take or Not to Take </a:t>
            </a:r>
            <a:br>
              <a:rPr lang="en-US" b="1" dirty="0"/>
            </a:br>
            <a:r>
              <a:rPr lang="en-US" b="1" dirty="0"/>
              <a:t>A Breath or Blood Test</a:t>
            </a:r>
          </a:p>
        </p:txBody>
      </p:sp>
      <p:sp>
        <p:nvSpPr>
          <p:cNvPr id="3" name="Content Placeholder 2"/>
          <p:cNvSpPr>
            <a:spLocks noGrp="1"/>
          </p:cNvSpPr>
          <p:nvPr>
            <p:ph idx="1"/>
          </p:nvPr>
        </p:nvSpPr>
        <p:spPr/>
        <p:txBody>
          <a:bodyPr/>
          <a:lstStyle/>
          <a:p>
            <a:pPr algn="just"/>
            <a:r>
              <a:rPr lang="en-US" sz="4000" b="1" dirty="0"/>
              <a:t>Is it legal or illegal to decline to take a breath or blood  test? </a:t>
            </a:r>
            <a:r>
              <a:rPr lang="en-US" sz="4000" b="1" u="sng" dirty="0"/>
              <a:t>LEGAL</a:t>
            </a:r>
          </a:p>
        </p:txBody>
      </p:sp>
    </p:spTree>
    <p:extLst>
      <p:ext uri="{BB962C8B-B14F-4D97-AF65-F5344CB8AC3E}">
        <p14:creationId xmlns:p14="http://schemas.microsoft.com/office/powerpoint/2010/main" val="93134712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Decision To Take or Not to Take </a:t>
            </a:r>
            <a:br>
              <a:rPr lang="en-US" b="1" dirty="0"/>
            </a:br>
            <a:r>
              <a:rPr lang="en-US" b="1" dirty="0"/>
              <a:t>A Breath or Blood Test</a:t>
            </a:r>
          </a:p>
        </p:txBody>
      </p:sp>
      <p:sp>
        <p:nvSpPr>
          <p:cNvPr id="3" name="Content Placeholder 2"/>
          <p:cNvSpPr>
            <a:spLocks noGrp="1"/>
          </p:cNvSpPr>
          <p:nvPr>
            <p:ph idx="1"/>
          </p:nvPr>
        </p:nvSpPr>
        <p:spPr>
          <a:xfrm>
            <a:off x="457200" y="1600200"/>
            <a:ext cx="8229600" cy="4953000"/>
          </a:xfrm>
        </p:spPr>
        <p:txBody>
          <a:bodyPr/>
          <a:lstStyle/>
          <a:p>
            <a:pPr algn="just"/>
            <a:r>
              <a:rPr lang="en-US" dirty="0"/>
              <a:t>Is it legal or illegal to decline to take a breath or blood test? </a:t>
            </a:r>
            <a:r>
              <a:rPr lang="en-US" b="1" dirty="0"/>
              <a:t>Legal</a:t>
            </a:r>
          </a:p>
          <a:p>
            <a:pPr algn="just"/>
            <a:r>
              <a:rPr lang="en-US" sz="4000" b="1" dirty="0"/>
              <a:t>The law gives every person the option to decline to take a breath or blood test and requires that if a person declines none shall be taken unless the police get a search warrant.  It is legal to just say no.</a:t>
            </a:r>
          </a:p>
          <a:p>
            <a:pPr algn="just"/>
            <a:endParaRPr lang="en-US" b="1" dirty="0"/>
          </a:p>
        </p:txBody>
      </p:sp>
    </p:spTree>
    <p:extLst>
      <p:ext uri="{BB962C8B-B14F-4D97-AF65-F5344CB8AC3E}">
        <p14:creationId xmlns:p14="http://schemas.microsoft.com/office/powerpoint/2010/main" val="2789409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entury Schoolbook" panose="02040604050505020304" pitchFamily="18" charset="0"/>
              </a:rPr>
              <a:t>Theory of the Case</a:t>
            </a:r>
            <a:br>
              <a:rPr lang="en-US" dirty="0">
                <a:latin typeface="Century Schoolbook" panose="02040604050505020304" pitchFamily="18" charset="0"/>
              </a:rPr>
            </a:br>
            <a:r>
              <a:rPr lang="en-US" sz="2900" b="1" dirty="0">
                <a:latin typeface="Century Schoolbook" panose="02040604050505020304" pitchFamily="18" charset="0"/>
              </a:rPr>
              <a:t>Most DWI Cases are Reasonable Doubt Cases</a:t>
            </a: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algn="just"/>
            <a:r>
              <a:rPr lang="en-US" sz="2800" dirty="0">
                <a:latin typeface="Century Schoolbook" panose="02040604050505020304" pitchFamily="18" charset="0"/>
              </a:rPr>
              <a:t>This case is about assumptions, mistakes, and a rush to judgment.</a:t>
            </a:r>
          </a:p>
          <a:p>
            <a:pPr algn="just"/>
            <a:r>
              <a:rPr lang="en-US" sz="2800" dirty="0">
                <a:latin typeface="Century Schoolbook" panose="02040604050505020304" pitchFamily="18" charset="0"/>
              </a:rPr>
              <a:t>This case is about preconceived beliefs, finding what they were looking for, and ignoring everything to the contrary. (tunnel vision)</a:t>
            </a:r>
          </a:p>
          <a:p>
            <a:pPr algn="just"/>
            <a:r>
              <a:rPr lang="en-US" sz="2800" dirty="0">
                <a:latin typeface="Century Schoolbook" panose="02040604050505020304" pitchFamily="18" charset="0"/>
              </a:rPr>
              <a:t>This case is about the failure to meaningfully investigate, the failure to preserve evidence, and unfounded opinions.</a:t>
            </a:r>
          </a:p>
          <a:p>
            <a:pPr algn="just"/>
            <a:r>
              <a:rPr lang="en-US" sz="2800" dirty="0">
                <a:latin typeface="Century Schoolbook" panose="02040604050505020304" pitchFamily="18" charset="0"/>
              </a:rPr>
              <a:t>This case is about exaggerations, sloppiness, and baseless conclusions.</a:t>
            </a:r>
          </a:p>
          <a:p>
            <a:pPr algn="just"/>
            <a:r>
              <a:rPr lang="en-US" sz="3900" b="1" dirty="0">
                <a:latin typeface="Century Schoolbook" panose="02040604050505020304" pitchFamily="18" charset="0"/>
              </a:rPr>
              <a:t>This case is about mere opinions, not facts, beliefs, not evidence, and conclusions, not reason.</a:t>
            </a:r>
          </a:p>
        </p:txBody>
      </p:sp>
    </p:spTree>
    <p:extLst>
      <p:ext uri="{BB962C8B-B14F-4D97-AF65-F5344CB8AC3E}">
        <p14:creationId xmlns:p14="http://schemas.microsoft.com/office/powerpoint/2010/main" val="27123072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Not to Take a </a:t>
            </a:r>
            <a:br>
              <a:rPr lang="en-US" dirty="0"/>
            </a:br>
            <a:r>
              <a:rPr lang="en-US" dirty="0"/>
              <a:t>Breath or Blood Test</a:t>
            </a:r>
          </a:p>
        </p:txBody>
      </p:sp>
      <p:sp>
        <p:nvSpPr>
          <p:cNvPr id="3" name="Content Placeholder 2"/>
          <p:cNvSpPr>
            <a:spLocks noGrp="1"/>
          </p:cNvSpPr>
          <p:nvPr>
            <p:ph idx="1"/>
          </p:nvPr>
        </p:nvSpPr>
        <p:spPr>
          <a:xfrm>
            <a:off x="457200" y="1600200"/>
            <a:ext cx="8229600" cy="5105400"/>
          </a:xfrm>
        </p:spPr>
        <p:txBody>
          <a:bodyPr/>
          <a:lstStyle/>
          <a:p>
            <a:pPr algn="just"/>
            <a:r>
              <a:rPr lang="en-US" sz="2800" dirty="0"/>
              <a:t>Is it legal or illegal to decline to take a breath  or blood test?</a:t>
            </a:r>
          </a:p>
          <a:p>
            <a:pPr algn="just"/>
            <a:r>
              <a:rPr lang="en-US" sz="2800" dirty="0"/>
              <a:t>The law gives every person the option to decline to take a breath or blood test and requires that if a person declines none shall be taken unless the police get a search warrant.  It is perfectly legal to just say no.</a:t>
            </a:r>
          </a:p>
          <a:p>
            <a:pPr algn="just"/>
            <a:r>
              <a:rPr lang="en-US" sz="4000" b="1" dirty="0"/>
              <a:t>Anyone fundamentally disagree with that law?</a:t>
            </a:r>
          </a:p>
        </p:txBody>
      </p:sp>
    </p:spTree>
    <p:extLst>
      <p:ext uri="{BB962C8B-B14F-4D97-AF65-F5344CB8AC3E}">
        <p14:creationId xmlns:p14="http://schemas.microsoft.com/office/powerpoint/2010/main" val="254270218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a:t>Decision To Take or Not to Take </a:t>
            </a:r>
            <a:br>
              <a:rPr lang="en-US" b="1" dirty="0"/>
            </a:br>
            <a:r>
              <a:rPr lang="en-US" b="1" dirty="0"/>
              <a:t>A Breath or Blood Test</a:t>
            </a:r>
          </a:p>
        </p:txBody>
      </p:sp>
      <p:sp>
        <p:nvSpPr>
          <p:cNvPr id="3" name="Content Placeholder 2"/>
          <p:cNvSpPr>
            <a:spLocks noGrp="1"/>
          </p:cNvSpPr>
          <p:nvPr>
            <p:ph idx="1"/>
          </p:nvPr>
        </p:nvSpPr>
        <p:spPr>
          <a:xfrm>
            <a:off x="457200" y="1219200"/>
            <a:ext cx="8229600" cy="5486400"/>
          </a:xfrm>
        </p:spPr>
        <p:txBody>
          <a:bodyPr/>
          <a:lstStyle/>
          <a:p>
            <a:pPr algn="just"/>
            <a:r>
              <a:rPr lang="en-US" sz="2800" dirty="0"/>
              <a:t>Is it legal or illegal to decline to take a breath or blood test?</a:t>
            </a:r>
          </a:p>
          <a:p>
            <a:pPr algn="just"/>
            <a:r>
              <a:rPr lang="en-US" sz="2800" dirty="0"/>
              <a:t>The law gives every person the option to decline to take a breath or blood test and requires that if a person declines none shall be taken unless the police get a search warrant.  It is legal to just say no.</a:t>
            </a:r>
          </a:p>
          <a:p>
            <a:pPr algn="just"/>
            <a:r>
              <a:rPr lang="en-US" sz="4000" b="1" dirty="0"/>
              <a:t>Does anyone believe that a person who declines to provide a breath or blood specimen would only do so because they know they are guilty?</a:t>
            </a:r>
          </a:p>
        </p:txBody>
      </p:sp>
    </p:spTree>
    <p:extLst>
      <p:ext uri="{BB962C8B-B14F-4D97-AF65-F5344CB8AC3E}">
        <p14:creationId xmlns:p14="http://schemas.microsoft.com/office/powerpoint/2010/main" val="51676966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dirty="0"/>
              <a:t>Decision To Take or Not to Take </a:t>
            </a:r>
            <a:br>
              <a:rPr lang="en-US" b="1" dirty="0"/>
            </a:br>
            <a:r>
              <a:rPr lang="en-US" b="1" dirty="0"/>
              <a:t>A Breath Test</a:t>
            </a:r>
          </a:p>
        </p:txBody>
      </p:sp>
      <p:sp>
        <p:nvSpPr>
          <p:cNvPr id="3" name="Content Placeholder 2"/>
          <p:cNvSpPr>
            <a:spLocks noGrp="1"/>
          </p:cNvSpPr>
          <p:nvPr>
            <p:ph idx="1"/>
          </p:nvPr>
        </p:nvSpPr>
        <p:spPr>
          <a:xfrm>
            <a:off x="457200" y="1219200"/>
            <a:ext cx="8229600" cy="5486400"/>
          </a:xfrm>
        </p:spPr>
        <p:txBody>
          <a:bodyPr/>
          <a:lstStyle/>
          <a:p>
            <a:pPr algn="just"/>
            <a:r>
              <a:rPr lang="en-US" sz="2600" dirty="0"/>
              <a:t>Is it legal or illegal to decline to take a breath or blood test?</a:t>
            </a:r>
          </a:p>
          <a:p>
            <a:pPr algn="just"/>
            <a:r>
              <a:rPr lang="en-US" sz="2600" dirty="0"/>
              <a:t>The law gives every person the option to decline to take a breath or blood test and requires that if a person declines none shall be taken unless the police get a search warrant.  It is legal to just say no.</a:t>
            </a:r>
          </a:p>
          <a:p>
            <a:pPr algn="just"/>
            <a:r>
              <a:rPr lang="en-US" sz="2600" dirty="0"/>
              <a:t>Does anyone believe that a person who declines to provide a breath or blood specimen would only do so because they know they are guilty?</a:t>
            </a:r>
          </a:p>
          <a:p>
            <a:pPr algn="just"/>
            <a:r>
              <a:rPr lang="en-US" sz="4000" b="1" dirty="0"/>
              <a:t>What would a person who believes they are innocent and had nothing to hide do?</a:t>
            </a:r>
          </a:p>
        </p:txBody>
      </p:sp>
    </p:spTree>
    <p:extLst>
      <p:ext uri="{BB962C8B-B14F-4D97-AF65-F5344CB8AC3E}">
        <p14:creationId xmlns:p14="http://schemas.microsoft.com/office/powerpoint/2010/main" val="352896081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Drinking and Driving</a:t>
            </a:r>
          </a:p>
        </p:txBody>
      </p:sp>
      <p:sp>
        <p:nvSpPr>
          <p:cNvPr id="3" name="Content Placeholder 2"/>
          <p:cNvSpPr>
            <a:spLocks noGrp="1"/>
          </p:cNvSpPr>
          <p:nvPr>
            <p:ph idx="1"/>
          </p:nvPr>
        </p:nvSpPr>
        <p:spPr/>
        <p:txBody>
          <a:bodyPr/>
          <a:lstStyle/>
          <a:p>
            <a:r>
              <a:rPr lang="en-US" sz="4000" b="1" dirty="0"/>
              <a:t>Highway Slogan -- Drink, drive, __________</a:t>
            </a:r>
            <a:r>
              <a:rPr lang="en-US" sz="4000" b="1" u="sng" dirty="0"/>
              <a:t>.</a:t>
            </a:r>
          </a:p>
        </p:txBody>
      </p:sp>
    </p:spTree>
    <p:extLst>
      <p:ext uri="{BB962C8B-B14F-4D97-AF65-F5344CB8AC3E}">
        <p14:creationId xmlns:p14="http://schemas.microsoft.com/office/powerpoint/2010/main" val="40877411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Drinking and Driving</a:t>
            </a:r>
          </a:p>
        </p:txBody>
      </p:sp>
      <p:sp>
        <p:nvSpPr>
          <p:cNvPr id="3" name="Content Placeholder 2"/>
          <p:cNvSpPr>
            <a:spLocks noGrp="1"/>
          </p:cNvSpPr>
          <p:nvPr>
            <p:ph idx="1"/>
          </p:nvPr>
        </p:nvSpPr>
        <p:spPr/>
        <p:txBody>
          <a:bodyPr/>
          <a:lstStyle/>
          <a:p>
            <a:r>
              <a:rPr lang="en-US" sz="4000" b="1" dirty="0"/>
              <a:t>Highway Slogan -- Drink, drive, </a:t>
            </a:r>
            <a:r>
              <a:rPr lang="en-US" sz="4000" b="1" u="sng" dirty="0"/>
              <a:t>go to jail.</a:t>
            </a:r>
          </a:p>
        </p:txBody>
      </p:sp>
    </p:spTree>
    <p:extLst>
      <p:ext uri="{BB962C8B-B14F-4D97-AF65-F5344CB8AC3E}">
        <p14:creationId xmlns:p14="http://schemas.microsoft.com/office/powerpoint/2010/main" val="2202795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Drinking and Driving</a:t>
            </a:r>
          </a:p>
        </p:txBody>
      </p:sp>
      <p:sp>
        <p:nvSpPr>
          <p:cNvPr id="3" name="Content Placeholder 2"/>
          <p:cNvSpPr>
            <a:spLocks noGrp="1"/>
          </p:cNvSpPr>
          <p:nvPr>
            <p:ph idx="1"/>
          </p:nvPr>
        </p:nvSpPr>
        <p:spPr/>
        <p:txBody>
          <a:bodyPr/>
          <a:lstStyle/>
          <a:p>
            <a:r>
              <a:rPr lang="en-US" sz="4000" dirty="0"/>
              <a:t>Highway Slogan -- Drink, drive, </a:t>
            </a:r>
            <a:r>
              <a:rPr lang="en-US" sz="4000" u="sng" dirty="0"/>
              <a:t>go to jail.</a:t>
            </a:r>
          </a:p>
          <a:p>
            <a:r>
              <a:rPr lang="en-US" sz="4000" b="1" dirty="0"/>
              <a:t>Is it the law -- True or false?</a:t>
            </a:r>
          </a:p>
        </p:txBody>
      </p:sp>
    </p:spTree>
    <p:extLst>
      <p:ext uri="{BB962C8B-B14F-4D97-AF65-F5344CB8AC3E}">
        <p14:creationId xmlns:p14="http://schemas.microsoft.com/office/powerpoint/2010/main" val="625674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Drinking and Driving</a:t>
            </a:r>
          </a:p>
        </p:txBody>
      </p:sp>
      <p:sp>
        <p:nvSpPr>
          <p:cNvPr id="3" name="Content Placeholder 2"/>
          <p:cNvSpPr>
            <a:spLocks noGrp="1"/>
          </p:cNvSpPr>
          <p:nvPr>
            <p:ph idx="1"/>
          </p:nvPr>
        </p:nvSpPr>
        <p:spPr/>
        <p:txBody>
          <a:bodyPr/>
          <a:lstStyle/>
          <a:p>
            <a:r>
              <a:rPr lang="en-US" dirty="0"/>
              <a:t>Highway Slogan -- Drink, drive, </a:t>
            </a:r>
            <a:r>
              <a:rPr lang="en-US" u="sng" dirty="0"/>
              <a:t>go to jail.</a:t>
            </a:r>
          </a:p>
          <a:p>
            <a:r>
              <a:rPr lang="en-US" dirty="0"/>
              <a:t>Is it the law -- True or false? </a:t>
            </a:r>
          </a:p>
          <a:p>
            <a:r>
              <a:rPr lang="en-US" sz="4000" b="1" dirty="0"/>
              <a:t>False: it is not the law: because it is not the law, should anyone be arrested simply for drinking and driving?</a:t>
            </a:r>
          </a:p>
          <a:p>
            <a:endParaRPr lang="en-US" dirty="0"/>
          </a:p>
        </p:txBody>
      </p:sp>
    </p:spTree>
    <p:extLst>
      <p:ext uri="{BB962C8B-B14F-4D97-AF65-F5344CB8AC3E}">
        <p14:creationId xmlns:p14="http://schemas.microsoft.com/office/powerpoint/2010/main" val="28088476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Drinking and Driving</a:t>
            </a:r>
          </a:p>
        </p:txBody>
      </p:sp>
      <p:sp>
        <p:nvSpPr>
          <p:cNvPr id="3" name="Content Placeholder 2"/>
          <p:cNvSpPr>
            <a:spLocks noGrp="1"/>
          </p:cNvSpPr>
          <p:nvPr>
            <p:ph idx="1"/>
          </p:nvPr>
        </p:nvSpPr>
        <p:spPr>
          <a:xfrm>
            <a:off x="457200" y="1600200"/>
            <a:ext cx="8229600" cy="5029200"/>
          </a:xfrm>
        </p:spPr>
        <p:txBody>
          <a:bodyPr/>
          <a:lstStyle/>
          <a:p>
            <a:pPr algn="just"/>
            <a:r>
              <a:rPr lang="en-US" sz="2800" dirty="0"/>
              <a:t>Highway Slogan -- Drink, drive, </a:t>
            </a:r>
            <a:r>
              <a:rPr lang="en-US" sz="2800" u="sng" dirty="0"/>
              <a:t>go to jail.</a:t>
            </a:r>
          </a:p>
          <a:p>
            <a:pPr algn="just"/>
            <a:r>
              <a:rPr lang="en-US" sz="2800" dirty="0"/>
              <a:t>Is it the law -- True or false?</a:t>
            </a:r>
          </a:p>
          <a:p>
            <a:pPr algn="just"/>
            <a:r>
              <a:rPr lang="en-US" sz="2800" dirty="0"/>
              <a:t>False: it is not the law: because it is not the law, should anyone be arrested simply for drinking and driving?</a:t>
            </a:r>
          </a:p>
          <a:p>
            <a:pPr algn="just"/>
            <a:r>
              <a:rPr lang="en-US" sz="3600" b="1" dirty="0"/>
              <a:t>If you believe that Gonzalo was drinking and driving, but you are not sure beyond all reasonable doubt if he was intoxicated, the verdict has to be _______?</a:t>
            </a:r>
          </a:p>
        </p:txBody>
      </p:sp>
    </p:spTree>
    <p:extLst>
      <p:ext uri="{BB962C8B-B14F-4D97-AF65-F5344CB8AC3E}">
        <p14:creationId xmlns:p14="http://schemas.microsoft.com/office/powerpoint/2010/main" val="32331478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Drinking and Driving</a:t>
            </a:r>
          </a:p>
        </p:txBody>
      </p:sp>
      <p:sp>
        <p:nvSpPr>
          <p:cNvPr id="3" name="Content Placeholder 2"/>
          <p:cNvSpPr>
            <a:spLocks noGrp="1"/>
          </p:cNvSpPr>
          <p:nvPr>
            <p:ph idx="1"/>
          </p:nvPr>
        </p:nvSpPr>
        <p:spPr>
          <a:xfrm>
            <a:off x="457200" y="1600200"/>
            <a:ext cx="8229600" cy="5105400"/>
          </a:xfrm>
        </p:spPr>
        <p:txBody>
          <a:bodyPr/>
          <a:lstStyle/>
          <a:p>
            <a:r>
              <a:rPr lang="en-US" sz="2800" dirty="0"/>
              <a:t>Highway Slogan -- Drink, drive, </a:t>
            </a:r>
            <a:r>
              <a:rPr lang="en-US" sz="2800" u="sng" dirty="0"/>
              <a:t>go to jail.</a:t>
            </a:r>
          </a:p>
          <a:p>
            <a:r>
              <a:rPr lang="en-US" sz="2800" dirty="0"/>
              <a:t>Is it the law -- True or false?</a:t>
            </a:r>
          </a:p>
          <a:p>
            <a:pPr algn="just"/>
            <a:r>
              <a:rPr lang="en-US" sz="2800" dirty="0"/>
              <a:t>False: it is not the law: because it is not the law, should anyone be arrested simply for drinking and driving?</a:t>
            </a:r>
          </a:p>
          <a:p>
            <a:pPr algn="just"/>
            <a:r>
              <a:rPr lang="en-US" sz="3600" b="1" dirty="0"/>
              <a:t>If you believe that Gonzalo was drinking and driving, but you are not sure beyond all reasonable doubt if he was intoxicated, the verdict has to be </a:t>
            </a:r>
            <a:r>
              <a:rPr lang="en-US" sz="3600" b="1" u="sng" dirty="0"/>
              <a:t>NOT GUILTY</a:t>
            </a:r>
            <a:r>
              <a:rPr lang="en-US" sz="3600" b="1" dirty="0"/>
              <a:t>.</a:t>
            </a:r>
          </a:p>
        </p:txBody>
      </p:sp>
    </p:spTree>
    <p:extLst>
      <p:ext uri="{BB962C8B-B14F-4D97-AF65-F5344CB8AC3E}">
        <p14:creationId xmlns:p14="http://schemas.microsoft.com/office/powerpoint/2010/main" val="319601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 Exercises</a:t>
            </a:r>
          </a:p>
        </p:txBody>
      </p:sp>
      <p:sp>
        <p:nvSpPr>
          <p:cNvPr id="3" name="Content Placeholder 2"/>
          <p:cNvSpPr>
            <a:spLocks noGrp="1"/>
          </p:cNvSpPr>
          <p:nvPr>
            <p:ph idx="1"/>
          </p:nvPr>
        </p:nvSpPr>
        <p:spPr/>
        <p:txBody>
          <a:bodyPr/>
          <a:lstStyle/>
          <a:p>
            <a:pPr algn="just"/>
            <a:r>
              <a:rPr lang="en-US" sz="4400" b="1" dirty="0"/>
              <a:t>Do you think that the exercises police ask people to do are a reliable way of distinguishing between someone who is intoxicated and someone who is not?</a:t>
            </a:r>
          </a:p>
        </p:txBody>
      </p:sp>
    </p:spTree>
    <p:extLst>
      <p:ext uri="{BB962C8B-B14F-4D97-AF65-F5344CB8AC3E}">
        <p14:creationId xmlns:p14="http://schemas.microsoft.com/office/powerpoint/2010/main" val="4258815604"/>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6759</Words>
  <Application>Microsoft Office PowerPoint</Application>
  <PresentationFormat>On-screen Show (4:3)</PresentationFormat>
  <Paragraphs>519</Paragraphs>
  <Slides>124</Slides>
  <Notes>8</Notes>
  <HiddenSlides>0</HiddenSlides>
  <MMClips>0</MMClips>
  <ScaleCrop>false</ScaleCrop>
  <HeadingPairs>
    <vt:vector size="6" baseType="variant">
      <vt:variant>
        <vt:lpstr>Fonts Used</vt:lpstr>
      </vt:variant>
      <vt:variant>
        <vt:i4>7</vt:i4>
      </vt:variant>
      <vt:variant>
        <vt:lpstr>Theme</vt:lpstr>
      </vt:variant>
      <vt:variant>
        <vt:i4>25</vt:i4>
      </vt:variant>
      <vt:variant>
        <vt:lpstr>Slide Titles</vt:lpstr>
      </vt:variant>
      <vt:variant>
        <vt:i4>124</vt:i4>
      </vt:variant>
    </vt:vector>
  </HeadingPairs>
  <TitlesOfParts>
    <vt:vector size="156" baseType="lpstr">
      <vt:lpstr>Aptos</vt:lpstr>
      <vt:lpstr>Arial</vt:lpstr>
      <vt:lpstr>Calibri</vt:lpstr>
      <vt:lpstr>Century Schoolbook</vt:lpstr>
      <vt:lpstr>Open Sans Bold</vt:lpstr>
      <vt:lpstr>Open Sans Extra Bold</vt:lpstr>
      <vt:lpstr>Times New Roman</vt:lpstr>
      <vt:lpstr>1_Office Theme</vt:lpstr>
      <vt:lpstr>2_Office Theme</vt:lpstr>
      <vt:lpstr>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Reframing Defensive Theories  in Voir Dire  MCDAA May 2025</vt:lpstr>
      <vt:lpstr>Defensive Theories</vt:lpstr>
      <vt:lpstr>Goals of Voir Dire</vt:lpstr>
      <vt:lpstr>Framing – Theory – Theme</vt:lpstr>
      <vt:lpstr>Theory of the Case Most DWI Cases are Reasonable Doubt Cases</vt:lpstr>
      <vt:lpstr>Theory of the Case Most DWI Cases are Reasonable Doubt Cases</vt:lpstr>
      <vt:lpstr>Theory of the Case Most DWI Cases are Reasonable Doubt Cases</vt:lpstr>
      <vt:lpstr>Theory of the Case Most DWI Cases are Reasonable Doubt Cases</vt:lpstr>
      <vt:lpstr>Theory of the Case Most DWI Cases are Reasonable Doubt Cases</vt:lpstr>
      <vt:lpstr>Why We Are Here</vt:lpstr>
      <vt:lpstr>Why We Are Here</vt:lpstr>
      <vt:lpstr>What We Want – Good Jurors</vt:lpstr>
      <vt:lpstr>What We Want – Good Jurors</vt:lpstr>
      <vt:lpstr>What We Want – Good Jurors</vt:lpstr>
      <vt:lpstr>What We Want – Good Jurors</vt:lpstr>
      <vt:lpstr>What We Want – Good Jurors</vt:lpstr>
      <vt:lpstr>Three Rules of Trial To Prevent Wrongful Convictions To Protect the Innocent</vt:lpstr>
      <vt:lpstr>Presumption of Innocence What is a presumption? </vt:lpstr>
      <vt:lpstr>Presumption of Innocence What is a presumption? </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Presumption of Innocence Examples of Common Presumptions</vt:lpstr>
      <vt:lpstr>Is a Presumption a Bias?</vt:lpstr>
      <vt:lpstr>Linking Presumption to Bias</vt:lpstr>
      <vt:lpstr>Presumption of Innocence</vt:lpstr>
      <vt:lpstr>Presumption of Innocence</vt:lpstr>
      <vt:lpstr>Presumption of Innocence</vt:lpstr>
      <vt:lpstr>Presumption of Innocence</vt:lpstr>
      <vt:lpstr>Presumption of Innocence</vt:lpstr>
      <vt:lpstr>Presumption of Innocence</vt:lpstr>
      <vt:lpstr>Presumption of Innocence</vt:lpstr>
      <vt:lpstr>Presumption of Innocence  Real Beliefs v. Theory</vt:lpstr>
      <vt:lpstr>Presumption of Innocence  Real Beliefs v. Theory</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Presumption of Innocence Real Beliefs v. Theory Despite knowing what the law requires….</vt:lpstr>
      <vt:lpstr>Second Rule of Trial Proof Beyond and to the Exclusion of All Reasonable Doubt</vt:lpstr>
      <vt:lpstr>Second Rule of Trial Proof Beyond and to the Exclusion of All Reasonable Doubt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 Where Can Reasonable Doubt Come From?</vt:lpstr>
      <vt:lpstr>Second Rule of Trial Proof Beyond and to the Exclusion of All Reasonable Doubt</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Third Rule of Trial Burden of Proof</vt:lpstr>
      <vt:lpstr>Decision To Take or Not to Take  A Breath or Blood Test</vt:lpstr>
      <vt:lpstr>Decision To Take or Not to Take  A Breath or Blood Test</vt:lpstr>
      <vt:lpstr>Decision To Take or Not to Take  A Breath or Blood Test</vt:lpstr>
      <vt:lpstr>Decision Not to Take a  Breath or Blood Test</vt:lpstr>
      <vt:lpstr>Decision To Take or Not to Take  A Breath or Blood Test</vt:lpstr>
      <vt:lpstr>Decision To Take or Not to Take  A Breath Test</vt:lpstr>
      <vt:lpstr>Drinking and Driving</vt:lpstr>
      <vt:lpstr>Drinking and Driving</vt:lpstr>
      <vt:lpstr>Drinking and Driving</vt:lpstr>
      <vt:lpstr>Drinking and Driving</vt:lpstr>
      <vt:lpstr>Drinking and Driving</vt:lpstr>
      <vt:lpstr>Drinking and Driving</vt:lpstr>
      <vt:lpstr>Police Exercises</vt:lpstr>
      <vt:lpstr>Police Exercises</vt:lpstr>
      <vt:lpstr>Police Exercises</vt:lpstr>
      <vt:lpstr>Police Exercises</vt:lpstr>
      <vt:lpstr>Police Exercises</vt:lpstr>
      <vt:lpstr>Breath and Blood Testing</vt:lpstr>
      <vt:lpstr>Breath Testing</vt:lpstr>
      <vt:lpstr>Breath Testing</vt:lpstr>
      <vt:lpstr>What is this?</vt:lpstr>
      <vt:lpstr>What is this?</vt:lpstr>
      <vt:lpstr>What is this?</vt:lpstr>
      <vt:lpstr>What is this?</vt:lpstr>
      <vt:lpstr>What is this?</vt:lpstr>
      <vt:lpstr>Accurate or Reliable?</vt:lpstr>
      <vt:lpstr>Accurate or Reliable?</vt:lpstr>
      <vt:lpstr>Jury Function</vt:lpstr>
      <vt:lpstr>Jury Function</vt:lpstr>
      <vt:lpstr>Jury Function</vt:lpstr>
      <vt:lpstr>Jury Function</vt:lpstr>
      <vt:lpstr>Decision Making</vt:lpstr>
      <vt:lpstr>Decision Making</vt:lpstr>
      <vt:lpstr>Decision Making</vt:lpstr>
      <vt:lpstr>Last Three Questions</vt:lpstr>
      <vt:lpstr>Last Three Questions</vt:lpstr>
      <vt:lpstr>Last Three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Troy McKinney</dc:creator>
  <cp:lastModifiedBy>Troy McKinney</cp:lastModifiedBy>
  <cp:revision>24</cp:revision>
  <dcterms:created xsi:type="dcterms:W3CDTF">2021-06-22T02:59:54Z</dcterms:created>
  <dcterms:modified xsi:type="dcterms:W3CDTF">2025-04-30T00:34:14Z</dcterms:modified>
</cp:coreProperties>
</file>